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0" r:id="rId8"/>
    <p:sldId id="262" r:id="rId9"/>
    <p:sldId id="263" r:id="rId10"/>
    <p:sldId id="266" r:id="rId11"/>
    <p:sldId id="281" r:id="rId12"/>
    <p:sldId id="265" r:id="rId13"/>
    <p:sldId id="292" r:id="rId14"/>
    <p:sldId id="267" r:id="rId15"/>
    <p:sldId id="268" r:id="rId16"/>
    <p:sldId id="264" r:id="rId17"/>
    <p:sldId id="269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80" r:id="rId27"/>
    <p:sldId id="279" r:id="rId28"/>
    <p:sldId id="282" r:id="rId29"/>
    <p:sldId id="284" r:id="rId30"/>
    <p:sldId id="283" r:id="rId31"/>
    <p:sldId id="289" r:id="rId32"/>
    <p:sldId id="290" r:id="rId33"/>
    <p:sldId id="291" r:id="rId34"/>
    <p:sldId id="285" r:id="rId35"/>
    <p:sldId id="286" r:id="rId36"/>
    <p:sldId id="287" r:id="rId37"/>
    <p:sldId id="288" r:id="rId38"/>
    <p:sldId id="293" r:id="rId3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718" autoAdjust="0"/>
  </p:normalViewPr>
  <p:slideViewPr>
    <p:cSldViewPr>
      <p:cViewPr varScale="1">
        <p:scale>
          <a:sx n="70" d="100"/>
          <a:sy n="70" d="100"/>
        </p:scale>
        <p:origin x="-137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4B1B9E80-421E-4FCF-9C54-7F043769CF53}" type="datetimeFigureOut">
              <a:rPr lang="pl-PL" smtClean="0"/>
              <a:pPr/>
              <a:t>2020-06-06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pl-PL"/>
          </a:p>
        </p:txBody>
      </p:sp>
      <p:sp>
        <p:nvSpPr>
          <p:cNvPr id="10" name="Prostokąt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Prostokąt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Prostokąt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Łącznik prosty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Łącznik prosty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Łącznik prosty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Łącznik prosty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Łącznik prosty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Prostokąt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ipsa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ipsa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ipsa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46BBC5F-411A-4E36-8104-4ACEA624D8E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B9E80-421E-4FCF-9C54-7F043769CF53}" type="datetimeFigureOut">
              <a:rPr lang="pl-PL" smtClean="0"/>
              <a:pPr/>
              <a:t>2020-06-06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BBC5F-411A-4E36-8104-4ACEA624D8E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B9E80-421E-4FCF-9C54-7F043769CF53}" type="datetimeFigureOut">
              <a:rPr lang="pl-PL" smtClean="0"/>
              <a:pPr/>
              <a:t>2020-06-06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BBC5F-411A-4E36-8104-4ACEA624D8E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B1B9E80-421E-4FCF-9C54-7F043769CF53}" type="datetimeFigureOut">
              <a:rPr lang="pl-PL" smtClean="0"/>
              <a:pPr/>
              <a:t>2020-06-06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46BBC5F-411A-4E36-8104-4ACEA624D8E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4B1B9E80-421E-4FCF-9C54-7F043769CF53}" type="datetimeFigureOut">
              <a:rPr lang="pl-PL" smtClean="0"/>
              <a:pPr/>
              <a:t>2020-06-06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pl-PL"/>
          </a:p>
        </p:txBody>
      </p:sp>
      <p:sp>
        <p:nvSpPr>
          <p:cNvPr id="9" name="Prostokąt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Łącznik prosty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Łącznik prosty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Łącznik prosty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Łącznik prosty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Łącznik prosty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Prostokąt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ipsa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ipsa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ipsa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Łącznik prosty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A46BBC5F-411A-4E36-8104-4ACEA624D8E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B9E80-421E-4FCF-9C54-7F043769CF53}" type="datetimeFigureOut">
              <a:rPr lang="pl-PL" smtClean="0"/>
              <a:pPr/>
              <a:t>2020-06-06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BBC5F-411A-4E36-8104-4ACEA624D8E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B9E80-421E-4FCF-9C54-7F043769CF53}" type="datetimeFigureOut">
              <a:rPr lang="pl-PL" smtClean="0"/>
              <a:pPr/>
              <a:t>2020-06-06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BBC5F-411A-4E36-8104-4ACEA624D8E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4" name="Symbol zastępczy tekstu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B1B9E80-421E-4FCF-9C54-7F043769CF53}" type="datetimeFigureOut">
              <a:rPr lang="pl-PL" smtClean="0"/>
              <a:pPr/>
              <a:t>2020-06-06</a:t>
            </a:fld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46BBC5F-411A-4E36-8104-4ACEA624D8E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B9E80-421E-4FCF-9C54-7F043769CF53}" type="datetimeFigureOut">
              <a:rPr lang="pl-PL" smtClean="0"/>
              <a:pPr/>
              <a:t>2020-06-06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BBC5F-411A-4E36-8104-4ACEA624D8E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Łącznik prosty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Łącznik prosty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rostokąt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Łącznik prosty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Symbol zastępczy zawartości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1" name="Symbol zastępczy daty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B1B9E80-421E-4FCF-9C54-7F043769CF53}" type="datetimeFigureOut">
              <a:rPr lang="pl-PL" smtClean="0"/>
              <a:pPr/>
              <a:t>2020-06-06</a:t>
            </a:fld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46BBC5F-411A-4E36-8104-4ACEA624D8E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3" name="Symbol zastępczy stopki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ipsa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0" name="Łącznik prosty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Prostokąt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Łącznik prosty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Łącznik prosty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Łącznik prosty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Symbol zastępczy daty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B1B9E80-421E-4FCF-9C54-7F043769CF53}" type="datetimeFigureOut">
              <a:rPr lang="pl-PL" smtClean="0"/>
              <a:pPr/>
              <a:t>2020-06-06</a:t>
            </a:fld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46BBC5F-411A-4E36-8104-4ACEA624D8E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1" name="Symbol zastępczy stopki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Łącznik prosty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B1B9E80-421E-4FCF-9C54-7F043769CF53}" type="datetimeFigureOut">
              <a:rPr lang="pl-PL" smtClean="0"/>
              <a:pPr/>
              <a:t>2020-06-06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rostokąt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ipsa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46BBC5F-411A-4E36-8104-4ACEA624D8E2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file:///E:\prezent\ForestMusic_-_Happy_Acoustic_Ukulele_Kids.mp3" TargetMode="External"/><Relationship Id="rId1" Type="http://schemas.openxmlformats.org/officeDocument/2006/relationships/audio" Target="file:///E:\ForestMusic_-_Happy_Acoustic_Ukulele_Kids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jpe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4.png"/><Relationship Id="rId7" Type="http://schemas.openxmlformats.org/officeDocument/2006/relationships/image" Target="../media/image77.jpeg"/><Relationship Id="rId2" Type="http://schemas.openxmlformats.org/officeDocument/2006/relationships/slideLayout" Target="../slideLayouts/slideLayout5.xml"/><Relationship Id="rId1" Type="http://schemas.openxmlformats.org/officeDocument/2006/relationships/audio" Target="file:///E:\ForestMusic_-_Happy_Acoustic_Ukulele_Kids.mp3" TargetMode="External"/><Relationship Id="rId6" Type="http://schemas.openxmlformats.org/officeDocument/2006/relationships/image" Target="../media/image76.jpeg"/><Relationship Id="rId11" Type="http://schemas.openxmlformats.org/officeDocument/2006/relationships/image" Target="../media/image81.png"/><Relationship Id="rId5" Type="http://schemas.openxmlformats.org/officeDocument/2006/relationships/image" Target="../media/image75.jpeg"/><Relationship Id="rId10" Type="http://schemas.openxmlformats.org/officeDocument/2006/relationships/image" Target="../media/image80.png"/><Relationship Id="rId4" Type="http://schemas.openxmlformats.org/officeDocument/2006/relationships/image" Target="../media/image6.jpeg"/><Relationship Id="rId9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6.jpeg"/><Relationship Id="rId7" Type="http://schemas.openxmlformats.org/officeDocument/2006/relationships/image" Target="../media/image88.jpeg"/><Relationship Id="rId2" Type="http://schemas.openxmlformats.org/officeDocument/2006/relationships/slideLayout" Target="../slideLayouts/slideLayout4.xml"/><Relationship Id="rId1" Type="http://schemas.openxmlformats.org/officeDocument/2006/relationships/audio" Target="file:///E:\prezent\ForestMusic_-_Happy_Acoustic_Ukulele_Kids.mp3" TargetMode="Externa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1.png"/><Relationship Id="rId4" Type="http://schemas.openxmlformats.org/officeDocument/2006/relationships/image" Target="../media/image10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12" Type="http://schemas.openxmlformats.org/officeDocument/2006/relationships/image" Target="../media/image10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7.jpeg"/><Relationship Id="rId11" Type="http://schemas.openxmlformats.org/officeDocument/2006/relationships/image" Target="../media/image112.jpeg"/><Relationship Id="rId5" Type="http://schemas.openxmlformats.org/officeDocument/2006/relationships/image" Target="../media/image106.jpeg"/><Relationship Id="rId10" Type="http://schemas.openxmlformats.org/officeDocument/2006/relationships/image" Target="../media/image111.jpe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0.jpeg"/><Relationship Id="rId5" Type="http://schemas.openxmlformats.org/officeDocument/2006/relationships/image" Target="../media/image119.png"/><Relationship Id="rId4" Type="http://schemas.openxmlformats.org/officeDocument/2006/relationships/image" Target="../media/image11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3.png"/><Relationship Id="rId4" Type="http://schemas.openxmlformats.org/officeDocument/2006/relationships/image" Target="../media/image12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7" Type="http://schemas.openxmlformats.org/officeDocument/2006/relationships/image" Target="../media/image12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 flipH="1">
            <a:off x="8727975" y="5835000"/>
            <a:ext cx="45719" cy="45719"/>
          </a:xfrm>
        </p:spPr>
        <p:txBody>
          <a:bodyPr>
            <a:normAutofit fontScale="25000" lnSpcReduction="20000"/>
          </a:bodyPr>
          <a:lstStyle/>
          <a:p>
            <a:pPr algn="ctr"/>
            <a:endParaRPr lang="pl-PL" sz="2400" dirty="0">
              <a:solidFill>
                <a:schemeClr val="tx1"/>
              </a:solidFill>
            </a:endParaRPr>
          </a:p>
        </p:txBody>
      </p:sp>
      <p:pic>
        <p:nvPicPr>
          <p:cNvPr id="7" name="ForestMusic_-_Happy_Acoustic_Ukulele_Kid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627784" y="4653136"/>
            <a:ext cx="304800" cy="304800"/>
          </a:xfrm>
          <a:prstGeom prst="rect">
            <a:avLst/>
          </a:prstGeom>
        </p:spPr>
      </p:pic>
      <p:pic>
        <p:nvPicPr>
          <p:cNvPr id="5" name="Obraz 4" descr="f28c452fbc1e4f9fb5e45a0d56be329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475656" y="1412776"/>
            <a:ext cx="6172200" cy="266429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dirty="0" smtClean="0">
                <a:solidFill>
                  <a:schemeClr val="tx1"/>
                </a:solidFill>
              </a:rPr>
              <a:t>Witamy</a:t>
            </a:r>
            <a:br>
              <a:rPr lang="pl-PL" sz="3600" dirty="0" smtClean="0">
                <a:solidFill>
                  <a:schemeClr val="tx1"/>
                </a:solidFill>
              </a:rPr>
            </a:br>
            <a:r>
              <a:rPr lang="pl-PL" sz="3600" dirty="0" smtClean="0">
                <a:solidFill>
                  <a:schemeClr val="tx1"/>
                </a:solidFill>
              </a:rPr>
              <a:t>w Szkole Podstawowej </a:t>
            </a:r>
            <a:br>
              <a:rPr lang="pl-PL" sz="3600" dirty="0" smtClean="0">
                <a:solidFill>
                  <a:schemeClr val="tx1"/>
                </a:solidFill>
              </a:rPr>
            </a:br>
            <a:r>
              <a:rPr lang="pl-PL" sz="3600" dirty="0" smtClean="0">
                <a:solidFill>
                  <a:schemeClr val="tx1"/>
                </a:solidFill>
              </a:rPr>
              <a:t>im. Władysława Syrokomli w Michałowie</a:t>
            </a:r>
            <a:endParaRPr lang="pl-PL" sz="3600" dirty="0">
              <a:solidFill>
                <a:schemeClr val="tx1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404664"/>
            <a:ext cx="2232248" cy="2232248"/>
          </a:xfrm>
          <a:prstGeom prst="rect">
            <a:avLst/>
          </a:prstGeom>
        </p:spPr>
      </p:pic>
      <p:pic>
        <p:nvPicPr>
          <p:cNvPr id="9" name="ForestMusic_-_Happy_Acoustic_Ukulele_Kids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539552" y="558924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numSld="999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3" descr="board-73496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64592" y="-196167"/>
            <a:ext cx="9308592" cy="7054167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sz="quarter" idx="2"/>
          </p:nvPr>
        </p:nvSpPr>
        <p:spPr>
          <a:xfrm rot="21313253">
            <a:off x="399025" y="968134"/>
            <a:ext cx="3970587" cy="526963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3200" dirty="0" smtClean="0">
                <a:solidFill>
                  <a:schemeClr val="bg1"/>
                </a:solidFill>
              </a:rPr>
              <a:t>Dzieci uczą się w klasach ogólnodostępnych  i usportowionych.</a:t>
            </a:r>
          </a:p>
          <a:p>
            <a:pPr marL="0" indent="0"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4"/>
          </p:nvPr>
        </p:nvSpPr>
        <p:spPr>
          <a:xfrm rot="21327251">
            <a:off x="3971927" y="3139853"/>
            <a:ext cx="4088514" cy="3124424"/>
          </a:xfrm>
        </p:spPr>
        <p:txBody>
          <a:bodyPr/>
          <a:lstStyle/>
          <a:p>
            <a:pPr algn="ctr">
              <a:buNone/>
            </a:pPr>
            <a:r>
              <a:rPr lang="pl-PL" sz="2800" dirty="0" smtClean="0">
                <a:solidFill>
                  <a:schemeClr val="bg1"/>
                </a:solidFill>
              </a:rPr>
              <a:t>W naszej szkole posiadamy też oddział specjalny oraz dbamy o potrzeby uczniów ze spektrum autyzmu.</a:t>
            </a:r>
          </a:p>
          <a:p>
            <a:endParaRPr lang="pl-PL" dirty="0"/>
          </a:p>
        </p:txBody>
      </p:sp>
      <p:pic>
        <p:nvPicPr>
          <p:cNvPr id="10" name="Symbol zastępczy zawartości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18" r="13141"/>
          <a:stretch/>
        </p:blipFill>
        <p:spPr>
          <a:xfrm rot="5116459">
            <a:off x="5641263" y="951625"/>
            <a:ext cx="2482861" cy="1975279"/>
          </a:xfrm>
          <a:prstGeom prst="rect">
            <a:avLst/>
          </a:prstGeom>
        </p:spPr>
      </p:pic>
      <p:pic>
        <p:nvPicPr>
          <p:cNvPr id="23556" name="Picture 4" descr="Sport PNG Images, Free Download Sport Icon - Free Transparent PNG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53340">
            <a:off x="3489743" y="935343"/>
            <a:ext cx="2810485" cy="1529956"/>
          </a:xfrm>
          <a:prstGeom prst="rect">
            <a:avLst/>
          </a:prstGeom>
          <a:noFill/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20733">
            <a:off x="1951628" y="4437612"/>
            <a:ext cx="2473501" cy="1448531"/>
          </a:xfrm>
          <a:prstGeom prst="rect">
            <a:avLst/>
          </a:prstGeom>
        </p:spPr>
      </p:pic>
      <p:pic>
        <p:nvPicPr>
          <p:cNvPr id="11" name="Picture 2" descr="E:\prezent\klasa specjalna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255997">
            <a:off x="746480" y="3316046"/>
            <a:ext cx="2697395" cy="1394577"/>
          </a:xfrm>
          <a:prstGeom prst="rect">
            <a:avLst/>
          </a:prstGeom>
          <a:noFill/>
        </p:spPr>
      </p:pic>
      <p:pic>
        <p:nvPicPr>
          <p:cNvPr id="23554" name="Picture 2" descr="Wszystko Jasne Klasa specjalna w szkole masowej - Wszystko Jasn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350382">
            <a:off x="-189053" y="4935651"/>
            <a:ext cx="2405801" cy="1837502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3" descr="board-73496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64592" y="-196167"/>
            <a:ext cx="9308592" cy="7054167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 rot="21339506">
            <a:off x="726950" y="966556"/>
            <a:ext cx="3363831" cy="5195419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pl-PL" b="1" dirty="0" smtClean="0">
                <a:solidFill>
                  <a:schemeClr val="bg1"/>
                </a:solidFill>
              </a:rPr>
              <a:t>Zapewniamy: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 zajęcia dydaktyczno-wyrównawcze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 zajęcia korekcyjno-kompensacyjne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 zajęcia logopedyczne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 zajęcia socjoterapeutyczne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 zajęcia rewalidacyjne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 zajęcia specjalistyczne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 rot="21287973">
            <a:off x="4306138" y="1627014"/>
            <a:ext cx="3657600" cy="4543555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pl-PL" b="1" dirty="0" smtClean="0">
                <a:solidFill>
                  <a:schemeClr val="bg1"/>
                </a:solidFill>
              </a:rPr>
              <a:t>Oraz: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 gimnastykę korekcyjną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 wczesne wspomaganie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 opiekę świetlicową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 pomoc psychologa i pedagoga</a:t>
            </a:r>
          </a:p>
          <a:p>
            <a:endParaRPr lang="pl-PL" dirty="0"/>
          </a:p>
        </p:txBody>
      </p:sp>
      <p:pic>
        <p:nvPicPr>
          <p:cNvPr id="38914" name="Picture 2" descr="Pomoc dzieciom chorym onkologicznie - Fundacja Pani Ani Buchac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94760">
            <a:off x="6284357" y="4183284"/>
            <a:ext cx="2181239" cy="1656184"/>
          </a:xfrm>
          <a:prstGeom prst="rect">
            <a:avLst/>
          </a:prstGeom>
          <a:noFill/>
        </p:spPr>
      </p:pic>
      <p:pic>
        <p:nvPicPr>
          <p:cNvPr id="38916" name="Picture 4" descr="Konkurs na logo przedszkola | przedszkola | raciborz.com.p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441097">
            <a:off x="4971139" y="656057"/>
            <a:ext cx="2894007" cy="1484784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board-73496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96167"/>
            <a:ext cx="9308592" cy="7054167"/>
          </a:xfrm>
          <a:prstGeom prst="rect">
            <a:avLst/>
          </a:prstGeom>
        </p:spPr>
      </p:pic>
      <p:sp>
        <p:nvSpPr>
          <p:cNvPr id="13" name="Symbol zastępczy zawartości 12"/>
          <p:cNvSpPr>
            <a:spLocks noGrp="1"/>
          </p:cNvSpPr>
          <p:nvPr>
            <p:ph sz="quarter" idx="4"/>
          </p:nvPr>
        </p:nvSpPr>
        <p:spPr>
          <a:xfrm rot="21238016">
            <a:off x="506351" y="1980807"/>
            <a:ext cx="3939446" cy="2288947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pl-PL" sz="2800" dirty="0" smtClean="0">
                <a:solidFill>
                  <a:schemeClr val="bg1"/>
                </a:solidFill>
              </a:rPr>
              <a:t>GABINETY</a:t>
            </a:r>
          </a:p>
          <a:p>
            <a:pPr algn="ctr">
              <a:buNone/>
            </a:pPr>
            <a:r>
              <a:rPr lang="pl-PL" sz="2800" dirty="0" smtClean="0">
                <a:solidFill>
                  <a:schemeClr val="bg1"/>
                </a:solidFill>
              </a:rPr>
              <a:t>PEDAGOGÓW</a:t>
            </a:r>
          </a:p>
          <a:p>
            <a:pPr algn="ctr">
              <a:buNone/>
            </a:pPr>
            <a:r>
              <a:rPr lang="pl-PL" sz="2800" dirty="0" smtClean="0">
                <a:solidFill>
                  <a:schemeClr val="bg1"/>
                </a:solidFill>
              </a:rPr>
              <a:t>I</a:t>
            </a:r>
          </a:p>
          <a:p>
            <a:pPr algn="ctr">
              <a:buNone/>
            </a:pPr>
            <a:r>
              <a:rPr lang="pl-PL" sz="2800" dirty="0" smtClean="0">
                <a:solidFill>
                  <a:schemeClr val="bg1"/>
                </a:solidFill>
              </a:rPr>
              <a:t>PSYCHOLOGA</a:t>
            </a:r>
            <a:endParaRPr lang="pl-PL" sz="2800" dirty="0">
              <a:solidFill>
                <a:schemeClr val="bg1"/>
              </a:solidFill>
            </a:endParaRPr>
          </a:p>
        </p:txBody>
      </p:sp>
      <p:pic>
        <p:nvPicPr>
          <p:cNvPr id="22534" name="Picture 6" descr="E:\prezent\psycholo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26180">
            <a:off x="1766614" y="4049900"/>
            <a:ext cx="3016853" cy="2003731"/>
          </a:xfrm>
          <a:prstGeom prst="rect">
            <a:avLst/>
          </a:prstGeom>
          <a:noFill/>
        </p:spPr>
      </p:pic>
      <p:pic>
        <p:nvPicPr>
          <p:cNvPr id="22532" name="Picture 4" descr="E:\prezent\pedagog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75834">
            <a:off x="4396054" y="690483"/>
            <a:ext cx="3394852" cy="2254790"/>
          </a:xfrm>
          <a:prstGeom prst="rect">
            <a:avLst/>
          </a:prstGeom>
          <a:noFill/>
        </p:spPr>
      </p:pic>
      <p:pic>
        <p:nvPicPr>
          <p:cNvPr id="22533" name="Picture 5" descr="E:\prezent\p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67792">
            <a:off x="5392930" y="2999777"/>
            <a:ext cx="2128979" cy="2807894"/>
          </a:xfrm>
          <a:prstGeom prst="rect">
            <a:avLst/>
          </a:prstGeom>
          <a:noFill/>
        </p:spPr>
      </p:pic>
      <p:pic>
        <p:nvPicPr>
          <p:cNvPr id="22544" name="Picture 16" descr="Download Vector Freeuse Library Dad And Kids Clipart - Pull ..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-171400"/>
            <a:ext cx="2753235" cy="260869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board-73496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96167"/>
            <a:ext cx="9308592" cy="7054167"/>
          </a:xfrm>
          <a:prstGeom prst="rect">
            <a:avLst/>
          </a:prstGeom>
        </p:spPr>
      </p:pic>
      <p:sp>
        <p:nvSpPr>
          <p:cNvPr id="10" name="Tytuł 9"/>
          <p:cNvSpPr>
            <a:spLocks noGrp="1"/>
          </p:cNvSpPr>
          <p:nvPr>
            <p:ph type="title"/>
          </p:nvPr>
        </p:nvSpPr>
        <p:spPr>
          <a:xfrm rot="21430609">
            <a:off x="482227" y="272432"/>
            <a:ext cx="7543800" cy="2159267"/>
          </a:xfrm>
        </p:spPr>
        <p:txBody>
          <a:bodyPr>
            <a:normAutofit/>
          </a:bodyPr>
          <a:lstStyle/>
          <a:p>
            <a:pPr algn="r"/>
            <a:r>
              <a:rPr lang="pl-PL" sz="3200" dirty="0" smtClean="0">
                <a:solidFill>
                  <a:schemeClr val="bg1"/>
                </a:solidFill>
              </a:rPr>
              <a:t>Gabinet logopedyczny</a:t>
            </a:r>
            <a:br>
              <a:rPr lang="pl-PL" sz="3200" dirty="0" smtClean="0">
                <a:solidFill>
                  <a:schemeClr val="bg1"/>
                </a:solidFill>
              </a:rPr>
            </a:br>
            <a:r>
              <a:rPr lang="pl-PL" sz="3200" dirty="0" smtClean="0">
                <a:solidFill>
                  <a:schemeClr val="bg1"/>
                </a:solidFill>
              </a:rPr>
              <a:t>gabinet rewalidacji </a:t>
            </a:r>
            <a:endParaRPr lang="pl-PL" sz="3200" dirty="0">
              <a:solidFill>
                <a:schemeClr val="bg1"/>
              </a:solidFill>
            </a:endParaRPr>
          </a:p>
        </p:txBody>
      </p:sp>
      <p:pic>
        <p:nvPicPr>
          <p:cNvPr id="22531" name="Picture 3" descr="E:\prezent\logo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58901">
            <a:off x="4464964" y="3168456"/>
            <a:ext cx="3580751" cy="2378261"/>
          </a:xfrm>
          <a:prstGeom prst="rect">
            <a:avLst/>
          </a:prstGeom>
          <a:noFill/>
        </p:spPr>
      </p:pic>
      <p:pic>
        <p:nvPicPr>
          <p:cNvPr id="22544" name="Picture 16" descr="Download Vector Freeuse Library Dad And Kids Clipart - Pull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548680"/>
            <a:ext cx="2251036" cy="2132857"/>
          </a:xfrm>
          <a:prstGeom prst="rect">
            <a:avLst/>
          </a:prstGeom>
          <a:noFill/>
        </p:spPr>
      </p:pic>
      <p:pic>
        <p:nvPicPr>
          <p:cNvPr id="12" name="Obraz 11" descr="Obraz zawierający wewnątrz, stół, żółty, siedzi&#10;&#10;Opis wygenerowany automatycznie">
            <a:extLst>
              <a:ext uri="{FF2B5EF4-FFF2-40B4-BE49-F238E27FC236}">
                <a16:creationId xmlns="" xmlns:a16="http://schemas.microsoft.com/office/drawing/2014/main" id="{57B6221B-DD7B-4CE9-A3F8-6327DC7D59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95">
            <a:off x="867616" y="2916102"/>
            <a:ext cx="3597545" cy="2557208"/>
          </a:xfrm>
          <a:prstGeom prst="rect">
            <a:avLst/>
          </a:prstGeom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3" descr="board-73496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64592" y="-196167"/>
            <a:ext cx="9308592" cy="7054167"/>
          </a:xfrm>
          <a:prstGeom prst="rect">
            <a:avLst/>
          </a:prstGeom>
        </p:spPr>
      </p:pic>
      <p:sp>
        <p:nvSpPr>
          <p:cNvPr id="4" name="Symbol zastępczy zawartości 3"/>
          <p:cNvSpPr>
            <a:spLocks noGrp="1"/>
          </p:cNvSpPr>
          <p:nvPr>
            <p:ph sz="quarter" idx="4"/>
          </p:nvPr>
        </p:nvSpPr>
        <p:spPr>
          <a:xfrm rot="21308959">
            <a:off x="5166417" y="602322"/>
            <a:ext cx="3240360" cy="2547787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Dzieci, które tego potrzebują, mają zapewniony dowóz do szkoły i do domu, po zakończonych lekcjach.</a:t>
            </a:r>
          </a:p>
          <a:p>
            <a:endParaRPr lang="pl-PL" dirty="0"/>
          </a:p>
        </p:txBody>
      </p:sp>
      <p:sp>
        <p:nvSpPr>
          <p:cNvPr id="17" name="Symbol zastępczy zawartości 16"/>
          <p:cNvSpPr>
            <a:spLocks noGrp="1"/>
          </p:cNvSpPr>
          <p:nvPr>
            <p:ph sz="quarter" idx="2"/>
          </p:nvPr>
        </p:nvSpPr>
        <p:spPr>
          <a:xfrm rot="21307818">
            <a:off x="601921" y="962762"/>
            <a:ext cx="3833213" cy="526333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Zapewniamy uczniom opiekę w świetlicy szkolnej, która jest czynna od </a:t>
            </a:r>
            <a:r>
              <a:rPr lang="pl-PL" b="1" dirty="0" smtClean="0">
                <a:solidFill>
                  <a:schemeClr val="bg1"/>
                </a:solidFill>
              </a:rPr>
              <a:t>7</a:t>
            </a:r>
            <a:r>
              <a:rPr lang="pl-PL" b="1" baseline="30000" dirty="0" smtClean="0">
                <a:solidFill>
                  <a:schemeClr val="bg1"/>
                </a:solidFill>
              </a:rPr>
              <a:t>00</a:t>
            </a:r>
            <a:r>
              <a:rPr lang="pl-PL" dirty="0" smtClean="0">
                <a:solidFill>
                  <a:schemeClr val="bg1"/>
                </a:solidFill>
              </a:rPr>
              <a:t> do </a:t>
            </a:r>
            <a:r>
              <a:rPr lang="pl-PL" b="1" dirty="0" smtClean="0">
                <a:solidFill>
                  <a:schemeClr val="bg1"/>
                </a:solidFill>
              </a:rPr>
              <a:t>15</a:t>
            </a:r>
            <a:r>
              <a:rPr lang="pl-PL" b="1" baseline="30000" dirty="0" smtClean="0">
                <a:solidFill>
                  <a:schemeClr val="bg1"/>
                </a:solidFill>
              </a:rPr>
              <a:t>30 </a:t>
            </a:r>
          </a:p>
          <a:p>
            <a:pPr algn="ctr"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 algn="ctr"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 algn="ctr"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 algn="ctr"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Dzieci podzielone są na grupy, w których uczą się, bawią i nawiązują nowe znajomości.</a:t>
            </a:r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24592" name="Picture 16" descr="Autobusem Autobus Szkolny Szkoły - Darmowy obraz na Pixab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14595">
            <a:off x="5410139" y="3848186"/>
            <a:ext cx="2927208" cy="1484949"/>
          </a:xfrm>
          <a:prstGeom prst="rect">
            <a:avLst/>
          </a:prstGeom>
          <a:noFill/>
        </p:spPr>
      </p:pic>
      <p:pic>
        <p:nvPicPr>
          <p:cNvPr id="24593" name="Picture 17" descr="E:\prezent\świetlic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07922">
            <a:off x="4240590" y="2081111"/>
            <a:ext cx="1728183" cy="1867270"/>
          </a:xfrm>
          <a:prstGeom prst="rect">
            <a:avLst/>
          </a:prstGeom>
          <a:noFill/>
        </p:spPr>
      </p:pic>
      <p:pic>
        <p:nvPicPr>
          <p:cNvPr id="24597" name="Picture 21" descr="https://cloud1x.edupage.org/cloud?z%3AC85BmXy%2FqHEwgw8fuOY9pZOqdVcd2px6cpjtCPYMf2do6zLH9eC39OSToBXH%2F6u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16234">
            <a:off x="667017" y="2729242"/>
            <a:ext cx="2299147" cy="1440160"/>
          </a:xfrm>
          <a:prstGeom prst="rect">
            <a:avLst/>
          </a:prstGeom>
          <a:noFill/>
        </p:spPr>
      </p:pic>
      <p:pic>
        <p:nvPicPr>
          <p:cNvPr id="24595" name="Picture 19" descr="https://cloud6x.edupage.org/cloud?z%3ARviXqDznTp63IiPeWx%2B9L5JIXEg%2FYeVjwpl1a6olCyhpBK7tJa3bpCdGimqlEx3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595320">
            <a:off x="2483768" y="2636912"/>
            <a:ext cx="1870174" cy="1507828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3" descr="board-73496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64592" y="-196167"/>
            <a:ext cx="9308592" cy="7054167"/>
          </a:xfrm>
          <a:prstGeom prst="rect">
            <a:avLst/>
          </a:prstGeom>
        </p:spPr>
      </p:pic>
      <p:sp>
        <p:nvSpPr>
          <p:cNvPr id="4" name="Symbol zastępczy zawartości 3"/>
          <p:cNvSpPr>
            <a:spLocks noGrp="1"/>
          </p:cNvSpPr>
          <p:nvPr>
            <p:ph sz="quarter" idx="4"/>
          </p:nvPr>
        </p:nvSpPr>
        <p:spPr>
          <a:xfrm rot="21308959">
            <a:off x="667125" y="792893"/>
            <a:ext cx="7686518" cy="11027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            ŚWIETLICA SZKOLNA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9" name="Symbol zastępczy zawartości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563"/>
          <a:stretch/>
        </p:blipFill>
        <p:spPr>
          <a:xfrm rot="21207544">
            <a:off x="2757877" y="1901910"/>
            <a:ext cx="3673325" cy="249396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25602" name="Picture 2" descr="https://cloud2x.edupage.org/cloud?z%3AMsCX9mQ%2B7L3b4ir5xrQpckdQEjNdbrMa89SyHi2T0rOdzMpJOMvHcKuD1L5VFtO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77809">
            <a:off x="529864" y="1654566"/>
            <a:ext cx="2156738" cy="143295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25604" name="Picture 4" descr="https://cloud6x.edupage.org/cloud?z%3Apl3Coock%2B2XaGGUV7Ry5MRRgS5DY%2BKmHu8vf7vJ29pRsBD3XGS8cV0V0GrBpQMK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81636">
            <a:off x="820622" y="4683060"/>
            <a:ext cx="2274553" cy="151216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5606" name="Picture 6" descr="https://cloud1x.edupage.org/cloud?z%3AbEFwdAZMfTQJq6kUH99scvx7GG%2Bl1dHq0xw1R0h%2BVytv7roZu9bsfx%2Bl6kIDiOEQ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207606">
            <a:off x="700032" y="3047164"/>
            <a:ext cx="2242249" cy="168168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5608" name="Picture 8" descr="https://cloud1x.edupage.org/cloud?z%3AyIhCmJ%2B9iyaz5%2F06KFdIOECZQBgqgcYgnYU8wDqtGo0jprFnipM%2FZupSGK%2FSR%2BAJ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256399">
            <a:off x="3063731" y="4300706"/>
            <a:ext cx="2744466" cy="1658712"/>
          </a:xfrm>
          <a:prstGeom prst="rect">
            <a:avLst/>
          </a:prstGeom>
          <a:noFill/>
        </p:spPr>
      </p:pic>
      <p:pic>
        <p:nvPicPr>
          <p:cNvPr id="25610" name="Picture 10" descr="https://cloud2x.edupage.org/cloud?z%3AG5En4Dn3vgFuYb01z%2Bk74lqO%2F2jIxjUilkyskKdypTyosGhrxWpO18rIz0Jmtftq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373657">
            <a:off x="5708510" y="4018170"/>
            <a:ext cx="2646637" cy="1801305"/>
          </a:xfrm>
          <a:prstGeom prst="rect">
            <a:avLst/>
          </a:prstGeom>
          <a:noFill/>
        </p:spPr>
      </p:pic>
      <p:pic>
        <p:nvPicPr>
          <p:cNvPr id="25612" name="Picture 12" descr="https://spmich.edupage.org/files/laurka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239975">
            <a:off x="5823063" y="2034339"/>
            <a:ext cx="2353832" cy="2016224"/>
          </a:xfrm>
          <a:prstGeom prst="rect">
            <a:avLst/>
          </a:prstGeom>
          <a:noFill/>
        </p:spPr>
      </p:pic>
      <p:pic>
        <p:nvPicPr>
          <p:cNvPr id="25614" name="Picture 14" descr="https://cloud1x.edupage.org/cloud?z%3AaKGKPlkKWslQ2N7LP9Kop%2FRfymShrHM2p%2FrK4D3fTqNeAgPSCr8nJJTQ01izw3sh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1244607">
            <a:off x="5667303" y="524687"/>
            <a:ext cx="2420037" cy="1815028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board-73496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96167"/>
            <a:ext cx="9308592" cy="7054167"/>
          </a:xfrm>
          <a:prstGeom prst="rect">
            <a:avLst/>
          </a:prstGeom>
        </p:spPr>
      </p:pic>
      <p:pic>
        <p:nvPicPr>
          <p:cNvPr id="21506" name="Picture 2" descr="E:\prezent\stołów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84948">
            <a:off x="903026" y="2898898"/>
            <a:ext cx="2835869" cy="188352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Symbol zastępczy zawartości 6"/>
          <p:cNvPicPr>
            <a:picLocks noGrp="1" noChangeAspect="1"/>
          </p:cNvPicPr>
          <p:nvPr>
            <p:ph sz="quarter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284"/>
          <a:stretch/>
        </p:blipFill>
        <p:spPr>
          <a:xfrm rot="10442135">
            <a:off x="695452" y="938934"/>
            <a:ext cx="3582520" cy="1801315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1507" name="Picture 3" descr="E:\prezent\ko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49338">
            <a:off x="6372200" y="2636912"/>
            <a:ext cx="2133991" cy="321297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21390212">
            <a:off x="4974164" y="120900"/>
            <a:ext cx="3060298" cy="2088232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sz="3600" dirty="0" smtClean="0">
                <a:solidFill>
                  <a:schemeClr val="bg1"/>
                </a:solidFill>
              </a:rPr>
              <a:t>Szkolna </a:t>
            </a:r>
            <a:br>
              <a:rPr lang="pl-PL" sz="3600" dirty="0" smtClean="0">
                <a:solidFill>
                  <a:schemeClr val="bg1"/>
                </a:solidFill>
              </a:rPr>
            </a:br>
            <a:r>
              <a:rPr lang="pl-PL" sz="3600" dirty="0" smtClean="0">
                <a:solidFill>
                  <a:schemeClr val="bg1"/>
                </a:solidFill>
              </a:rPr>
              <a:t>stołówka</a:t>
            </a:r>
            <a:br>
              <a:rPr lang="pl-PL" sz="3600" dirty="0" smtClean="0">
                <a:solidFill>
                  <a:schemeClr val="bg1"/>
                </a:solidFill>
              </a:rPr>
            </a:br>
            <a:r>
              <a:rPr lang="pl-PL" sz="3600" dirty="0" smtClean="0">
                <a:solidFill>
                  <a:schemeClr val="bg1"/>
                </a:solidFill>
              </a:rPr>
              <a:t> i korytarze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21510" name="Picture 6" descr="Jak poradzić sobie z niejadkie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9744" y="-243408"/>
            <a:ext cx="2304256" cy="2203292"/>
          </a:xfrm>
          <a:prstGeom prst="rect">
            <a:avLst/>
          </a:prstGeom>
          <a:noFill/>
        </p:spPr>
      </p:pic>
      <p:pic>
        <p:nvPicPr>
          <p:cNvPr id="13313" name="Picture 1" descr="E:\prezent\parasol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319998">
            <a:off x="4150021" y="2374440"/>
            <a:ext cx="1990513" cy="2996952"/>
          </a:xfrm>
          <a:prstGeom prst="rect">
            <a:avLst/>
          </a:prstGeom>
          <a:noFill/>
        </p:spPr>
      </p:pic>
      <p:pic>
        <p:nvPicPr>
          <p:cNvPr id="21508" name="Picture 4" descr="E:\prezent\korytarzz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342816">
            <a:off x="3766736" y="4312621"/>
            <a:ext cx="2511736" cy="166824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21512" name="Picture 8" descr="Smaczneg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242408">
            <a:off x="1198821" y="4402696"/>
            <a:ext cx="3591272" cy="1789651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3" descr="board-73496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64592" y="-196167"/>
            <a:ext cx="9308592" cy="7054167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21304762">
            <a:off x="510179" y="466228"/>
            <a:ext cx="2994834" cy="2182843"/>
          </a:xfrm>
        </p:spPr>
        <p:txBody>
          <a:bodyPr>
            <a:norm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Mamy piękną halę sportową</a:t>
            </a:r>
            <a:r>
              <a:rPr lang="pl-PL" dirty="0" smtClean="0"/>
              <a:t>.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2"/>
          </p:nvPr>
        </p:nvSpPr>
        <p:spPr>
          <a:xfrm rot="21254210">
            <a:off x="5684437" y="3187458"/>
            <a:ext cx="2364917" cy="2601872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KORZYSTAMY Z BASENU MOSIR, NA KTÓRY MOŻEMY PRZEJŚĆ Z BUDYNKU SZKOŁY ŁĄCZNIKIEM.  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8" name="Symbol zastępczy zawartości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36175">
            <a:off x="3069110" y="928970"/>
            <a:ext cx="4433224" cy="2170100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23974">
            <a:off x="832931" y="2679722"/>
            <a:ext cx="2945285" cy="2047199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84357">
            <a:off x="2503733" y="3865336"/>
            <a:ext cx="3334167" cy="215941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26632" name="Picture 8" descr="Clipart children swim, Clipart children swim Transparent FREE for ..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5761496"/>
            <a:ext cx="3131840" cy="1096504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3" descr="board-73496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64592" y="-196167"/>
            <a:ext cx="9308592" cy="7054167"/>
          </a:xfrm>
          <a:prstGeom prst="rect">
            <a:avLst/>
          </a:prstGeom>
        </p:spPr>
      </p:pic>
      <p:sp>
        <p:nvSpPr>
          <p:cNvPr id="9" name="Tytuł 1"/>
          <p:cNvSpPr>
            <a:spLocks noGrp="1"/>
          </p:cNvSpPr>
          <p:nvPr>
            <p:ph sz="quarter" idx="2"/>
          </p:nvPr>
        </p:nvSpPr>
        <p:spPr>
          <a:xfrm rot="21297119">
            <a:off x="677756" y="2352478"/>
            <a:ext cx="3436615" cy="3886200"/>
          </a:xfrm>
        </p:spPr>
        <p:txBody>
          <a:bodyPr>
            <a:normAutofit fontScale="97500"/>
          </a:bodyPr>
          <a:lstStyle/>
          <a:p>
            <a:pPr marL="0" indent="0" algn="ctr"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NA TERENIE SZKOŁY MAMY BOISKA SPORTOWE: LEKKOATLETYCZNE,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DO GRY W PIŁKĘ NOŻNĄ, </a:t>
            </a:r>
          </a:p>
          <a:p>
            <a:pPr marL="0" indent="0"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KOSZYKÓWKĘ</a:t>
            </a:r>
          </a:p>
          <a:p>
            <a:pPr marL="0" indent="0"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 I INNE. </a:t>
            </a:r>
            <a:br>
              <a:rPr lang="pl-PL" dirty="0" smtClean="0">
                <a:solidFill>
                  <a:schemeClr val="bg1"/>
                </a:solidFill>
              </a:rPr>
            </a:b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159" b="20406"/>
          <a:stretch/>
        </p:blipFill>
        <p:spPr>
          <a:xfrm rot="21298908">
            <a:off x="541124" y="876363"/>
            <a:ext cx="3127885" cy="1819460"/>
          </a:xfrm>
          <a:prstGeom prst="rect">
            <a:avLst/>
          </a:prstGeom>
        </p:spPr>
      </p:pic>
      <p:pic>
        <p:nvPicPr>
          <p:cNvPr id="10" name="Obraz 9" descr="Obraz zawierający trawa, zewnętrzne, budynek, pole&#10;&#10;Opis wygenerowany automatycznie">
            <a:extLst>
              <a:ext uri="{FF2B5EF4-FFF2-40B4-BE49-F238E27FC236}">
                <a16:creationId xmlns="" xmlns:a16="http://schemas.microsoft.com/office/drawing/2014/main" id="{B127793B-7630-4D1E-91D3-841EDCC1F8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180">
            <a:off x="4148954" y="628500"/>
            <a:ext cx="3078467" cy="1751716"/>
          </a:xfrm>
          <a:prstGeom prst="rect">
            <a:avLst/>
          </a:prstGeom>
        </p:spPr>
      </p:pic>
      <p:pic>
        <p:nvPicPr>
          <p:cNvPr id="11" name="Symbol zastępczy zawartości 10"/>
          <p:cNvPicPr>
            <a:picLocks noGrp="1" noChangeAspect="1"/>
          </p:cNvPicPr>
          <p:nvPr>
            <p:ph sz="quarter" idx="4"/>
          </p:nvPr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049" t="31118"/>
          <a:stretch/>
        </p:blipFill>
        <p:spPr>
          <a:xfrm rot="21285372">
            <a:off x="5227952" y="2050695"/>
            <a:ext cx="3015729" cy="1886301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071" t="22846" b="24673"/>
          <a:stretch/>
        </p:blipFill>
        <p:spPr>
          <a:xfrm rot="21303768">
            <a:off x="4001499" y="3934631"/>
            <a:ext cx="3467493" cy="1952118"/>
          </a:xfrm>
          <a:prstGeom prst="rect">
            <a:avLst/>
          </a:prstGeom>
        </p:spPr>
      </p:pic>
      <p:pic>
        <p:nvPicPr>
          <p:cNvPr id="1032" name="Picture 8" descr="Football player 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08897" y="4769768"/>
            <a:ext cx="4235103" cy="2088232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3" descr="board-73496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64592" y="-196167"/>
            <a:ext cx="9308592" cy="7054167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21286254">
            <a:off x="487178" y="271681"/>
            <a:ext cx="7543800" cy="1800862"/>
          </a:xfrm>
        </p:spPr>
        <p:txBody>
          <a:bodyPr>
            <a:normAutofit/>
          </a:bodyPr>
          <a:lstStyle/>
          <a:p>
            <a:pPr lvl="8" algn="ctr" rtl="0">
              <a:spcBef>
                <a:spcPct val="0"/>
              </a:spcBef>
            </a:pP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W NASZEJ HARCÓWCE ODBYWAJĄ SIĘ M.IN. ZAJĘCIA GIMNASTYKI KOREKCYJNEJ.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8" name="Symbol zastępczy zawartości 12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675">
            <a:off x="2124470" y="2215611"/>
            <a:ext cx="5235616" cy="3477012"/>
          </a:xfrm>
        </p:spPr>
      </p:pic>
      <p:pic>
        <p:nvPicPr>
          <p:cNvPr id="29698" name="Picture 2" descr="Gimnastyka korekcyj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0542">
            <a:off x="827584" y="4509120"/>
            <a:ext cx="3752850" cy="15621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3" descr="board-73496_64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29438"/>
          </a:xfrm>
        </p:spPr>
      </p:pic>
      <p:pic>
        <p:nvPicPr>
          <p:cNvPr id="5" name="Obraz 4" descr="szkoła głow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11853">
            <a:off x="971600" y="1052736"/>
            <a:ext cx="7372324" cy="4896544"/>
          </a:xfrm>
          <a:prstGeom prst="rect">
            <a:avLst/>
          </a:prstGeom>
          <a:ln w="3492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21302215">
            <a:off x="2987824" y="4725144"/>
            <a:ext cx="5904656" cy="151216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sz="2400" b="1" dirty="0" smtClean="0">
                <a:solidFill>
                  <a:schemeClr val="tx1"/>
                </a:solidFill>
              </a:rPr>
              <a:t>Michałowo, ul. Sienkiewicza 21</a:t>
            </a:r>
            <a:br>
              <a:rPr lang="pl-PL" sz="2400" b="1" dirty="0" smtClean="0">
                <a:solidFill>
                  <a:schemeClr val="tx1"/>
                </a:solidFill>
              </a:rPr>
            </a:br>
            <a:r>
              <a:rPr lang="pl-PL" sz="2400" b="1" dirty="0" smtClean="0">
                <a:solidFill>
                  <a:schemeClr val="tx1"/>
                </a:solidFill>
              </a:rPr>
              <a:t>Tel/</a:t>
            </a:r>
            <a:r>
              <a:rPr lang="pl-PL" sz="2400" b="1" dirty="0" err="1" smtClean="0">
                <a:solidFill>
                  <a:schemeClr val="tx1"/>
                </a:solidFill>
              </a:rPr>
              <a:t>fax</a:t>
            </a:r>
            <a:r>
              <a:rPr lang="pl-PL" sz="2400" b="1" dirty="0" smtClean="0">
                <a:solidFill>
                  <a:schemeClr val="tx1"/>
                </a:solidFill>
              </a:rPr>
              <a:t> 85 71 89 515</a:t>
            </a:r>
            <a:br>
              <a:rPr lang="pl-PL" sz="2400" b="1" dirty="0" smtClean="0">
                <a:solidFill>
                  <a:schemeClr val="tx1"/>
                </a:solidFill>
              </a:rPr>
            </a:br>
            <a:r>
              <a:rPr lang="pl-PL" sz="2400" b="1" dirty="0" smtClean="0">
                <a:solidFill>
                  <a:schemeClr val="tx1"/>
                </a:solidFill>
              </a:rPr>
              <a:t>e-mail </a:t>
            </a:r>
            <a:r>
              <a:rPr lang="pl-PL" sz="2400" b="1" dirty="0" err="1" smtClean="0">
                <a:solidFill>
                  <a:schemeClr val="tx1"/>
                </a:solidFill>
              </a:rPr>
              <a:t>sekretariat@spmich.pl</a:t>
            </a:r>
            <a:r>
              <a:rPr lang="pl-PL" sz="2400" dirty="0" smtClean="0">
                <a:solidFill>
                  <a:schemeClr val="tx1"/>
                </a:solidFill>
              </a:rPr>
              <a:t/>
            </a:r>
            <a:br>
              <a:rPr lang="pl-PL" sz="2400" dirty="0" smtClean="0">
                <a:solidFill>
                  <a:schemeClr val="tx1"/>
                </a:solidFill>
              </a:rPr>
            </a:br>
            <a:endParaRPr lang="pl-PL" sz="2400" dirty="0">
              <a:solidFill>
                <a:schemeClr val="tx1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428227"/>
            <a:ext cx="1943819" cy="242977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3" descr="board-73496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64592" y="-196167"/>
            <a:ext cx="9308592" cy="7054167"/>
          </a:xfrm>
          <a:prstGeom prst="rect">
            <a:avLst/>
          </a:prstGeom>
        </p:spPr>
      </p:pic>
      <p:sp>
        <p:nvSpPr>
          <p:cNvPr id="4" name="Symbol zastępczy zawartości 3"/>
          <p:cNvSpPr>
            <a:spLocks noGrp="1"/>
          </p:cNvSpPr>
          <p:nvPr>
            <p:ph sz="quarter" idx="4"/>
          </p:nvPr>
        </p:nvSpPr>
        <p:spPr>
          <a:xfrm rot="21308398">
            <a:off x="2117569" y="1128478"/>
            <a:ext cx="3318760" cy="5323422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Sercem i oazą spokoju naszej szkoły jest biblioteka z centrum multimedialnym. </a:t>
            </a:r>
          </a:p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Tu skupiają się wszystkie nitki procesu edukacji snute przez nauczycieli. </a:t>
            </a:r>
          </a:p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Jest kolorowa i zadbana, pełna atrakcji dla naszych uczniów. Księgozbiór uzupełniamy o lektury zgodne z podstawą programową.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0987">
            <a:off x="5374237" y="3486129"/>
            <a:ext cx="2759683" cy="1832924"/>
          </a:xfrm>
          <a:prstGeom prst="rect">
            <a:avLst/>
          </a:prstGeom>
        </p:spPr>
      </p:pic>
      <p:pic>
        <p:nvPicPr>
          <p:cNvPr id="10" name="Symbol zastępczy zawartości 1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7461">
            <a:off x="5201198" y="1110944"/>
            <a:ext cx="2784027" cy="1849092"/>
          </a:xfrm>
        </p:spPr>
      </p:pic>
      <p:pic>
        <p:nvPicPr>
          <p:cNvPr id="30734" name="Picture 14" descr="stack of books transparent background - Clip Art Librar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96306">
            <a:off x="-478088" y="1855445"/>
            <a:ext cx="2927855" cy="4628932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3" descr="board-73496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64592" y="-196167"/>
            <a:ext cx="9308592" cy="7054167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2075830"/>
          </a:xfrm>
        </p:spPr>
        <p:txBody>
          <a:bodyPr>
            <a:normAutofit/>
          </a:bodyPr>
          <a:lstStyle/>
          <a:p>
            <a:r>
              <a:rPr lang="pl-PL" sz="3200" dirty="0" smtClean="0"/>
              <a:t/>
            </a:r>
            <a:br>
              <a:rPr lang="pl-PL" sz="3200" dirty="0" smtClean="0"/>
            </a:b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4"/>
          </p:nvPr>
        </p:nvSpPr>
        <p:spPr>
          <a:xfrm rot="21369939">
            <a:off x="4371975" y="1196752"/>
            <a:ext cx="3657600" cy="453650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Dysponujemy dobrze wyposażoną bazą dydaktyczną.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Stwarzamy uczniom komfort nauki w przestronnych salach lekcyjnych, wyposażonych w odpowiednie pomoce naukowe i dydaktyczne.</a:t>
            </a:r>
            <a:endParaRPr lang="pl-PL" dirty="0"/>
          </a:p>
        </p:txBody>
      </p:sp>
      <p:pic>
        <p:nvPicPr>
          <p:cNvPr id="31746" name="Picture 2" descr="E:\prezent\5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1062">
            <a:off x="1167320" y="1022699"/>
            <a:ext cx="3468259" cy="1839574"/>
          </a:xfrm>
          <a:prstGeom prst="rect">
            <a:avLst/>
          </a:prstGeom>
          <a:noFill/>
        </p:spPr>
      </p:pic>
      <p:pic>
        <p:nvPicPr>
          <p:cNvPr id="31748" name="Picture 4" descr="E:\prezent\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27382">
            <a:off x="1395934" y="4290318"/>
            <a:ext cx="3635896" cy="1767449"/>
          </a:xfrm>
          <a:prstGeom prst="rect">
            <a:avLst/>
          </a:prstGeom>
          <a:noFill/>
        </p:spPr>
      </p:pic>
      <p:pic>
        <p:nvPicPr>
          <p:cNvPr id="31747" name="Picture 3" descr="E:\prezent\7 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13605">
            <a:off x="744167" y="2875582"/>
            <a:ext cx="2339752" cy="1554014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3" descr="board-73496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64592" y="-196167"/>
            <a:ext cx="9308592" cy="7054167"/>
          </a:xfrm>
          <a:prstGeom prst="rect">
            <a:avLst/>
          </a:prstGeom>
        </p:spPr>
      </p:pic>
      <p:pic>
        <p:nvPicPr>
          <p:cNvPr id="32770" name="Picture 2" descr="E:\prezent\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85962">
            <a:off x="755568" y="1239567"/>
            <a:ext cx="3584331" cy="1742383"/>
          </a:xfrm>
          <a:prstGeom prst="rect">
            <a:avLst/>
          </a:prstGeom>
          <a:noFill/>
        </p:spPr>
      </p:pic>
      <p:pic>
        <p:nvPicPr>
          <p:cNvPr id="32771" name="Picture 3" descr="E:\prezent\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89582">
            <a:off x="4650270" y="861233"/>
            <a:ext cx="3452694" cy="1891949"/>
          </a:xfrm>
          <a:prstGeom prst="rect">
            <a:avLst/>
          </a:prstGeom>
          <a:noFill/>
        </p:spPr>
      </p:pic>
      <p:pic>
        <p:nvPicPr>
          <p:cNvPr id="32772" name="Picture 4" descr="E:\prezent\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03603">
            <a:off x="1049882" y="3969527"/>
            <a:ext cx="3614248" cy="1974064"/>
          </a:xfrm>
          <a:prstGeom prst="rect">
            <a:avLst/>
          </a:prstGeom>
          <a:noFill/>
        </p:spPr>
      </p:pic>
      <p:pic>
        <p:nvPicPr>
          <p:cNvPr id="32773" name="Picture 5" descr="E:\prezent\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20740">
            <a:off x="4870968" y="3634258"/>
            <a:ext cx="3315729" cy="1995891"/>
          </a:xfrm>
          <a:prstGeom prst="rect">
            <a:avLst/>
          </a:prstGeom>
          <a:noFill/>
        </p:spPr>
      </p:pic>
      <p:pic>
        <p:nvPicPr>
          <p:cNvPr id="32783" name="Picture 15" descr="Classroom Kids Background Png &amp; Free Classroom Kids Background.png ..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386769">
            <a:off x="3385272" y="2571574"/>
            <a:ext cx="2578449" cy="1286952"/>
          </a:xfrm>
          <a:prstGeom prst="rect">
            <a:avLst/>
          </a:prstGeom>
          <a:noFill/>
        </p:spPr>
      </p:pic>
      <p:pic>
        <p:nvPicPr>
          <p:cNvPr id="32785" name="Picture 17" descr="Ok PNG Transparent Images | PNG Al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038159">
            <a:off x="7178891" y="4711504"/>
            <a:ext cx="1790443" cy="229364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orestMusic_-_Happy_Acoustic_Ukulele_Kids.mp3">
            <a:hlinkClick r:id="" action="ppaction://media"/>
          </p:cNvPr>
          <p:cNvPicPr>
            <a:picLocks noGrp="1" noRot="1" noChangeAspect="1"/>
          </p:cNvPicPr>
          <p:nvPr>
            <p:ph sz="quarter" idx="2"/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133600" y="4152900"/>
            <a:ext cx="304800" cy="304800"/>
          </a:xfrm>
          <a:prstGeom prst="rect">
            <a:avLst/>
          </a:prstGeom>
        </p:spPr>
      </p:pic>
      <p:pic>
        <p:nvPicPr>
          <p:cNvPr id="7" name="Symbol zastępczy zawartości 3" descr="board-73496_6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64592" y="-196167"/>
            <a:ext cx="9308592" cy="7054167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21410223">
            <a:off x="457200" y="273050"/>
            <a:ext cx="7543800" cy="1143000"/>
          </a:xfrm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Dysponujemy: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4"/>
          </p:nvPr>
        </p:nvSpPr>
        <p:spPr>
          <a:xfrm rot="21395092">
            <a:off x="2630951" y="2447336"/>
            <a:ext cx="3534656" cy="3886200"/>
          </a:xfrm>
        </p:spPr>
        <p:txBody>
          <a:bodyPr/>
          <a:lstStyle/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Trzema salami do nauki języków obcych: </a:t>
            </a:r>
          </a:p>
          <a:p>
            <a:pPr algn="ctr">
              <a:buFontTx/>
              <a:buChar char="-"/>
            </a:pPr>
            <a:r>
              <a:rPr lang="pl-PL" dirty="0" smtClean="0">
                <a:solidFill>
                  <a:schemeClr val="bg1"/>
                </a:solidFill>
              </a:rPr>
              <a:t>angielskiego</a:t>
            </a:r>
          </a:p>
          <a:p>
            <a:pPr algn="ctr">
              <a:buFontTx/>
              <a:buChar char="-"/>
            </a:pPr>
            <a:r>
              <a:rPr lang="pl-PL" dirty="0" smtClean="0">
                <a:solidFill>
                  <a:schemeClr val="bg1"/>
                </a:solidFill>
              </a:rPr>
              <a:t>rosyjskiego </a:t>
            </a:r>
          </a:p>
          <a:p>
            <a:pPr algn="ctr">
              <a:buFontTx/>
              <a:buChar char="-"/>
            </a:pPr>
            <a:r>
              <a:rPr lang="pl-PL" dirty="0" smtClean="0">
                <a:solidFill>
                  <a:schemeClr val="bg1"/>
                </a:solidFill>
              </a:rPr>
              <a:t>białoruskiego 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33794" name="Picture 2" descr="E:\prezent\34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13486">
            <a:off x="4704605" y="754276"/>
            <a:ext cx="3275856" cy="1592430"/>
          </a:xfrm>
          <a:prstGeom prst="rect">
            <a:avLst/>
          </a:prstGeom>
          <a:noFill/>
        </p:spPr>
      </p:pic>
      <p:pic>
        <p:nvPicPr>
          <p:cNvPr id="33795" name="Picture 3" descr="E:\prezent\moja sal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60174">
            <a:off x="815427" y="4241986"/>
            <a:ext cx="2728919" cy="1812491"/>
          </a:xfrm>
          <a:prstGeom prst="rect">
            <a:avLst/>
          </a:prstGeom>
          <a:noFill/>
        </p:spPr>
      </p:pic>
      <p:pic>
        <p:nvPicPr>
          <p:cNvPr id="33796" name="Picture 4" descr="E:\prezent\20200312_0738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384686">
            <a:off x="5604950" y="3928857"/>
            <a:ext cx="2732172" cy="1777021"/>
          </a:xfrm>
          <a:prstGeom prst="rect">
            <a:avLst/>
          </a:prstGeom>
          <a:noFill/>
        </p:spPr>
      </p:pic>
      <p:pic>
        <p:nvPicPr>
          <p:cNvPr id="33797" name="Picture 5" descr="E:\prezent\3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340266">
            <a:off x="659028" y="2123719"/>
            <a:ext cx="2254955" cy="1639216"/>
          </a:xfrm>
          <a:prstGeom prst="rect">
            <a:avLst/>
          </a:prstGeom>
          <a:noFill/>
        </p:spPr>
      </p:pic>
      <p:pic>
        <p:nvPicPr>
          <p:cNvPr id="33799" name="Picture 7" descr="Flaga na biurko Białoruś 10x15 cm Flagi Białorusi Hurtownia Fla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883946">
            <a:off x="5220072" y="2282633"/>
            <a:ext cx="1829591" cy="1434399"/>
          </a:xfrm>
          <a:prstGeom prst="rect">
            <a:avLst/>
          </a:prstGeom>
          <a:noFill/>
        </p:spPr>
      </p:pic>
      <p:pic>
        <p:nvPicPr>
          <p:cNvPr id="33801" name="Picture 9" descr="Flaga na biurko Wielka Brytania 10x15 Flagietki Hurtownia Fla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12160" y="2276872"/>
            <a:ext cx="1872208" cy="1467812"/>
          </a:xfrm>
          <a:prstGeom prst="rect">
            <a:avLst/>
          </a:prstGeom>
          <a:noFill/>
        </p:spPr>
      </p:pic>
      <p:pic>
        <p:nvPicPr>
          <p:cNvPr id="33805" name="Picture 13" descr="Flaga na biurko Rosja 10x15 cm Flagi Rosji Hurtownia Fla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601560">
            <a:off x="6769341" y="2278782"/>
            <a:ext cx="1800200" cy="1411356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3" descr="board-73496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64592" y="-196167"/>
            <a:ext cx="9308592" cy="7054167"/>
          </a:xfrm>
          <a:prstGeom prst="rect">
            <a:avLst/>
          </a:prstGeom>
        </p:spPr>
      </p:pic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 rot="21365341">
            <a:off x="457200" y="274638"/>
            <a:ext cx="7467600" cy="1143000"/>
          </a:xfrm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Dysponujemy: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 rot="21360566">
            <a:off x="702273" y="2138830"/>
            <a:ext cx="3775428" cy="274470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2800" dirty="0" smtClean="0">
                <a:solidFill>
                  <a:schemeClr val="bg1"/>
                </a:solidFill>
              </a:rPr>
              <a:t>Dwoma pracowniami komputerowymi  z dostępem do Internetu. </a:t>
            </a:r>
            <a:endParaRPr lang="pl-PL" sz="2800" dirty="0">
              <a:solidFill>
                <a:schemeClr val="bg1"/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66734">
            <a:off x="4356940" y="672257"/>
            <a:ext cx="3722561" cy="2278824"/>
          </a:xfrm>
          <a:prstGeom prst="rect">
            <a:avLst/>
          </a:prstGeom>
        </p:spPr>
      </p:pic>
      <p:pic>
        <p:nvPicPr>
          <p:cNvPr id="12" name="Obraz 11" descr="Obraz zawierający podłoże, wewnątrz, sufit, pomieszczenie&#10;&#10;Opis wygenerowany automatycznie">
            <a:extLst>
              <a:ext uri="{FF2B5EF4-FFF2-40B4-BE49-F238E27FC236}">
                <a16:creationId xmlns:a16="http://schemas.microsoft.com/office/drawing/2014/main" xmlns="" id="{6B26ED04-B698-47F4-B496-E8447C93ED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21225">
            <a:off x="4660851" y="3168540"/>
            <a:ext cx="3627472" cy="2560314"/>
          </a:xfrm>
          <a:prstGeom prst="rect">
            <a:avLst/>
          </a:prstGeom>
        </p:spPr>
      </p:pic>
      <p:pic>
        <p:nvPicPr>
          <p:cNvPr id="1028" name="Picture 4" descr="Komputer Pulpit Pc Stacja - Darmowa grafika wektorowa na Pixaba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02168">
            <a:off x="1187624" y="4221088"/>
            <a:ext cx="2720589" cy="1584176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3" descr="board-73496_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64592" y="-196167"/>
            <a:ext cx="9308592" cy="7054167"/>
          </a:xfrm>
          <a:prstGeom prst="rect">
            <a:avLst/>
          </a:prstGeom>
        </p:spPr>
      </p:pic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 rot="21365341">
            <a:off x="457200" y="274638"/>
            <a:ext cx="7467600" cy="1143000"/>
          </a:xfrm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Realizujemy: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 rot="21290372">
            <a:off x="3264688" y="778014"/>
            <a:ext cx="4719032" cy="210567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2800" dirty="0" smtClean="0"/>
              <a:t> </a:t>
            </a:r>
            <a:r>
              <a:rPr lang="pl-PL" sz="2800" dirty="0" smtClean="0">
                <a:solidFill>
                  <a:schemeClr val="bg1"/>
                </a:solidFill>
              </a:rPr>
              <a:t>projekty unijne i rządowe, innowacje pedagogiczne w celu podniesienia poziomu pracy szkoły</a:t>
            </a:r>
          </a:p>
        </p:txBody>
      </p:sp>
      <p:pic>
        <p:nvPicPr>
          <p:cNvPr id="35842" name="Picture 2" descr="E:\prezent\innowacj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46770">
            <a:off x="918798" y="3932657"/>
            <a:ext cx="2899500" cy="192764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5843" name="Picture 3" descr="E:\prezent\projekt5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80027">
            <a:off x="3897713" y="3010810"/>
            <a:ext cx="1970030" cy="262670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5844" name="Picture 4" descr="E:\prezent\esperant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288485">
            <a:off x="6083311" y="3670553"/>
            <a:ext cx="2231602" cy="167370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5845" name="Picture 5" descr="E:\prezent\innowacja 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254062">
            <a:off x="750875" y="1874488"/>
            <a:ext cx="2586683" cy="171967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</p:pic>
      <p:pic>
        <p:nvPicPr>
          <p:cNvPr id="9" name="ForestMusic_-_Happy_Acoustic_Ukulele_Kid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251520" y="609329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3" descr="board-73496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64592" y="-196167"/>
            <a:ext cx="9308592" cy="7054167"/>
          </a:xfrm>
          <a:prstGeom prst="rect">
            <a:avLst/>
          </a:prstGeom>
        </p:spPr>
      </p:pic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 rot="21365341">
            <a:off x="457200" y="274638"/>
            <a:ext cx="7467600" cy="1143000"/>
          </a:xfrm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Realizujemy: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 rot="21290372">
            <a:off x="3283747" y="1200973"/>
            <a:ext cx="4719032" cy="1681855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pl-PL" sz="2800" dirty="0" smtClean="0">
                <a:solidFill>
                  <a:schemeClr val="bg1"/>
                </a:solidFill>
              </a:rPr>
              <a:t>ciekawe programy i akcje o charakterze informatycznym, jak np. Ogólnopolska Akcja </a:t>
            </a:r>
            <a:r>
              <a:rPr lang="pl-PL" sz="2800" dirty="0" err="1" smtClean="0">
                <a:solidFill>
                  <a:schemeClr val="bg1"/>
                </a:solidFill>
              </a:rPr>
              <a:t>DBI</a:t>
            </a:r>
            <a:r>
              <a:rPr lang="pl-PL" sz="2800" dirty="0" smtClean="0">
                <a:solidFill>
                  <a:schemeClr val="bg1"/>
                </a:solidFill>
              </a:rPr>
              <a:t> – Dzień Bezpiecznego Internetu,</a:t>
            </a:r>
          </a:p>
          <a:p>
            <a:pPr algn="ctr">
              <a:buNone/>
            </a:pPr>
            <a:r>
              <a:rPr lang="pl-PL" sz="2800" dirty="0" smtClean="0">
                <a:solidFill>
                  <a:schemeClr val="bg1"/>
                </a:solidFill>
              </a:rPr>
              <a:t> programy zdrowotne, ekologiczne, profilaktyczne</a:t>
            </a:r>
          </a:p>
          <a:p>
            <a:pPr algn="ctr">
              <a:buNone/>
            </a:pPr>
            <a:r>
              <a:rPr lang="pl-PL" sz="2800" dirty="0" smtClean="0"/>
              <a:t> </a:t>
            </a:r>
            <a:endParaRPr lang="pl-PL" sz="2800" dirty="0" smtClean="0">
              <a:solidFill>
                <a:schemeClr val="bg1"/>
              </a:solidFill>
            </a:endParaRPr>
          </a:p>
        </p:txBody>
      </p:sp>
      <p:pic>
        <p:nvPicPr>
          <p:cNvPr id="37890" name="Picture 2" descr="https://cloud6x.edupage.org/cloud?z%3AQ%2BbT5xiTxDB8rG6YkIaCPeutQ9TK%2FNqPOyNr8ZxuIeraJv0VmB690hd9TEsHhIv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63529">
            <a:off x="632453" y="1684446"/>
            <a:ext cx="2712304" cy="2034228"/>
          </a:xfrm>
          <a:prstGeom prst="rect">
            <a:avLst/>
          </a:prstGeom>
          <a:noFill/>
        </p:spPr>
      </p:pic>
      <p:pic>
        <p:nvPicPr>
          <p:cNvPr id="37892" name="Picture 4" descr="https://cloud6x.edupage.org/cloud?z%3AUk%2BeFx5aG1725Ua0aga1m7EfbH5d3ThCNtWbAkQaBUjwRZharWVFqs5ITG9mTi6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98843">
            <a:off x="839435" y="3986138"/>
            <a:ext cx="2714548" cy="2035911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3" descr="board-73496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64592" y="-196167"/>
            <a:ext cx="9308592" cy="7054167"/>
          </a:xfrm>
          <a:prstGeom prst="rect">
            <a:avLst/>
          </a:prstGeom>
        </p:spPr>
      </p:pic>
      <p:pic>
        <p:nvPicPr>
          <p:cNvPr id="36870" name="Picture 6" descr="https://cloud1x.edupage.org/cloud?z%3AwhKn%2ByIC84O52trRP1imkZhxr10mk60dX5qhOKJ0dZUyg8io5zLB1Vbf07JVc87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09506">
            <a:off x="2265912" y="2127031"/>
            <a:ext cx="3364732" cy="2130378"/>
          </a:xfrm>
          <a:prstGeom prst="rect">
            <a:avLst/>
          </a:prstGeom>
          <a:noFill/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4D0BBD40-9E7F-4421-B304-736698EAB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04300">
            <a:off x="817202" y="4345436"/>
            <a:ext cx="3835151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872" name="Picture 8" descr="https://cloud2x.edupage.org/cloud?z%3A2AUIpqsoKsmqEjCbk5Nb3fumi%2B5crV%2BenB92PLF6t5tiXN8qPO8em8ZCCK3IG4z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79009">
            <a:off x="4637711" y="3878352"/>
            <a:ext cx="3689979" cy="1962766"/>
          </a:xfrm>
          <a:prstGeom prst="rect">
            <a:avLst/>
          </a:prstGeom>
          <a:noFill/>
        </p:spPr>
      </p:pic>
      <p:pic>
        <p:nvPicPr>
          <p:cNvPr id="36873" name="Picture 9" descr="E:\prezent\projekt6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51948">
            <a:off x="559245" y="958049"/>
            <a:ext cx="2427987" cy="1700808"/>
          </a:xfrm>
          <a:prstGeom prst="rect">
            <a:avLst/>
          </a:prstGeom>
          <a:noFill/>
        </p:spPr>
      </p:pic>
      <p:pic>
        <p:nvPicPr>
          <p:cNvPr id="36874" name="Picture 10" descr="E:\prezent\projekt7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329632">
            <a:off x="5204666" y="513871"/>
            <a:ext cx="2841105" cy="1552653"/>
          </a:xfrm>
          <a:prstGeom prst="rect">
            <a:avLst/>
          </a:prstGeom>
          <a:noFill/>
        </p:spPr>
      </p:pic>
      <p:pic>
        <p:nvPicPr>
          <p:cNvPr id="36875" name="Picture 11" descr="E:\prezent\projekt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327122">
            <a:off x="5577690" y="2089376"/>
            <a:ext cx="2607119" cy="1794717"/>
          </a:xfrm>
          <a:prstGeom prst="rect">
            <a:avLst/>
          </a:prstGeom>
          <a:noFill/>
        </p:spPr>
      </p:pic>
      <p:pic>
        <p:nvPicPr>
          <p:cNvPr id="36876" name="Picture 12" descr="E:\prezent\projekt2 (2)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210921">
            <a:off x="646295" y="2656766"/>
            <a:ext cx="1739443" cy="1988840"/>
          </a:xfrm>
          <a:prstGeom prst="rect">
            <a:avLst/>
          </a:prstGeom>
          <a:noFill/>
        </p:spPr>
      </p:pic>
      <p:pic>
        <p:nvPicPr>
          <p:cNvPr id="36877" name="Picture 13" descr="E:\prezent\projekt3 (2).jpe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1300242">
            <a:off x="2979992" y="774566"/>
            <a:ext cx="2242415" cy="1571695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3" descr="board-73496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64592" y="-196167"/>
            <a:ext cx="9308592" cy="7054167"/>
          </a:xfrm>
          <a:prstGeom prst="rect">
            <a:avLst/>
          </a:prstGeom>
        </p:spPr>
      </p:pic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 rot="21315894">
            <a:off x="457200" y="274638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pl-PL" sz="3200" dirty="0" smtClean="0">
                <a:solidFill>
                  <a:schemeClr val="bg1"/>
                </a:solidFill>
              </a:rPr>
              <a:t>Organizujemy uroczystości szkolne </a:t>
            </a:r>
            <a:br>
              <a:rPr lang="pl-PL" sz="3200" dirty="0" smtClean="0">
                <a:solidFill>
                  <a:schemeClr val="bg1"/>
                </a:solidFill>
              </a:rPr>
            </a:br>
            <a:r>
              <a:rPr lang="pl-PL" sz="3200" dirty="0" smtClean="0">
                <a:solidFill>
                  <a:schemeClr val="bg1"/>
                </a:solidFill>
              </a:rPr>
              <a:t>       i pozaszkolne</a:t>
            </a:r>
            <a:r>
              <a:rPr lang="pl-PL" sz="3200" dirty="0" smtClean="0"/>
              <a:t>: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 rot="21332087">
            <a:off x="457200" y="1600200"/>
            <a:ext cx="3657600" cy="4572000"/>
          </a:xfrm>
        </p:spPr>
        <p:txBody>
          <a:bodyPr>
            <a:noAutofit/>
          </a:bodyPr>
          <a:lstStyle/>
          <a:p>
            <a:pPr algn="ctr">
              <a:buFont typeface="Wingdings" panose="05000000000000000000" pitchFamily="2" charset="2"/>
              <a:buChar char="§"/>
            </a:pPr>
            <a:r>
              <a:rPr lang="pl-PL" sz="2000" dirty="0" smtClean="0">
                <a:solidFill>
                  <a:schemeClr val="bg1"/>
                </a:solidFill>
              </a:rPr>
              <a:t>Uroczyste rozpoczęcie roku szkolnego.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pl-PL" sz="2000" dirty="0" smtClean="0">
                <a:solidFill>
                  <a:schemeClr val="bg1"/>
                </a:solidFill>
              </a:rPr>
              <a:t>Marsz Żywej Pamięci Polskiego Sybiru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pl-PL" sz="2000" dirty="0" smtClean="0">
                <a:solidFill>
                  <a:schemeClr val="bg1"/>
                </a:solidFill>
              </a:rPr>
              <a:t>Święto Rodziny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pl-PL" sz="2000" dirty="0" smtClean="0">
                <a:solidFill>
                  <a:schemeClr val="bg1"/>
                </a:solidFill>
              </a:rPr>
              <a:t>Święto Patrona Szkoły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pl-PL" sz="2000" dirty="0" smtClean="0">
                <a:solidFill>
                  <a:schemeClr val="bg1"/>
                </a:solidFill>
              </a:rPr>
              <a:t>Europejski Dzień Języków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pl-PL" sz="2000" dirty="0" smtClean="0">
                <a:solidFill>
                  <a:schemeClr val="bg1"/>
                </a:solidFill>
              </a:rPr>
              <a:t>Święto Edukacji Narodowej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pl-PL" sz="2000" dirty="0" smtClean="0">
                <a:solidFill>
                  <a:schemeClr val="bg1"/>
                </a:solidFill>
              </a:rPr>
              <a:t>Święto Biblioteki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pl-PL" sz="2000" dirty="0" smtClean="0">
                <a:solidFill>
                  <a:schemeClr val="bg1"/>
                </a:solidFill>
              </a:rPr>
              <a:t>Bal Wszystkich Świętych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pl-PL" sz="2000" dirty="0" smtClean="0">
                <a:solidFill>
                  <a:schemeClr val="bg1"/>
                </a:solidFill>
              </a:rPr>
              <a:t>Święto Pierwszoklasisty </a:t>
            </a:r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2"/>
          </p:nvPr>
        </p:nvSpPr>
        <p:spPr>
          <a:xfrm rot="21309789">
            <a:off x="4716979" y="1378451"/>
            <a:ext cx="3540113" cy="4406408"/>
          </a:xfrm>
        </p:spPr>
        <p:txBody>
          <a:bodyPr>
            <a:normAutofit fontScale="92500" lnSpcReduction="10000"/>
          </a:bodyPr>
          <a:lstStyle/>
          <a:p>
            <a:pPr algn="ctr">
              <a:buFont typeface="Wingdings" panose="05000000000000000000" pitchFamily="2" charset="2"/>
              <a:buChar char="§"/>
            </a:pPr>
            <a:r>
              <a:rPr lang="pl-PL" dirty="0" smtClean="0">
                <a:solidFill>
                  <a:schemeClr val="bg1"/>
                </a:solidFill>
              </a:rPr>
              <a:t>Święto Niepodległości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pl-PL" dirty="0" smtClean="0">
                <a:solidFill>
                  <a:schemeClr val="bg1"/>
                </a:solidFill>
              </a:rPr>
              <a:t>Święto Pluszowego Misia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pl-PL" dirty="0" smtClean="0">
                <a:solidFill>
                  <a:schemeClr val="bg1"/>
                </a:solidFill>
              </a:rPr>
              <a:t>Mikołajki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pl-PL" dirty="0" smtClean="0">
                <a:solidFill>
                  <a:schemeClr val="bg1"/>
                </a:solidFill>
              </a:rPr>
              <a:t>Jasełka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pl-PL" dirty="0" smtClean="0">
                <a:solidFill>
                  <a:schemeClr val="bg1"/>
                </a:solidFill>
              </a:rPr>
              <a:t>Wigilia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pl-PL" dirty="0" smtClean="0">
                <a:solidFill>
                  <a:schemeClr val="bg1"/>
                </a:solidFill>
              </a:rPr>
              <a:t>Spotkanie z kolędą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pl-PL" dirty="0" smtClean="0">
                <a:solidFill>
                  <a:schemeClr val="bg1"/>
                </a:solidFill>
              </a:rPr>
              <a:t>Dzień Babci i Dziadka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pl-PL" dirty="0" smtClean="0">
                <a:solidFill>
                  <a:schemeClr val="bg1"/>
                </a:solidFill>
              </a:rPr>
              <a:t>Tydzień Języka Ojczystego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pl-PL" dirty="0" smtClean="0">
                <a:solidFill>
                  <a:schemeClr val="bg1"/>
                </a:solidFill>
              </a:rPr>
              <a:t>Międzynarodowy Dzień Kobiet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39938" name="Picture 2" descr="ARTYKUŁ DLA RODZICÓ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79222">
            <a:off x="3779912" y="2420888"/>
            <a:ext cx="1796878" cy="1578099"/>
          </a:xfrm>
          <a:prstGeom prst="rect">
            <a:avLst/>
          </a:prstGeom>
          <a:noFill/>
        </p:spPr>
      </p:pic>
      <p:pic>
        <p:nvPicPr>
          <p:cNvPr id="11" name="Picture 6" descr="Thumbs Up Happy Smiley Emoticon Clipart | i2Clipart - Royalty Free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5229200"/>
            <a:ext cx="1715937" cy="16288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3" descr="board-73496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64592" y="-196167"/>
            <a:ext cx="9308592" cy="7054167"/>
          </a:xfrm>
          <a:prstGeom prst="rect">
            <a:avLst/>
          </a:prstGeom>
        </p:spPr>
      </p:pic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 rot="21315894">
            <a:off x="457200" y="274638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pl-PL" sz="3200" dirty="0" smtClean="0">
                <a:solidFill>
                  <a:schemeClr val="bg1"/>
                </a:solidFill>
              </a:rPr>
              <a:t>Organizujemy uroczystości szkolne </a:t>
            </a:r>
            <a:br>
              <a:rPr lang="pl-PL" sz="3200" dirty="0" smtClean="0">
                <a:solidFill>
                  <a:schemeClr val="bg1"/>
                </a:solidFill>
              </a:rPr>
            </a:br>
            <a:r>
              <a:rPr lang="pl-PL" sz="3200" dirty="0" smtClean="0">
                <a:solidFill>
                  <a:schemeClr val="bg1"/>
                </a:solidFill>
              </a:rPr>
              <a:t>       i pozaszkolne</a:t>
            </a:r>
            <a:r>
              <a:rPr lang="pl-PL" sz="3200" dirty="0" smtClean="0"/>
              <a:t>: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 rot="21332087">
            <a:off x="457200" y="1600200"/>
            <a:ext cx="3657600" cy="4572000"/>
          </a:xfrm>
        </p:spPr>
        <p:txBody>
          <a:bodyPr>
            <a:noAutofit/>
          </a:bodyPr>
          <a:lstStyle/>
          <a:p>
            <a:pPr algn="ctr">
              <a:buFont typeface="Wingdings" panose="05000000000000000000" pitchFamily="2" charset="2"/>
              <a:buChar char="§"/>
            </a:pPr>
            <a:r>
              <a:rPr lang="pl-PL" sz="2000" dirty="0" smtClean="0">
                <a:solidFill>
                  <a:schemeClr val="bg1"/>
                </a:solidFill>
              </a:rPr>
              <a:t>Święto Strażaka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pl-PL" sz="2000" dirty="0" smtClean="0">
                <a:solidFill>
                  <a:schemeClr val="bg1"/>
                </a:solidFill>
              </a:rPr>
              <a:t>Święto Policjanta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pl-PL" sz="2000" dirty="0" smtClean="0">
                <a:solidFill>
                  <a:schemeClr val="bg1"/>
                </a:solidFill>
              </a:rPr>
              <a:t>Polska biega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pl-PL" sz="2000" dirty="0" smtClean="0">
                <a:solidFill>
                  <a:schemeClr val="bg1"/>
                </a:solidFill>
              </a:rPr>
              <a:t>Dzień Samorządowca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pl-PL" sz="2000" dirty="0" smtClean="0">
                <a:solidFill>
                  <a:schemeClr val="bg1"/>
                </a:solidFill>
              </a:rPr>
              <a:t>Święto Straży Granicznej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pl-PL" sz="2000" dirty="0" smtClean="0">
                <a:solidFill>
                  <a:schemeClr val="bg1"/>
                </a:solidFill>
              </a:rPr>
              <a:t>Dzień Leśnika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pl-PL" sz="2000" dirty="0" smtClean="0">
                <a:solidFill>
                  <a:schemeClr val="bg1"/>
                </a:solidFill>
              </a:rPr>
              <a:t>Święto Flagi Narodowej i 3 Maja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pl-PL" sz="2000" dirty="0" smtClean="0">
                <a:solidFill>
                  <a:schemeClr val="bg1"/>
                </a:solidFill>
              </a:rPr>
              <a:t>Konkursy szkolne i pozaszkolne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pl-PL" sz="2000" dirty="0" smtClean="0">
                <a:solidFill>
                  <a:schemeClr val="bg1"/>
                </a:solidFill>
              </a:rPr>
              <a:t>Uroczyste zakończenie roku szkolnego.</a:t>
            </a:r>
            <a:endParaRPr lang="pl-PL" sz="2000" dirty="0">
              <a:solidFill>
                <a:schemeClr val="bg1"/>
              </a:solidFill>
            </a:endParaRPr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2"/>
          </p:nvPr>
        </p:nvSpPr>
        <p:spPr>
          <a:xfrm rot="21309789">
            <a:off x="4716979" y="1378451"/>
            <a:ext cx="3540113" cy="44064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/>
          </a:p>
        </p:txBody>
      </p:sp>
      <p:pic>
        <p:nvPicPr>
          <p:cNvPr id="41986" name="Picture 2" descr="https://cloud2x.edupage.org/cloud?z%3AW2nlvRKpgLOfWGsVzbu3YRKE5ClilyczvOzQr13CqhVcu4YK362mrVIRNV7P01I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09178">
            <a:off x="4579748" y="889305"/>
            <a:ext cx="3034615" cy="2016224"/>
          </a:xfrm>
          <a:prstGeom prst="rect">
            <a:avLst/>
          </a:prstGeom>
          <a:noFill/>
        </p:spPr>
      </p:pic>
      <p:pic>
        <p:nvPicPr>
          <p:cNvPr id="41988" name="Picture 4" descr="https://cloud1x.edupage.org/cloud?z%3A%2FoQZKyMSxu4vHVq5uturczfmtYL7F7496HTFkBGzLPIBmzdCtbdPONEicmTQYUO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86018">
            <a:off x="4796136" y="3199466"/>
            <a:ext cx="3038209" cy="2018612"/>
          </a:xfrm>
          <a:prstGeom prst="rect">
            <a:avLst/>
          </a:prstGeom>
          <a:noFill/>
        </p:spPr>
      </p:pic>
      <p:pic>
        <p:nvPicPr>
          <p:cNvPr id="41990" name="Picture 6" descr="Thumbs Up Happy Smiley Emoticon Clipart | i2Clipart - Royalty Free ..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4581128"/>
            <a:ext cx="2150368" cy="204117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unnamed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-32076" y="0"/>
            <a:ext cx="9176076" cy="6953745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21320633">
            <a:off x="792730" y="-5434"/>
            <a:ext cx="7373183" cy="6329417"/>
          </a:xfrm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Nasza Szkoła to miejsce, w którym nauczyciele i rodzice tworzą dla uczniów środowisko wszechstronnego rozwoju osobowego w sferze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intelektualnej,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psychicznej, społecznej,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zdrowotnej, estetycznej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i duchowej. Jest przyjazną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każdemu dziecku.</a:t>
            </a:r>
            <a:br>
              <a:rPr lang="pl-PL" dirty="0" smtClean="0">
                <a:solidFill>
                  <a:schemeClr val="bg1"/>
                </a:solidFill>
              </a:rPr>
            </a:b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7000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3" descr="board-73496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64592" y="-196167"/>
            <a:ext cx="9308592" cy="7054167"/>
          </a:xfrm>
          <a:prstGeom prst="rect">
            <a:avLst/>
          </a:prstGeom>
        </p:spPr>
      </p:pic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 rot="21365341">
            <a:off x="484276" y="703381"/>
            <a:ext cx="7467600" cy="1077603"/>
          </a:xfrm>
        </p:spPr>
        <p:txBody>
          <a:bodyPr>
            <a:normAutofit/>
          </a:bodyPr>
          <a:lstStyle/>
          <a:p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 rot="21296126">
            <a:off x="1677694" y="1866509"/>
            <a:ext cx="6355077" cy="108869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pl-PL" sz="2000" dirty="0" smtClean="0">
              <a:solidFill>
                <a:schemeClr val="bg1"/>
              </a:solidFill>
            </a:endParaRPr>
          </a:p>
        </p:txBody>
      </p:sp>
      <p:pic>
        <p:nvPicPr>
          <p:cNvPr id="6" name="Obraz 5" descr="Obraz zawierający wewnątrz, stół, osoba, budynek&#10;&#10;Opis wygenerowany automatycznie">
            <a:extLst>
              <a:ext uri="{FF2B5EF4-FFF2-40B4-BE49-F238E27FC236}">
                <a16:creationId xmlns:a16="http://schemas.microsoft.com/office/drawing/2014/main" xmlns="" id="{CB981FB8-F45E-44D9-A530-1EF50A05E8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51396">
            <a:off x="536912" y="993489"/>
            <a:ext cx="2788117" cy="2021017"/>
          </a:xfrm>
          <a:prstGeom prst="rect">
            <a:avLst/>
          </a:prstGeom>
        </p:spPr>
      </p:pic>
      <p:pic>
        <p:nvPicPr>
          <p:cNvPr id="9" name="Obraz 8" descr="Obraz zawierający wewnątrz, osoba, kobieta, stojące&#10;&#10;Opis wygenerowany automatycznie">
            <a:extLst>
              <a:ext uri="{FF2B5EF4-FFF2-40B4-BE49-F238E27FC236}">
                <a16:creationId xmlns:a16="http://schemas.microsoft.com/office/drawing/2014/main" xmlns="" id="{0B3EA2AC-14D8-46BA-A21F-3009C2A65D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99775">
            <a:off x="759189" y="3051658"/>
            <a:ext cx="2987075" cy="1864525"/>
          </a:xfrm>
          <a:prstGeom prst="rect">
            <a:avLst/>
          </a:prstGeom>
        </p:spPr>
      </p:pic>
      <p:pic>
        <p:nvPicPr>
          <p:cNvPr id="11" name="Obraz 10" descr="Obraz zawierający zewnętrzne, osoba, osoby, grupa&#10;&#10;Opis wygenerowany automatycznie">
            <a:extLst>
              <a:ext uri="{FF2B5EF4-FFF2-40B4-BE49-F238E27FC236}">
                <a16:creationId xmlns:a16="http://schemas.microsoft.com/office/drawing/2014/main" xmlns="" id="{B35E5EC4-281A-4CA8-8B80-AB61F0F899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90727">
            <a:off x="3407435" y="778649"/>
            <a:ext cx="2049416" cy="3021360"/>
          </a:xfrm>
          <a:prstGeom prst="rect">
            <a:avLst/>
          </a:prstGeom>
        </p:spPr>
      </p:pic>
      <p:pic>
        <p:nvPicPr>
          <p:cNvPr id="40962" name="Picture 2" descr="https://cloud6x.edupage.org/cloud?z%3AGZeXUyWGXTKzTKKSotuXjC2X0jwB6LFAprW6SwZiq2KXt79zqsgmH%2BFa%2FmnTE44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262660">
            <a:off x="827941" y="4622813"/>
            <a:ext cx="2399289" cy="1595095"/>
          </a:xfrm>
          <a:prstGeom prst="rect">
            <a:avLst/>
          </a:prstGeom>
          <a:noFill/>
        </p:spPr>
      </p:pic>
      <p:pic>
        <p:nvPicPr>
          <p:cNvPr id="40964" name="Picture 4" descr="https://cloud1x.edupage.org/cloud?z%3AyOK8U3Zpg93Ljiy%2BCCkLkqkXS9D0ArW%2FzpZHfz0Xl8t%2Fc9tO%2F98BkjHvoawhcMN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321112">
            <a:off x="5359157" y="581227"/>
            <a:ext cx="2652004" cy="1763105"/>
          </a:xfrm>
          <a:prstGeom prst="rect">
            <a:avLst/>
          </a:prstGeom>
          <a:noFill/>
        </p:spPr>
      </p:pic>
      <p:pic>
        <p:nvPicPr>
          <p:cNvPr id="40966" name="Picture 6" descr="https://cloud6x.edupage.org/cloud?z%3AGTEt2Ed3G1EVelgR4qeIXhEIs4pI7mn92Kxwb930OyDUzcEtTpVoc%2BvPkAkvoe1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329181">
            <a:off x="3211800" y="3769610"/>
            <a:ext cx="3251373" cy="2160240"/>
          </a:xfrm>
          <a:prstGeom prst="rect">
            <a:avLst/>
          </a:prstGeom>
          <a:noFill/>
        </p:spPr>
      </p:pic>
      <p:pic>
        <p:nvPicPr>
          <p:cNvPr id="40968" name="Picture 8" descr="https://cloud6x.edupage.org/cloud?z%3ARktcgD6Q2l78xJiJ5qc3Xqy8kSyQr9lZfFvrCOTtLypNngN6d72D9r33JGX5U55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330507">
            <a:off x="6139052" y="4209960"/>
            <a:ext cx="2179029" cy="1447765"/>
          </a:xfrm>
          <a:prstGeom prst="rect">
            <a:avLst/>
          </a:prstGeom>
          <a:noFill/>
        </p:spPr>
      </p:pic>
      <p:pic>
        <p:nvPicPr>
          <p:cNvPr id="13" name="Obraz 12" descr="Obraz zawierający wewnątrz, mężczyzna, stół, trzymający&#10;&#10;Opis wygenerowany automatycznie">
            <a:extLst>
              <a:ext uri="{FF2B5EF4-FFF2-40B4-BE49-F238E27FC236}">
                <a16:creationId xmlns:a16="http://schemas.microsoft.com/office/drawing/2014/main" xmlns="" id="{1BAB6595-C7D8-40B6-AB9C-A58EA46530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94466">
            <a:off x="6708736" y="2071772"/>
            <a:ext cx="1535611" cy="2138626"/>
          </a:xfrm>
          <a:prstGeom prst="rect">
            <a:avLst/>
          </a:prstGeom>
        </p:spPr>
      </p:pic>
      <p:pic>
        <p:nvPicPr>
          <p:cNvPr id="14" name="Obraz 13" descr="Obraz zawierający osoba, wewnątrz, sufit, dziecko&#10;&#10;Opis wygenerowany automatycznie">
            <a:extLst>
              <a:ext uri="{FF2B5EF4-FFF2-40B4-BE49-F238E27FC236}">
                <a16:creationId xmlns:a16="http://schemas.microsoft.com/office/drawing/2014/main" xmlns="" id="{E41925BC-4433-41EB-A57C-7D8A0D8640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35943">
            <a:off x="4812262" y="2376177"/>
            <a:ext cx="1981066" cy="1926093"/>
          </a:xfrm>
          <a:prstGeom prst="rect">
            <a:avLst/>
          </a:prstGeom>
        </p:spPr>
      </p:pic>
      <p:pic>
        <p:nvPicPr>
          <p:cNvPr id="15" name="Picture 6" descr="Thumbs Up Happy Smiley Emoticon Clipart | i2Clipart - Royalty Free ...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993632" y="4816830"/>
            <a:ext cx="2150368" cy="204117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3" descr="board-73496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64592" y="-196167"/>
            <a:ext cx="9308592" cy="7054167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21357241">
            <a:off x="551590" y="2924508"/>
            <a:ext cx="7942279" cy="93885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pl-PL" sz="22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Organizujemy wycieczki krajoznawcze po całej Polsce.</a:t>
            </a:r>
            <a:r>
              <a:rPr lang="pl-PL" sz="2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45058" name="AutoShape 2" descr="https://cloud6x.edupage.org/cloud?z%3AOmpO3zGtSYkH0NEJKfBff%2BQ%2B0O0OzeTkwr2TRtEZDinn0HP6EEr%2BcY1vLNgudz%2F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46082" name="Picture 2" descr="https://cloud1x.edupage.org/cloud?z%3A33ygwxm7FUsWpSiDVIYuXmLZHU9jvwm%2BugFwbE5maonLuY2YhybCg0KjyBSh%2BWg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10174">
            <a:off x="782945" y="3584234"/>
            <a:ext cx="3793269" cy="2520280"/>
          </a:xfrm>
          <a:prstGeom prst="rect">
            <a:avLst/>
          </a:prstGeom>
          <a:noFill/>
        </p:spPr>
      </p:pic>
      <p:pic>
        <p:nvPicPr>
          <p:cNvPr id="46084" name="Picture 4" descr="https://cloud2x.edupage.org/cloud?z%3AJQozVI3axIZev0E5%2Bq3nANLCesnAj%2FbIK3r1CtDkXdAk1pPSdWPz7eJt8nxZt2W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18691">
            <a:off x="4668195" y="3285844"/>
            <a:ext cx="3647345" cy="2503046"/>
          </a:xfrm>
          <a:prstGeom prst="rect">
            <a:avLst/>
          </a:prstGeom>
          <a:noFill/>
        </p:spPr>
      </p:pic>
      <p:pic>
        <p:nvPicPr>
          <p:cNvPr id="46086" name="Picture 6" descr="https://cloud6x.edupage.org/cloud?z%3AJMlwR30LqZVE%2Fwe3tFTb6cmoLUiWMUIohQi%2FtQoEPAGEW0YN7XlGOw2vighU%2B5i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82724">
            <a:off x="4660687" y="701483"/>
            <a:ext cx="3412155" cy="2082163"/>
          </a:xfrm>
          <a:prstGeom prst="rect">
            <a:avLst/>
          </a:prstGeom>
          <a:noFill/>
        </p:spPr>
      </p:pic>
      <p:pic>
        <p:nvPicPr>
          <p:cNvPr id="46088" name="Picture 8" descr="https://cloud2x.edupage.org/cloud?z%3ALd6FsPSiv6stBivqXq%2FMmhRYb9BFAFH7rFyS%2BbAKkhETmaxiODdAEiw%2BPruJWQB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47161">
            <a:off x="612482" y="976762"/>
            <a:ext cx="3890128" cy="2128099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3" descr="board-73496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64592" y="-196167"/>
            <a:ext cx="9308592" cy="7054167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21354107">
            <a:off x="457200" y="274638"/>
            <a:ext cx="7467600" cy="1143000"/>
          </a:xfrm>
        </p:spPr>
        <p:txBody>
          <a:bodyPr/>
          <a:lstStyle/>
          <a:p>
            <a:pPr algn="ctr"/>
            <a:r>
              <a:rPr lang="pl-PL" sz="3200" dirty="0" smtClean="0">
                <a:solidFill>
                  <a:schemeClr val="bg1"/>
                </a:solidFill>
              </a:rPr>
              <a:t>Oferujemy: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 rot="21321624">
            <a:off x="524763" y="3267998"/>
            <a:ext cx="2968693" cy="292937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Zajęcia w kołach zainteresowań: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 koło plastyczne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 koło teatralne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 koło  językowe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 rozwijające hobby</a:t>
            </a:r>
          </a:p>
          <a:p>
            <a:endParaRPr lang="pl-PL" dirty="0"/>
          </a:p>
        </p:txBody>
      </p:sp>
      <p:pic>
        <p:nvPicPr>
          <p:cNvPr id="6" name="Obraz 5" descr="Obraz zawierający stół, wewnątrz, siedzi, zdobione&#10;&#10;Opis wygenerowany automatycznie">
            <a:extLst>
              <a:ext uri="{FF2B5EF4-FFF2-40B4-BE49-F238E27FC236}">
                <a16:creationId xmlns:a16="http://schemas.microsoft.com/office/drawing/2014/main" xmlns="" id="{BFAB3D99-97BD-426C-8A88-F704230CAD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05850">
            <a:off x="4290469" y="1381768"/>
            <a:ext cx="2728342" cy="1954114"/>
          </a:xfrm>
          <a:prstGeom prst="rect">
            <a:avLst/>
          </a:prstGeom>
        </p:spPr>
      </p:pic>
      <p:pic>
        <p:nvPicPr>
          <p:cNvPr id="48130" name="Picture 2" descr="https://cloud6x.edupage.org/cloud?z%3AjOTAE1VH9Rky9BQ%2BpV2VdYJWwe5VfyTldkMwWg3aG3mKBgdXgLMeEU3jieuEkY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80042">
            <a:off x="5092259" y="3567356"/>
            <a:ext cx="3072454" cy="2041365"/>
          </a:xfrm>
          <a:prstGeom prst="rect">
            <a:avLst/>
          </a:prstGeom>
          <a:noFill/>
        </p:spPr>
      </p:pic>
      <p:pic>
        <p:nvPicPr>
          <p:cNvPr id="48132" name="Picture 4" descr="Farby przemysłowe, antykorozyjne, dekoracyjne - FLES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06763">
            <a:off x="2809248" y="3288190"/>
            <a:ext cx="3572221" cy="2721964"/>
          </a:xfrm>
          <a:prstGeom prst="rect">
            <a:avLst/>
          </a:prstGeom>
          <a:noFill/>
        </p:spPr>
      </p:pic>
      <p:pic>
        <p:nvPicPr>
          <p:cNvPr id="8" name="Obraz 7" descr="Obraz zawierający osoba, wewnątrz, budynek, grupa&#10;&#10;Opis wygenerowany automatycznie">
            <a:extLst>
              <a:ext uri="{FF2B5EF4-FFF2-40B4-BE49-F238E27FC236}">
                <a16:creationId xmlns:a16="http://schemas.microsoft.com/office/drawing/2014/main" xmlns="" id="{C4B2CEB3-2A83-4F12-9197-919802342F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97209">
            <a:off x="1041894" y="1502816"/>
            <a:ext cx="2121742" cy="1691711"/>
          </a:xfrm>
          <a:prstGeom prst="rect">
            <a:avLst/>
          </a:prstGeom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3" descr="board-73496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64592" y="-196167"/>
            <a:ext cx="9308592" cy="7054167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21354107">
            <a:off x="457200" y="274638"/>
            <a:ext cx="7467600" cy="1143000"/>
          </a:xfrm>
        </p:spPr>
        <p:txBody>
          <a:bodyPr/>
          <a:lstStyle/>
          <a:p>
            <a:pPr algn="ctr"/>
            <a:r>
              <a:rPr lang="pl-PL" sz="3200" dirty="0" smtClean="0">
                <a:solidFill>
                  <a:schemeClr val="bg1"/>
                </a:solidFill>
              </a:rPr>
              <a:t>Oferujemy: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 rot="21321624">
            <a:off x="4057787" y="1792567"/>
            <a:ext cx="4192094" cy="352641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2800" dirty="0" smtClean="0">
                <a:solidFill>
                  <a:schemeClr val="bg1"/>
                </a:solidFill>
              </a:rPr>
              <a:t>Możliwość nauki samorządności i współpracy dla dobra innych w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pl-PL" sz="2800" dirty="0" smtClean="0">
                <a:solidFill>
                  <a:schemeClr val="bg1"/>
                </a:solidFill>
              </a:rPr>
              <a:t> Samorządzie Uczniowskim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pl-PL" sz="2800" dirty="0" smtClean="0">
                <a:solidFill>
                  <a:schemeClr val="bg1"/>
                </a:solidFill>
              </a:rPr>
              <a:t> Wolontariacie</a:t>
            </a:r>
            <a:endParaRPr lang="pl-PL" dirty="0" smtClean="0">
              <a:solidFill>
                <a:schemeClr val="bg1"/>
              </a:solidFill>
            </a:endParaRPr>
          </a:p>
          <a:p>
            <a:endParaRPr lang="pl-PL" dirty="0"/>
          </a:p>
        </p:txBody>
      </p:sp>
      <p:pic>
        <p:nvPicPr>
          <p:cNvPr id="9" name="Obraz 8" descr="Obraz zawierający wewnątrz, lodówka, elementy, żywność&#10;&#10;Opis wygenerowany automatycznie">
            <a:extLst>
              <a:ext uri="{FF2B5EF4-FFF2-40B4-BE49-F238E27FC236}">
                <a16:creationId xmlns:a16="http://schemas.microsoft.com/office/drawing/2014/main" xmlns="" id="{3E5CC103-104C-47E3-9526-EAFF2F314D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47490">
            <a:off x="957396" y="1785911"/>
            <a:ext cx="3013681" cy="1865071"/>
          </a:xfrm>
          <a:prstGeom prst="rect">
            <a:avLst/>
          </a:prstGeom>
        </p:spPr>
      </p:pic>
      <p:pic>
        <p:nvPicPr>
          <p:cNvPr id="49154" name="Picture 2" descr="https://cloud6x.edupage.org/cloud?z%3ADroHDx4PREBxwF8MM24u2X3b1UdW0ILrHcvK%2FTtcYTnjqL8vA6ZiUwBFw0DTI0C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98732">
            <a:off x="1275731" y="3895657"/>
            <a:ext cx="3024856" cy="2106234"/>
          </a:xfrm>
          <a:prstGeom prst="rect">
            <a:avLst/>
          </a:prstGeom>
          <a:noFill/>
        </p:spPr>
      </p:pic>
      <p:pic>
        <p:nvPicPr>
          <p:cNvPr id="49156" name="Picture 4" descr="Download Free png Heart Euclidean vector - heart png download ..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2996952"/>
            <a:ext cx="2390740" cy="3861048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3" descr="board-73496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64592" y="-196167"/>
            <a:ext cx="9308592" cy="7054167"/>
          </a:xfrm>
          <a:prstGeom prst="rect">
            <a:avLst/>
          </a:prstGeom>
        </p:spPr>
      </p:pic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 rot="21315894">
            <a:off x="490129" y="705476"/>
            <a:ext cx="7467600" cy="1076434"/>
          </a:xfrm>
        </p:spPr>
        <p:txBody>
          <a:bodyPr>
            <a:normAutofit/>
          </a:bodyPr>
          <a:lstStyle/>
          <a:p>
            <a:pPr algn="ctr"/>
            <a:r>
              <a:rPr lang="pl-PL" sz="3200" dirty="0" smtClean="0">
                <a:solidFill>
                  <a:schemeClr val="bg1"/>
                </a:solidFill>
              </a:rPr>
              <a:t>Współpracujemy </a:t>
            </a:r>
            <a:br>
              <a:rPr lang="pl-PL" sz="3200" dirty="0" smtClean="0">
                <a:solidFill>
                  <a:schemeClr val="bg1"/>
                </a:solidFill>
              </a:rPr>
            </a:br>
            <a:r>
              <a:rPr lang="pl-PL" sz="3200" dirty="0" smtClean="0">
                <a:solidFill>
                  <a:schemeClr val="bg1"/>
                </a:solidFill>
              </a:rPr>
              <a:t>z licznymi instytucjami: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 rot="21332087">
            <a:off x="474714" y="2049452"/>
            <a:ext cx="4038030" cy="4107233"/>
          </a:xfrm>
        </p:spPr>
        <p:txBody>
          <a:bodyPr>
            <a:noAutofit/>
          </a:bodyPr>
          <a:lstStyle/>
          <a:p>
            <a:pPr algn="ctr">
              <a:buFont typeface="Arial" panose="020B0604020202020204" pitchFamily="34" charset="0"/>
              <a:buChar char="•"/>
            </a:pPr>
            <a:r>
              <a:rPr lang="pl-PL" sz="2000" dirty="0" smtClean="0"/>
              <a:t> </a:t>
            </a:r>
            <a:r>
              <a:rPr lang="pl-PL" sz="1800" dirty="0" err="1" smtClean="0">
                <a:solidFill>
                  <a:schemeClr val="bg1"/>
                </a:solidFill>
              </a:rPr>
              <a:t>GOK</a:t>
            </a:r>
            <a:endParaRPr lang="pl-PL" sz="1800" dirty="0" smtClean="0">
              <a:solidFill>
                <a:schemeClr val="bg1"/>
              </a:solidFill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pl-PL" sz="1800" dirty="0" smtClean="0">
                <a:solidFill>
                  <a:schemeClr val="bg1"/>
                </a:solidFill>
              </a:rPr>
              <a:t>Gminna Biblioteka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pl-PL" sz="1800" dirty="0" smtClean="0">
                <a:solidFill>
                  <a:schemeClr val="bg1"/>
                </a:solidFill>
              </a:rPr>
              <a:t> „Pracownia Filmu, Dźwięku i Fotografii”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pl-PL" sz="1800" dirty="0" smtClean="0">
                <a:solidFill>
                  <a:schemeClr val="bg1"/>
                </a:solidFill>
              </a:rPr>
              <a:t> Schroniska dla zwierząt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pl-PL" sz="1800" dirty="0" smtClean="0">
                <a:solidFill>
                  <a:schemeClr val="bg1"/>
                </a:solidFill>
              </a:rPr>
              <a:t> Urząd Miejski w Michałowie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pl-PL" sz="1800" dirty="0" smtClean="0">
                <a:solidFill>
                  <a:schemeClr val="bg1"/>
                </a:solidFill>
              </a:rPr>
              <a:t> Zespół Szkół w Michałowie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pl-PL" sz="1800" dirty="0" smtClean="0">
                <a:solidFill>
                  <a:schemeClr val="bg1"/>
                </a:solidFill>
              </a:rPr>
              <a:t> </a:t>
            </a:r>
            <a:r>
              <a:rPr lang="pl-PL" sz="1800" dirty="0" err="1" smtClean="0">
                <a:solidFill>
                  <a:schemeClr val="bg1"/>
                </a:solidFill>
              </a:rPr>
              <a:t>MOSiR</a:t>
            </a:r>
            <a:endParaRPr lang="pl-PL" sz="1800" dirty="0" smtClean="0">
              <a:solidFill>
                <a:schemeClr val="bg1"/>
              </a:solidFill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pl-PL" sz="1800" dirty="0" smtClean="0">
                <a:solidFill>
                  <a:schemeClr val="bg1"/>
                </a:solidFill>
              </a:rPr>
              <a:t> </a:t>
            </a:r>
            <a:r>
              <a:rPr lang="pl-PL" sz="1800" dirty="0" err="1" smtClean="0">
                <a:solidFill>
                  <a:schemeClr val="bg1"/>
                </a:solidFill>
              </a:rPr>
              <a:t>GOPS</a:t>
            </a:r>
            <a:endParaRPr lang="pl-PL" sz="1800" dirty="0" smtClean="0">
              <a:solidFill>
                <a:schemeClr val="bg1"/>
              </a:solidFill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pl-PL" sz="1800" dirty="0" smtClean="0">
                <a:solidFill>
                  <a:schemeClr val="bg1"/>
                </a:solidFill>
              </a:rPr>
              <a:t> Poradnia Pedagogiczno-Psychologiczna w Białymstoku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pl-PL" sz="1800" dirty="0" smtClean="0">
                <a:solidFill>
                  <a:schemeClr val="bg1"/>
                </a:solidFill>
              </a:rPr>
              <a:t> Nadleśnictwo Żednia</a:t>
            </a:r>
          </a:p>
          <a:p>
            <a:pPr algn="ctr">
              <a:buFont typeface="Wingdings" panose="05000000000000000000" pitchFamily="2" charset="2"/>
              <a:buChar char="§"/>
            </a:pPr>
            <a:endParaRPr lang="pl-PL" sz="2000" dirty="0">
              <a:solidFill>
                <a:schemeClr val="bg1"/>
              </a:solidFill>
            </a:endParaRPr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2"/>
          </p:nvPr>
        </p:nvSpPr>
        <p:spPr>
          <a:xfrm rot="21309789">
            <a:off x="4421963" y="1763819"/>
            <a:ext cx="3851405" cy="4033498"/>
          </a:xfrm>
        </p:spPr>
        <p:txBody>
          <a:bodyPr>
            <a:normAutofit fontScale="92500" lnSpcReduction="20000"/>
          </a:bodyPr>
          <a:lstStyle/>
          <a:p>
            <a:pPr algn="ctr">
              <a:buFont typeface="Arial" panose="020B0604020202020204" pitchFamily="34" charset="0"/>
              <a:buChar char="•"/>
            </a:pPr>
            <a:r>
              <a:rPr lang="pl-PL" dirty="0" smtClean="0"/>
              <a:t> </a:t>
            </a:r>
            <a:r>
              <a:rPr lang="pl-PL" dirty="0" smtClean="0">
                <a:solidFill>
                  <a:schemeClr val="bg1"/>
                </a:solidFill>
              </a:rPr>
              <a:t>Związek Wędkarski (Zalew Siemianówka)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 Parafie prawosławna i rzymsko-katolicka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 Komisariat Policji 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 lokalni przedsiębiorcy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 Rada Rodziców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Bank Spółdzielczy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 Straż Graniczna, Podlaski Oddział w Bobrownikach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 lokalne media.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41990" name="Picture 6" descr="Thumbs Up Happy Smiley Emoticon Clipart | i2Clipart - Royalty Free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2202" y="5157192"/>
            <a:ext cx="1791797" cy="1700808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3" descr="board-73496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64592" y="-196167"/>
            <a:ext cx="9308592" cy="7054167"/>
          </a:xfrm>
          <a:prstGeom prst="rect">
            <a:avLst/>
          </a:prstGeo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09247">
            <a:off x="638223" y="964183"/>
            <a:ext cx="3501676" cy="248427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11277">
            <a:off x="4166278" y="636437"/>
            <a:ext cx="3914431" cy="250890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91089">
            <a:off x="857827" y="3566642"/>
            <a:ext cx="3509333" cy="257903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439"/>
          <a:stretch/>
        </p:blipFill>
        <p:spPr>
          <a:xfrm rot="21316952">
            <a:off x="4458860" y="3223107"/>
            <a:ext cx="3858207" cy="2660885"/>
          </a:xfrm>
          <a:prstGeom prst="rect">
            <a:avLst/>
          </a:prstGeom>
        </p:spPr>
      </p:pic>
      <p:pic>
        <p:nvPicPr>
          <p:cNvPr id="43012" name="Picture 4" descr="Apple Emoji Faces, Emoji Pictures [Download PNG] | Emoji Islan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074572">
            <a:off x="3707904" y="2348880"/>
            <a:ext cx="1728192" cy="1728192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3" descr="board-73496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64592" y="-196167"/>
            <a:ext cx="9308592" cy="7054167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21357241">
            <a:off x="449851" y="274898"/>
            <a:ext cx="7467600" cy="3378094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pl-PL" sz="22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Szkolny doradca zawodowy - pragnie sprawić, aby absolwenci opuszczający mury naszej szkoły potrafili:</a:t>
            </a:r>
            <a:r>
              <a:rPr lang="pl-PL" sz="22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2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2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-wybrać dalszą drogę edukacji</a:t>
            </a:r>
            <a:r>
              <a:rPr lang="pl-PL" sz="22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2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2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posiadali umiejętność dostosowania się do zmieniających realiów życia społecznego i gospodarczego.</a:t>
            </a:r>
            <a:r>
              <a:rPr lang="pl-PL" sz="2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6" name="Obraz 5" descr="Obraz zawierający wewnątrz, osoba, sufit, stół&#10;&#10;Opis wygenerowany automatycznie">
            <a:extLst>
              <a:ext uri="{FF2B5EF4-FFF2-40B4-BE49-F238E27FC236}">
                <a16:creationId xmlns:a16="http://schemas.microsoft.com/office/drawing/2014/main" xmlns="" id="{0FFBC8D2-EDE1-4979-A0BE-ECC9ACEC9F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02734">
            <a:off x="862554" y="3444959"/>
            <a:ext cx="3819028" cy="2642617"/>
          </a:xfrm>
          <a:prstGeom prst="rect">
            <a:avLst/>
          </a:prstGeom>
        </p:spPr>
      </p:pic>
      <p:sp>
        <p:nvSpPr>
          <p:cNvPr id="45058" name="AutoShape 2" descr="https://cloud6x.edupage.org/cloud?z%3AOmpO3zGtSYkH0NEJKfBff%2BQ%2B0O0OzeTkwr2TRtEZDinn0HP6EEr%2BcY1vLNgudz%2F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45060" name="Picture 4" descr="https://cloud6x.edupage.org/cloud?z%3AOmpO3zGtSYkH0NEJKfBff%2BQ%2B0O0OzeTkwr2TRtEZDinn0HP6EEr%2BcY1vLNgudz%2F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18056">
            <a:off x="4779942" y="3134854"/>
            <a:ext cx="3444006" cy="2698588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3" descr="unnamed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-32076" y="0"/>
            <a:ext cx="9176076" cy="6953745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21357241">
            <a:off x="449851" y="274898"/>
            <a:ext cx="7467600" cy="3378094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pl-PL" sz="2400" dirty="0" smtClean="0">
                <a:solidFill>
                  <a:schemeClr val="bg1"/>
                </a:solidFill>
              </a:rPr>
              <a:t>                   W naszej Szkole każde dziecko</a:t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                    może czuć się bezpieczne!</a:t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5400" dirty="0" smtClean="0">
                <a:solidFill>
                  <a:schemeClr val="bg1"/>
                </a:solidFill>
              </a:rPr>
              <a:t>Zapraszamy!</a:t>
            </a:r>
            <a:r>
              <a:rPr lang="pl-PL" sz="2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45058" name="AutoShape 2" descr="https://cloud6x.edupage.org/cloud?z%3AOmpO3zGtSYkH0NEJKfBff%2BQ%2B0O0OzeTkwr2TRtEZDinn0HP6EEr%2BcY1vLNgudz%2F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47108" name="Picture 4" descr="Wszystkie dzieci nasze są - Klub Niań Koszalin i okolice • Oferia.p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21449">
            <a:off x="1146826" y="3465983"/>
            <a:ext cx="4583424" cy="2736304"/>
          </a:xfrm>
          <a:prstGeom prst="rect">
            <a:avLst/>
          </a:prstGeom>
          <a:noFill/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69005">
            <a:off x="569753" y="1731010"/>
            <a:ext cx="1440160" cy="1440160"/>
          </a:xfrm>
          <a:prstGeom prst="rect">
            <a:avLst/>
          </a:prstGeom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3" descr="unnam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076" y="0"/>
            <a:ext cx="9176076" cy="6953745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21278867">
            <a:off x="1029406" y="345008"/>
            <a:ext cx="4960323" cy="5632957"/>
          </a:xfrm>
        </p:spPr>
        <p:txBody>
          <a:bodyPr>
            <a:normAutofit/>
          </a:bodyPr>
          <a:lstStyle/>
          <a:p>
            <a:pPr algn="ctr"/>
            <a:r>
              <a:rPr lang="pl-PL" sz="2400" dirty="0" smtClean="0">
                <a:solidFill>
                  <a:srgbClr val="FFC000"/>
                </a:solidFill>
              </a:rPr>
              <a:t>Materiały do prezentacji dostarczyły: </a:t>
            </a:r>
            <a:br>
              <a:rPr lang="pl-PL" sz="2400" dirty="0" smtClean="0">
                <a:solidFill>
                  <a:srgbClr val="FFC000"/>
                </a:solidFill>
              </a:rPr>
            </a:br>
            <a:r>
              <a:rPr lang="pl-PL" sz="2400" dirty="0" smtClean="0">
                <a:solidFill>
                  <a:srgbClr val="FFC000"/>
                </a:solidFill>
              </a:rPr>
              <a:t>Tamara Durek </a:t>
            </a:r>
            <a:br>
              <a:rPr lang="pl-PL" sz="2400" dirty="0" smtClean="0">
                <a:solidFill>
                  <a:srgbClr val="FFC000"/>
                </a:solidFill>
              </a:rPr>
            </a:br>
            <a:r>
              <a:rPr lang="pl-PL" sz="2400" dirty="0" smtClean="0">
                <a:solidFill>
                  <a:srgbClr val="FFC000"/>
                </a:solidFill>
              </a:rPr>
              <a:t>i Katarzyna Grodzka. </a:t>
            </a:r>
            <a:br>
              <a:rPr lang="pl-PL" sz="2400" dirty="0" smtClean="0">
                <a:solidFill>
                  <a:srgbClr val="FFC000"/>
                </a:solidFill>
              </a:rPr>
            </a:br>
            <a:r>
              <a:rPr lang="pl-PL" sz="2400" dirty="0" smtClean="0">
                <a:solidFill>
                  <a:srgbClr val="FFC000"/>
                </a:solidFill>
              </a:rPr>
              <a:t>Prezentację wykonała </a:t>
            </a:r>
            <a:br>
              <a:rPr lang="pl-PL" sz="2400" dirty="0" smtClean="0">
                <a:solidFill>
                  <a:srgbClr val="FFC000"/>
                </a:solidFill>
              </a:rPr>
            </a:br>
            <a:r>
              <a:rPr lang="pl-PL" sz="2400" dirty="0" smtClean="0">
                <a:solidFill>
                  <a:srgbClr val="FFC000"/>
                </a:solidFill>
              </a:rPr>
              <a:t>Anna Malesińska </a:t>
            </a:r>
            <a:endParaRPr lang="pl-PL" sz="24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unnamed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29438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21324032">
            <a:off x="848487" y="893614"/>
            <a:ext cx="7439134" cy="5723774"/>
          </a:xfrm>
        </p:spPr>
        <p:txBody>
          <a:bodyPr>
            <a:norm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Naszym celem jest:</a:t>
            </a:r>
            <a:br>
              <a:rPr lang="pl-PL" b="1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pomagać wszystkim uczniom w pełnym rozwoju ich zdolności,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prowadzić szeroki zakres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działalności pozalekcyjnej,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zapewnić równość szans,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uczyć poszanowania godności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i praw każdego człowieka,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wdrażać do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bezkonfliktowego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 rozwiązywania problemów.</a:t>
            </a:r>
            <a:br>
              <a:rPr lang="pl-PL" dirty="0" smtClean="0">
                <a:solidFill>
                  <a:schemeClr val="bg1"/>
                </a:solidFill>
              </a:rPr>
            </a:b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7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board-73496_64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29438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21262914">
            <a:off x="788844" y="1273128"/>
            <a:ext cx="7467600" cy="4191753"/>
          </a:xfrm>
        </p:spPr>
        <p:txBody>
          <a:bodyPr>
            <a:noAutofit/>
          </a:bodyPr>
          <a:lstStyle/>
          <a:p>
            <a:pPr algn="ctr"/>
            <a:r>
              <a:rPr lang="pl-PL" sz="3600" dirty="0" smtClean="0">
                <a:solidFill>
                  <a:schemeClr val="bg1"/>
                </a:solidFill>
              </a:rPr>
              <a:t>Misja szkoły:</a:t>
            </a: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4400" b="1" dirty="0" smtClean="0">
                <a:solidFill>
                  <a:srgbClr val="0070C0"/>
                </a:solidFill>
              </a:rPr>
              <a:t>,,Uczyć się, aby wiedzieć. Uczyć się, aby działać. Uczyć się, aby żyć wspólnie. </a:t>
            </a:r>
            <a:br>
              <a:rPr lang="pl-PL" sz="4400" b="1" dirty="0" smtClean="0">
                <a:solidFill>
                  <a:srgbClr val="0070C0"/>
                </a:solidFill>
              </a:rPr>
            </a:br>
            <a:r>
              <a:rPr lang="pl-PL" sz="4400" b="1" dirty="0" smtClean="0">
                <a:solidFill>
                  <a:srgbClr val="0070C0"/>
                </a:solidFill>
              </a:rPr>
              <a:t>Uczyć się, aby być.”</a:t>
            </a:r>
            <a:endParaRPr lang="pl-PL" sz="4000" dirty="0"/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board-73496_64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-164592" y="0"/>
            <a:ext cx="9308592" cy="7054167"/>
          </a:xfrm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 rot="21342776">
            <a:off x="743805" y="4279"/>
            <a:ext cx="7241232" cy="3501978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 smtClean="0">
                <a:solidFill>
                  <a:schemeClr val="bg1"/>
                </a:solidFill>
              </a:rPr>
              <a:t>Nasz Patron</a:t>
            </a:r>
            <a:br>
              <a:rPr lang="pl-PL" sz="3200" b="1" dirty="0" smtClean="0">
                <a:solidFill>
                  <a:schemeClr val="bg1"/>
                </a:solidFill>
              </a:rPr>
            </a:br>
            <a:r>
              <a:rPr lang="pl-PL" sz="3200" b="1" dirty="0" smtClean="0">
                <a:solidFill>
                  <a:schemeClr val="bg1"/>
                </a:solidFill>
              </a:rPr>
              <a:t>Władysław Syrokomla</a:t>
            </a:r>
            <a:r>
              <a:rPr lang="pl-PL" sz="1200" dirty="0" smtClean="0">
                <a:solidFill>
                  <a:schemeClr val="bg1"/>
                </a:solidFill>
              </a:rPr>
              <a:t/>
            </a:r>
            <a:br>
              <a:rPr lang="pl-PL" sz="1200" dirty="0" smtClean="0">
                <a:solidFill>
                  <a:schemeClr val="bg1"/>
                </a:solidFill>
              </a:rPr>
            </a:br>
            <a:r>
              <a:rPr lang="pl-PL" sz="2000" dirty="0" smtClean="0">
                <a:solidFill>
                  <a:schemeClr val="bg1"/>
                </a:solidFill>
              </a:rPr>
              <a:t>Władysław Syrokomla, właśc. </a:t>
            </a:r>
            <a:r>
              <a:rPr lang="pl-PL" sz="2000" b="1" dirty="0" smtClean="0">
                <a:solidFill>
                  <a:schemeClr val="bg1"/>
                </a:solidFill>
              </a:rPr>
              <a:t>Ludwik Władysław Franciszek Kondratowicz</a:t>
            </a:r>
            <a:r>
              <a:rPr lang="pl-PL" sz="2000" dirty="0" smtClean="0">
                <a:solidFill>
                  <a:schemeClr val="bg1"/>
                </a:solidFill>
              </a:rPr>
              <a:t> herbu Syrokomla (ur. 29 września 1823 w Smolhowie, zm. 15 września 1862 w Wilnie) – polski poeta i tłumacz epoki romantyzmu. Nazywany często lirnikiem wioskowym, autor ironicznych wierszy stylizowanych na XVIII-wieczną sielankę oraz przyśpiewek ludowych.</a:t>
            </a:r>
            <a:r>
              <a:rPr lang="pl-PL" sz="1800" dirty="0" smtClean="0">
                <a:solidFill>
                  <a:schemeClr val="bg1"/>
                </a:solidFill>
              </a:rPr>
              <a:t/>
            </a:r>
            <a:br>
              <a:rPr lang="pl-PL" sz="1800" dirty="0" smtClean="0">
                <a:solidFill>
                  <a:schemeClr val="bg1"/>
                </a:solidFill>
              </a:rPr>
            </a:br>
            <a:endParaRPr lang="pl-PL" sz="1200" dirty="0">
              <a:solidFill>
                <a:schemeClr val="bg1"/>
              </a:solidFill>
            </a:endParaRPr>
          </a:p>
        </p:txBody>
      </p:sp>
      <p:pic>
        <p:nvPicPr>
          <p:cNvPr id="10" name="Symbol zastępczy zawartości 9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55293">
            <a:off x="904369" y="4278664"/>
            <a:ext cx="1698092" cy="2219729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124"/>
          <a:stretch/>
        </p:blipFill>
        <p:spPr>
          <a:xfrm rot="21279194">
            <a:off x="2813752" y="3376026"/>
            <a:ext cx="3621674" cy="261506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16" t="10733" r="6392" b="3546"/>
          <a:stretch/>
        </p:blipFill>
        <p:spPr>
          <a:xfrm rot="21299424">
            <a:off x="6756231" y="3636897"/>
            <a:ext cx="1562280" cy="2267048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ransition advTm="7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3" descr="board-73496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64592" y="-196167"/>
            <a:ext cx="9308592" cy="7054167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21289442">
            <a:off x="450105" y="400718"/>
            <a:ext cx="7571021" cy="230499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Dbamy o bezpieczeństwo. </a:t>
            </a:r>
            <a:br>
              <a:rPr lang="pl-PL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pl-PL" dirty="0" smtClean="0">
                <a:solidFill>
                  <a:schemeClr val="bg1"/>
                </a:solidFill>
              </a:rPr>
              <a:t>Budynek szkoły jest monitorowany całodobowo (na zewnątrz i wewnątrz.)</a:t>
            </a:r>
            <a:br>
              <a:rPr lang="pl-PL" dirty="0" smtClean="0">
                <a:solidFill>
                  <a:schemeClr val="bg1"/>
                </a:solidFill>
              </a:rPr>
            </a:b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8" name="Symbol zastępczy zawartości 7" descr="Obraz zawierający rysunek, znak&#10;&#10;Opis wygenerowany automatycznie">
            <a:extLst>
              <a:ext uri="{FF2B5EF4-FFF2-40B4-BE49-F238E27FC236}">
                <a16:creationId xmlns:a16="http://schemas.microsoft.com/office/drawing/2014/main" xmlns="" id="{F9BC1FD0-41DC-43A9-8C33-33E0830C8F8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33291">
            <a:off x="1286397" y="2259851"/>
            <a:ext cx="6691910" cy="3738322"/>
          </a:xfrm>
          <a:prstGeom prst="rect">
            <a:avLst/>
          </a:prstGeom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board-73496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96167"/>
            <a:ext cx="9308592" cy="7054167"/>
          </a:xfrm>
          <a:prstGeom prst="rect">
            <a:avLst/>
          </a:prstGeom>
        </p:spPr>
      </p:pic>
      <p:sp>
        <p:nvSpPr>
          <p:cNvPr id="7" name="Symbol zastępczy zawartości 6"/>
          <p:cNvSpPr>
            <a:spLocks noGrp="1"/>
          </p:cNvSpPr>
          <p:nvPr>
            <p:ph sz="quarter" idx="1"/>
          </p:nvPr>
        </p:nvSpPr>
        <p:spPr>
          <a:xfrm rot="21274041">
            <a:off x="825502" y="891234"/>
            <a:ext cx="7467600" cy="4873752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pl-PL" sz="4800" dirty="0" smtClean="0">
              <a:solidFill>
                <a:schemeClr val="bg1"/>
              </a:solidFill>
              <a:latin typeface="+mj-lt"/>
            </a:endParaRPr>
          </a:p>
          <a:p>
            <a:pPr algn="ctr">
              <a:buNone/>
            </a:pPr>
            <a:r>
              <a:rPr lang="pl-PL" sz="6600" dirty="0" smtClean="0">
                <a:solidFill>
                  <a:schemeClr val="bg1"/>
                </a:solidFill>
                <a:latin typeface="Arial Black" pitchFamily="34" charset="0"/>
              </a:rPr>
              <a:t>OFERTA SZKOŁY</a:t>
            </a:r>
            <a:endParaRPr lang="pl-PL" sz="66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028" name="Picture 4" descr="FILOMATA - Przedszko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771800" cy="6657976"/>
          </a:xfrm>
          <a:prstGeom prst="rect">
            <a:avLst/>
          </a:prstGeom>
          <a:noFill/>
        </p:spPr>
      </p:pic>
      <p:pic>
        <p:nvPicPr>
          <p:cNvPr id="1030" name="Picture 6" descr="Szkoła Podstawowa im. UNICEF w Imbramowicac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16732">
            <a:off x="5520562" y="3621542"/>
            <a:ext cx="3018658" cy="2176917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board-73496_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96167"/>
            <a:ext cx="9308592" cy="7054167"/>
          </a:xfrm>
          <a:prstGeom prst="rect">
            <a:avLst/>
          </a:prstGeom>
        </p:spPr>
      </p:pic>
      <p:pic>
        <p:nvPicPr>
          <p:cNvPr id="20483" name="Picture 3" descr="C:\Users\User\AppData\Local\Microsoft\Windows\Temporary Internet Files\Content.IE5\PZJ6DDQ9\c_logopedia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36688">
            <a:off x="6355997" y="3721437"/>
            <a:ext cx="1303040" cy="1628800"/>
          </a:xfrm>
          <a:prstGeom prst="rect">
            <a:avLst/>
          </a:prstGeom>
          <a:noFill/>
        </p:spPr>
      </p:pic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 rot="21316714">
            <a:off x="871480" y="847746"/>
            <a:ext cx="7467600" cy="4873752"/>
          </a:xfrm>
        </p:spPr>
        <p:txBody>
          <a:bodyPr>
            <a:normAutofit fontScale="92500" lnSpcReduction="10000"/>
          </a:bodyPr>
          <a:lstStyle/>
          <a:p>
            <a:pPr indent="-108000" algn="ctr">
              <a:buNone/>
            </a:pPr>
            <a:r>
              <a:rPr lang="pl-PL" sz="3200" dirty="0" smtClean="0">
                <a:solidFill>
                  <a:schemeClr val="bg1"/>
                </a:solidFill>
              </a:rPr>
              <a:t>CHCEMY OTOCZYĆ UCZNIÓW OPIEKĄ I WYCHOWANIEM. </a:t>
            </a:r>
          </a:p>
          <a:p>
            <a:pPr indent="-108000">
              <a:buNone/>
            </a:pPr>
            <a:r>
              <a:rPr lang="pl-PL" sz="3200" dirty="0" smtClean="0">
                <a:solidFill>
                  <a:schemeClr val="bg1"/>
                </a:solidFill>
              </a:rPr>
              <a:t>Dlatego zapewniamy:</a:t>
            </a: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wykwalifikowaną </a:t>
            </a: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kadrę </a:t>
            </a: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pedagogiczną, 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 fachową pomoc pedagogiczną, </a:t>
            </a: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psychologiczną, logopedyczną </a:t>
            </a: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i zdrowotną,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obiady w stołówce szkolnej.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20489" name="Picture 9" descr="C:\Users\User\AppData\Local\Microsoft\Windows\Temporary Internet Files\Content.IE5\26TYKJ3E\1280px-Professor_Teaching_a_Student_Cartoon.svg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86482">
            <a:off x="4174565" y="1555374"/>
            <a:ext cx="4254478" cy="2393144"/>
          </a:xfrm>
          <a:prstGeom prst="rect">
            <a:avLst/>
          </a:prstGeom>
          <a:noFill/>
        </p:spPr>
      </p:pic>
      <p:pic>
        <p:nvPicPr>
          <p:cNvPr id="20491" name="Picture 11" descr="Grafika Download - Szkoł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99245" y="3693956"/>
            <a:ext cx="2744855" cy="1905323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ykusz">
  <a:themeElements>
    <a:clrScheme name="Wykusz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Wykusz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ykusz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439</TotalTime>
  <Words>561</Words>
  <Application>Microsoft Office PowerPoint</Application>
  <PresentationFormat>Pokaz na ekranie (4:3)</PresentationFormat>
  <Paragraphs>135</Paragraphs>
  <Slides>38</Slides>
  <Notes>0</Notes>
  <HiddenSlides>0</HiddenSlides>
  <MMClips>4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38</vt:i4>
      </vt:variant>
    </vt:vector>
  </HeadingPairs>
  <TitlesOfParts>
    <vt:vector size="39" baseType="lpstr">
      <vt:lpstr>Wykusz</vt:lpstr>
      <vt:lpstr>Witamy w Szkole Podstawowej  im. Władysława Syrokomli w Michałowie</vt:lpstr>
      <vt:lpstr>Michałowo, ul. Sienkiewicza 21 Tel/fax 85 71 89 515 e-mail sekretariat@spmich.pl </vt:lpstr>
      <vt:lpstr>Nasza Szkoła to miejsce, w którym nauczyciele i rodzice tworzą dla uczniów środowisko wszechstronnego rozwoju osobowego w sferze  intelektualnej,  psychicznej, społecznej,  zdrowotnej, estetycznej  i duchowej. Jest przyjazną  każdemu dziecku. </vt:lpstr>
      <vt:lpstr>Naszym celem jest: pomagać wszystkim uczniom w pełnym rozwoju ich zdolności, prowadzić szeroki zakres  działalności pozalekcyjnej, zapewnić równość szans, uczyć poszanowania godności  i praw każdego człowieka, wdrażać do  bezkonfliktowego  rozwiązywania problemów. </vt:lpstr>
      <vt:lpstr>Misja szkoły: ,,Uczyć się, aby wiedzieć. Uczyć się, aby działać. Uczyć się, aby żyć wspólnie.  Uczyć się, aby być.”</vt:lpstr>
      <vt:lpstr>Nasz Patron Władysław Syrokomla Władysław Syrokomla, właśc. Ludwik Władysław Franciszek Kondratowicz herbu Syrokomla (ur. 29 września 1823 w Smolhowie, zm. 15 września 1862 w Wilnie) – polski poeta i tłumacz epoki romantyzmu. Nazywany często lirnikiem wioskowym, autor ironicznych wierszy stylizowanych na XVIII-wieczną sielankę oraz przyśpiewek ludowych. </vt:lpstr>
      <vt:lpstr>Dbamy o bezpieczeństwo.  Budynek szkoły jest monitorowany całodobowo (na zewnątrz i wewnątrz.) </vt:lpstr>
      <vt:lpstr>Slajd 8</vt:lpstr>
      <vt:lpstr>Slajd 9</vt:lpstr>
      <vt:lpstr>Slajd 10</vt:lpstr>
      <vt:lpstr>Slajd 11</vt:lpstr>
      <vt:lpstr>Slajd 12</vt:lpstr>
      <vt:lpstr>Gabinet logopedyczny gabinet rewalidacji </vt:lpstr>
      <vt:lpstr>Slajd 14</vt:lpstr>
      <vt:lpstr>Slajd 15</vt:lpstr>
      <vt:lpstr> Szkolna  stołówka  i korytarze</vt:lpstr>
      <vt:lpstr>Mamy piękną halę sportową. </vt:lpstr>
      <vt:lpstr>Slajd 18</vt:lpstr>
      <vt:lpstr> W NASZEJ HARCÓWCE ODBYWAJĄ SIĘ M.IN. ZAJĘCIA GIMNASTYKI KOREKCYJNEJ. </vt:lpstr>
      <vt:lpstr>Slajd 20</vt:lpstr>
      <vt:lpstr> </vt:lpstr>
      <vt:lpstr>Slajd 22</vt:lpstr>
      <vt:lpstr>Dysponujemy:</vt:lpstr>
      <vt:lpstr>Dysponujemy:</vt:lpstr>
      <vt:lpstr>Realizujemy:</vt:lpstr>
      <vt:lpstr>Realizujemy:</vt:lpstr>
      <vt:lpstr>Slajd 27</vt:lpstr>
      <vt:lpstr>Organizujemy uroczystości szkolne         i pozaszkolne:</vt:lpstr>
      <vt:lpstr>Organizujemy uroczystości szkolne         i pozaszkolne:</vt:lpstr>
      <vt:lpstr>Slajd 30</vt:lpstr>
      <vt:lpstr>Organizujemy wycieczki krajoznawcze po całej Polsce. </vt:lpstr>
      <vt:lpstr>Oferujemy:</vt:lpstr>
      <vt:lpstr>Oferujemy:</vt:lpstr>
      <vt:lpstr>Współpracujemy  z licznymi instytucjami:</vt:lpstr>
      <vt:lpstr>Slajd 35</vt:lpstr>
      <vt:lpstr>Szkolny doradca zawodowy - pragnie sprawić, aby absolwenci opuszczający mury naszej szkoły potrafili: -wybrać dalszą drogę edukacji - posiadali umiejętność dostosowania się do zmieniających realiów życia społecznego i gospodarczego. </vt:lpstr>
      <vt:lpstr>                   W naszej Szkole każde dziecko                     może czuć się bezpieczne! Zapraszamy! </vt:lpstr>
      <vt:lpstr>Materiały do prezentacji dostarczyły:  Tamara Durek  i Katarzyna Grodzka.  Prezentację wykonała  Anna Malesińska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SZKOŁA PODSTAWOWA</dc:title>
  <dc:creator>User</dc:creator>
  <cp:lastModifiedBy>User</cp:lastModifiedBy>
  <cp:revision>64</cp:revision>
  <dcterms:created xsi:type="dcterms:W3CDTF">2020-06-04T16:52:39Z</dcterms:created>
  <dcterms:modified xsi:type="dcterms:W3CDTF">2020-06-06T10:56:25Z</dcterms:modified>
</cp:coreProperties>
</file>