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9" r:id="rId3"/>
    <p:sldId id="259" r:id="rId4"/>
    <p:sldId id="258" r:id="rId5"/>
    <p:sldId id="262" r:id="rId6"/>
    <p:sldId id="265" r:id="rId7"/>
    <p:sldId id="263" r:id="rId8"/>
    <p:sldId id="267" r:id="rId9"/>
    <p:sldId id="266" r:id="rId10"/>
    <p:sldId id="270" r:id="rId11"/>
    <p:sldId id="268" r:id="rId12"/>
    <p:sldId id="260" r:id="rId13"/>
    <p:sldId id="261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Ilo</a:t>
            </a:r>
            <a:r>
              <a:rPr lang="pl-PL" sz="1862" b="0" i="0" u="none" strike="noStrike" baseline="0" dirty="0">
                <a:effectLst/>
              </a:rPr>
              <a:t>ś</a:t>
            </a:r>
            <a:r>
              <a:rPr lang="pl-PL" dirty="0"/>
              <a:t>ć</a:t>
            </a:r>
            <a:r>
              <a:rPr lang="pl-PL" baseline="0" dirty="0"/>
              <a:t> </a:t>
            </a:r>
            <a:r>
              <a:rPr lang="pl-PL" sz="1862" b="0" i="0" u="none" strike="noStrike" baseline="0" dirty="0">
                <a:effectLst/>
              </a:rPr>
              <a:t>ś</a:t>
            </a:r>
            <a:r>
              <a:rPr lang="pl-PL" baseline="0" dirty="0"/>
              <a:t>wiadectw z biało – </a:t>
            </a:r>
            <a:r>
              <a:rPr lang="pl-PL" dirty="0"/>
              <a:t>czerwonym paskiem </a:t>
            </a:r>
          </a:p>
        </c:rich>
      </c:tx>
      <c:layout>
        <c:manualLayout>
          <c:xMode val="edge"/>
          <c:yMode val="edge"/>
          <c:x val="5.3518058295850914E-2"/>
          <c:y val="5.093996847910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Rok szkolny 2016/2017</c:v>
                </c:pt>
                <c:pt idx="1">
                  <c:v>Rok szkolny 2017/2018</c:v>
                </c:pt>
                <c:pt idx="2">
                  <c:v>Rok szkolny 2018/2019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137</c:v>
                </c:pt>
                <c:pt idx="1">
                  <c:v>174</c:v>
                </c:pt>
                <c:pt idx="2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E-4CAF-A255-1D4144FAA4F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Arkusz1!$A$2:$A$5</c:f>
              <c:strCache>
                <c:ptCount val="3"/>
                <c:pt idx="0">
                  <c:v>Rok szkolny 2016/2017</c:v>
                </c:pt>
                <c:pt idx="1">
                  <c:v>Rok szkolny 2017/2018</c:v>
                </c:pt>
                <c:pt idx="2">
                  <c:v>Rok szkolny 2018/2019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3E6E-4CAF-A255-1D4144FAA4F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Arkusz1!$A$2:$A$5</c:f>
              <c:strCache>
                <c:ptCount val="3"/>
                <c:pt idx="0">
                  <c:v>Rok szkolny 2016/2017</c:v>
                </c:pt>
                <c:pt idx="1">
                  <c:v>Rok szkolny 2017/2018</c:v>
                </c:pt>
                <c:pt idx="2">
                  <c:v>Rok szkolny 2018/2019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3E6E-4CAF-A255-1D4144FAA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52448"/>
        <c:axId val="6953984"/>
        <c:axId val="0"/>
      </c:bar3DChart>
      <c:catAx>
        <c:axId val="695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53984"/>
        <c:crosses val="autoZero"/>
        <c:auto val="1"/>
        <c:lblAlgn val="ctr"/>
        <c:lblOffset val="100"/>
        <c:noMultiLvlLbl val="0"/>
      </c:catAx>
      <c:valAx>
        <c:axId val="6953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695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5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11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9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15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0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3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1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2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7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87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5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0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2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1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12B76-2576-41D0-B984-BBEBD0AEA49E}" type="datetimeFigureOut">
              <a:rPr lang="pl-PL" smtClean="0"/>
              <a:t>2019-11-29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9A9CBE-13A5-4D00-BA61-24732D0C11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65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8336" y="2603863"/>
            <a:ext cx="7461893" cy="2548881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4">
                    <a:lumMod val="50000"/>
                  </a:schemeClr>
                </a:solidFill>
              </a:rPr>
              <a:t>Zmiany w naszej szkole w latach </a:t>
            </a:r>
            <a:br>
              <a:rPr lang="pl-PL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4">
                    <a:lumMod val="50000"/>
                  </a:schemeClr>
                </a:solidFill>
              </a:rPr>
              <a:t>2017-2019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88236" y="6238184"/>
            <a:ext cx="2455191" cy="47890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Rada Rodziców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5"/>
          <a:srcRect l="41381" t="9210" r="34193" b="84519"/>
          <a:stretch/>
        </p:blipFill>
        <p:spPr bwMode="auto">
          <a:xfrm>
            <a:off x="183436" y="358666"/>
            <a:ext cx="583418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205519" y="396919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92" y="2171423"/>
            <a:ext cx="3413759" cy="3413759"/>
          </a:xfrm>
          <a:prstGeom prst="rect">
            <a:avLst/>
          </a:prstGeom>
        </p:spPr>
      </p:pic>
      <p:pic>
        <p:nvPicPr>
          <p:cNvPr id="7" name="hymn7">
            <a:hlinkClick r:id="" action="ppaction://media"/>
            <a:extLst>
              <a:ext uri="{FF2B5EF4-FFF2-40B4-BE49-F238E27FC236}">
                <a16:creationId xmlns:a16="http://schemas.microsoft.com/office/drawing/2014/main" id="{B265CCF0-35FD-4908-B785-775B88CB9A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33" y="6107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numSld="901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10253" y="2136555"/>
            <a:ext cx="3722825" cy="68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remont świetlicy </a:t>
            </a: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410253" y="3146567"/>
            <a:ext cx="3308308" cy="87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stworzenie małej sali gimnastycznej</a:t>
            </a: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410253" y="4346717"/>
            <a:ext cx="3308308" cy="87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nowe wyposażenie </a:t>
            </a:r>
            <a:r>
              <a:rPr lang="pl-PL" sz="2000" dirty="0" err="1"/>
              <a:t>sal</a:t>
            </a: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6" y="1868433"/>
            <a:ext cx="5191125" cy="3893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22" y="1802353"/>
            <a:ext cx="5279232" cy="3959424"/>
          </a:xfrm>
          <a:prstGeom prst="rect">
            <a:avLst/>
          </a:prstGeom>
        </p:spPr>
      </p:pic>
      <p:pic>
        <p:nvPicPr>
          <p:cNvPr id="15" name="Obraz 14"/>
          <p:cNvPicPr/>
          <p:nvPr/>
        </p:nvPicPr>
        <p:blipFill rotWithShape="1">
          <a:blip r:embed="rId5"/>
          <a:srcRect l="25022" t="17637" r="26808" b="19459"/>
          <a:stretch/>
        </p:blipFill>
        <p:spPr bwMode="auto">
          <a:xfrm>
            <a:off x="5126838" y="1742226"/>
            <a:ext cx="5359400" cy="4019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38" y="1742227"/>
            <a:ext cx="5359400" cy="40195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94" y="1742225"/>
            <a:ext cx="5404644" cy="405348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367" r="5126" b="6157"/>
          <a:stretch/>
        </p:blipFill>
        <p:spPr>
          <a:xfrm>
            <a:off x="4769576" y="1742225"/>
            <a:ext cx="6205667" cy="431352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4936" r="4500" b="7081"/>
          <a:stretch/>
        </p:blipFill>
        <p:spPr>
          <a:xfrm>
            <a:off x="4504945" y="1720687"/>
            <a:ext cx="6945786" cy="43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150643" y="1511441"/>
            <a:ext cx="11283709" cy="123755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Dzięki poprawie warunków do nauki naszych dzieci oraz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stworzeniu im możliwości</a:t>
            </a:r>
            <a:r>
              <a:rPr lang="pl-PL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rozwijania swoich zainteresowań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poprawiły się także wyniki w nauce </a:t>
            </a:r>
          </a:p>
          <a:p>
            <a:pPr marL="0" indent="0" algn="ctr">
              <a:buNone/>
            </a:pPr>
            <a:endParaRPr 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638451699"/>
              </p:ext>
            </p:extLst>
          </p:nvPr>
        </p:nvGraphicFramePr>
        <p:xfrm>
          <a:off x="2326986" y="2969079"/>
          <a:ext cx="6931025" cy="3490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57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8557" y="1878183"/>
            <a:ext cx="8596668" cy="3701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u="sng" dirty="0">
                <a:solidFill>
                  <a:schemeClr val="accent4">
                    <a:lumMod val="50000"/>
                  </a:schemeClr>
                </a:solidFill>
              </a:rPr>
              <a:t>Nasza szkoła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sz="4400" dirty="0">
                <a:solidFill>
                  <a:schemeClr val="accent4">
                    <a:lumMod val="50000"/>
                  </a:schemeClr>
                </a:solidFill>
              </a:rPr>
              <a:t>i w kolejnych latach może się rozwijać </a:t>
            </a:r>
          </a:p>
          <a:p>
            <a:pPr marL="0" indent="0" algn="ctr">
              <a:buNone/>
            </a:pPr>
            <a:r>
              <a:rPr lang="pl-PL" sz="4400" b="1" u="sng" dirty="0">
                <a:solidFill>
                  <a:schemeClr val="accent4">
                    <a:lumMod val="50000"/>
                  </a:schemeClr>
                </a:solidFill>
              </a:rPr>
              <a:t>dla naszych dzieci,</a:t>
            </a:r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pl-PL" sz="4400" dirty="0">
                <a:solidFill>
                  <a:schemeClr val="accent4">
                    <a:lumMod val="50000"/>
                  </a:schemeClr>
                </a:solidFill>
              </a:rPr>
              <a:t>ale by jej pomóc potrzebujemy wsparcia Rodziców</a:t>
            </a:r>
            <a:endParaRPr lang="pl-PL" dirty="0"/>
          </a:p>
          <a:p>
            <a:pPr algn="ctr"/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174188" y="136890"/>
            <a:ext cx="5804908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79096" y="175143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418567" y="6306355"/>
            <a:ext cx="2455191" cy="68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Rada Rodziców</a:t>
            </a:r>
          </a:p>
        </p:txBody>
      </p:sp>
    </p:spTree>
    <p:extLst>
      <p:ext uri="{BB962C8B-B14F-4D97-AF65-F5344CB8AC3E}">
        <p14:creationId xmlns:p14="http://schemas.microsoft.com/office/powerpoint/2010/main" val="38554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820" y="1529840"/>
            <a:ext cx="8596668" cy="370162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244395" y="175145"/>
            <a:ext cx="5847912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092307" y="175145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90599" y="1606348"/>
            <a:ext cx="80941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chemeClr val="accent4">
                    <a:lumMod val="50000"/>
                  </a:schemeClr>
                </a:solidFill>
              </a:rPr>
              <a:t>ZAPRASZAMY DO WSPARCIA SZKOŁY POPRZEZ WPŁATY NA RADĘ RODZICÓW</a:t>
            </a:r>
          </a:p>
        </p:txBody>
      </p:sp>
      <p:sp>
        <p:nvSpPr>
          <p:cNvPr id="8" name="Podtytuł 2"/>
          <p:cNvSpPr txBox="1">
            <a:spLocks/>
          </p:cNvSpPr>
          <p:nvPr/>
        </p:nvSpPr>
        <p:spPr>
          <a:xfrm>
            <a:off x="447142" y="6171370"/>
            <a:ext cx="2455191" cy="68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Rada Rodziców</a:t>
            </a:r>
          </a:p>
        </p:txBody>
      </p:sp>
    </p:spTree>
    <p:extLst>
      <p:ext uri="{BB962C8B-B14F-4D97-AF65-F5344CB8AC3E}">
        <p14:creationId xmlns:p14="http://schemas.microsoft.com/office/powerpoint/2010/main" val="11191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820" y="1529840"/>
            <a:ext cx="8596668" cy="370162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244395" y="175145"/>
            <a:ext cx="5847912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092307" y="175145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055790" y="1529840"/>
            <a:ext cx="98431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Rada Rodziców przy Szkole Podstawowej </a:t>
            </a:r>
          </a:p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nr 7 w Wołominie</a:t>
            </a:r>
          </a:p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05-200 Wołomin ul. Poprzeczna 6 </a:t>
            </a:r>
          </a:p>
          <a:p>
            <a:pPr algn="ctr"/>
            <a:endParaRPr lang="pl-PL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l-PL" sz="4400" b="1" u="sng" dirty="0">
                <a:solidFill>
                  <a:schemeClr val="accent5">
                    <a:lumMod val="50000"/>
                  </a:schemeClr>
                </a:solidFill>
              </a:rPr>
              <a:t>34 1020 1042 0000 8202 0283 2467</a:t>
            </a:r>
          </a:p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PKO Bank Polski</a:t>
            </a:r>
          </a:p>
          <a:p>
            <a:pPr algn="ctr"/>
            <a:r>
              <a:rPr lang="pl-PL" sz="3600" b="1" dirty="0">
                <a:solidFill>
                  <a:schemeClr val="accent5">
                    <a:lumMod val="50000"/>
                  </a:schemeClr>
                </a:solidFill>
              </a:rPr>
              <a:t>oraz w sekretariacie SP7</a:t>
            </a:r>
          </a:p>
        </p:txBody>
      </p:sp>
      <p:sp>
        <p:nvSpPr>
          <p:cNvPr id="8" name="Podtytuł 2"/>
          <p:cNvSpPr txBox="1">
            <a:spLocks/>
          </p:cNvSpPr>
          <p:nvPr/>
        </p:nvSpPr>
        <p:spPr>
          <a:xfrm>
            <a:off x="8751488" y="5626680"/>
            <a:ext cx="2943125" cy="641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600" b="1" dirty="0">
                <a:solidFill>
                  <a:schemeClr val="accent4">
                    <a:lumMod val="50000"/>
                  </a:schemeClr>
                </a:solidFill>
              </a:rPr>
              <a:t>Dziękujemy</a:t>
            </a:r>
          </a:p>
        </p:txBody>
      </p:sp>
    </p:spTree>
    <p:extLst>
      <p:ext uri="{BB962C8B-B14F-4D97-AF65-F5344CB8AC3E}">
        <p14:creationId xmlns:p14="http://schemas.microsoft.com/office/powerpoint/2010/main" val="4976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3"/>
          <a:srcRect l="41381" t="9210" r="34193" b="84519"/>
          <a:stretch/>
        </p:blipFill>
        <p:spPr bwMode="auto">
          <a:xfrm>
            <a:off x="183436" y="358666"/>
            <a:ext cx="583418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205519" y="396919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07219" y="1682241"/>
            <a:ext cx="11105364" cy="790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Nasza szkoła od 2017 roku bierze udział w wielu lokalnych, krajowych i międzynarodowych inicjatywach </a:t>
            </a:r>
            <a:r>
              <a:rPr lang="pl-PL" sz="2800" b="1" dirty="0" err="1">
                <a:solidFill>
                  <a:schemeClr val="accent4">
                    <a:lumMod val="50000"/>
                  </a:schemeClr>
                </a:solidFill>
              </a:rPr>
              <a:t>np</a:t>
            </a: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173758" y="3202859"/>
            <a:ext cx="4946730" cy="1391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>
                <a:solidFill>
                  <a:schemeClr val="tx1"/>
                </a:solidFill>
              </a:rPr>
              <a:t>11/2018 - Erasmus w projekcie Art, </a:t>
            </a:r>
            <a:r>
              <a:rPr lang="pl-PL" dirty="0" err="1">
                <a:solidFill>
                  <a:schemeClr val="tx1"/>
                </a:solidFill>
              </a:rPr>
              <a:t>Creativity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err="1">
                <a:solidFill>
                  <a:schemeClr val="tx1"/>
                </a:solidFill>
              </a:rPr>
              <a:t>Coding</a:t>
            </a:r>
            <a:r>
              <a:rPr lang="pl-PL" dirty="0">
                <a:solidFill>
                  <a:schemeClr val="tx1"/>
                </a:solidFill>
              </a:rPr>
              <a:t> - Full STEAM Ahead! Projekt prowadzony jest w ramach programu Erasmus+ </a:t>
            </a:r>
          </a:p>
          <a:p>
            <a:pPr algn="l"/>
            <a:endParaRPr lang="pl-PL" dirty="0"/>
          </a:p>
        </p:txBody>
      </p:sp>
      <p:pic>
        <p:nvPicPr>
          <p:cNvPr id="10" name="Obraz 9"/>
          <p:cNvPicPr/>
          <p:nvPr/>
        </p:nvPicPr>
        <p:blipFill rotWithShape="1">
          <a:blip r:embed="rId4"/>
          <a:srcRect l="24802" t="18029" r="26367" b="24358"/>
          <a:stretch/>
        </p:blipFill>
        <p:spPr bwMode="auto">
          <a:xfrm>
            <a:off x="5570882" y="2522894"/>
            <a:ext cx="5555979" cy="3803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97" y="3898587"/>
            <a:ext cx="862225" cy="127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Toshiba\Documents\szkola\1.NOWY SZKOLNY\acc steam\symbole\logo fre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8" y="5685692"/>
            <a:ext cx="1523386" cy="7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56" y="5763780"/>
            <a:ext cx="1971132" cy="56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395" y="1730838"/>
            <a:ext cx="10554234" cy="1492035"/>
          </a:xfrm>
        </p:spPr>
        <p:txBody>
          <a:bodyPr>
            <a:normAutofit fontScale="62500" lnSpcReduction="20000"/>
          </a:bodyPr>
          <a:lstStyle/>
          <a:p>
            <a:r>
              <a:rPr lang="pl-PL" sz="4200" dirty="0"/>
              <a:t>projekt współfinansowany ze środków Europejskiego Funduszu Społecznego w ramach Regionalnego Programu Operacyjnego Województwa Mazowieckiego na lata 2014-2020 pn. „Patrząc w przyszłość – rozwój edukacji cyfrowej w Gminie Wołomin”</a:t>
            </a: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3"/>
          <a:srcRect l="41381" t="9210" r="34193" b="84519"/>
          <a:stretch/>
        </p:blipFill>
        <p:spPr bwMode="auto">
          <a:xfrm>
            <a:off x="135347" y="175145"/>
            <a:ext cx="5978070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188102" y="198300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44395" y="3595133"/>
            <a:ext cx="5232480" cy="793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r>
              <a:rPr lang="pl-PL" sz="2800" dirty="0"/>
              <a:t>organizacja WOŚP 01/2019;</a:t>
            </a:r>
            <a:endParaRPr lang="pl-PL" dirty="0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244395" y="4519235"/>
            <a:ext cx="9526622" cy="61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/>
              <a:t>pomoc dla Polaków z Kresów Wschodnich 03/2019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244395" y="3100270"/>
            <a:ext cx="11105364" cy="659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/>
              <a:t>wprowadzenie dziennika elektronicznego </a:t>
            </a:r>
            <a:r>
              <a:rPr lang="pl-PL" sz="2600" dirty="0" err="1"/>
              <a:t>Librus</a:t>
            </a:r>
            <a:r>
              <a:rPr lang="pl-PL" sz="2600" dirty="0"/>
              <a:t> 12/2017</a:t>
            </a: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44395" y="5147436"/>
            <a:ext cx="10136222" cy="944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/>
              <a:t>w ramach budżetu obywatelskiego wybudowano wiaty rowerowe 08/2019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6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1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5024" y="4541511"/>
            <a:ext cx="10094856" cy="962968"/>
          </a:xfrm>
        </p:spPr>
        <p:txBody>
          <a:bodyPr>
            <a:noAutofit/>
          </a:bodyPr>
          <a:lstStyle/>
          <a:p>
            <a:r>
              <a:rPr lang="pl-PL" sz="2600" dirty="0"/>
              <a:t>Pomaga nam także wiele firm i osób prywatnych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3"/>
          <a:srcRect l="41381" t="9210" r="34193" b="84519"/>
          <a:stretch/>
        </p:blipFill>
        <p:spPr bwMode="auto">
          <a:xfrm>
            <a:off x="218269" y="177083"/>
            <a:ext cx="5755811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6170685" y="25359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75024" y="1961549"/>
            <a:ext cx="10030848" cy="919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/>
              <a:t>Nasza szkoła udziela się wraz z Młodzieżowym Klubem Wolontariatu „Na Przekór” działającym przy Zespole Szkół nr 3 w Wołominie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75024" y="4541511"/>
            <a:ext cx="11105364" cy="659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600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75024" y="3347398"/>
            <a:ext cx="9939408" cy="962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/>
              <a:t>Korzystamy z pomocy Wolontariatu z Coca-Cola HBC Polska, HSBC Bank Polska S.A.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2"/>
          <a:stretch/>
        </p:blipFill>
        <p:spPr>
          <a:xfrm>
            <a:off x="5782490" y="2139512"/>
            <a:ext cx="3724602" cy="424295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0" y="2086859"/>
            <a:ext cx="3752476" cy="448570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2" y="2028434"/>
            <a:ext cx="6136736" cy="4602553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3871" y="1479634"/>
            <a:ext cx="11324729" cy="4903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chemeClr val="accent4">
                    <a:lumMod val="50000"/>
                  </a:schemeClr>
                </a:solidFill>
              </a:rPr>
              <a:t>Dzięki działaniom Dyrekcji i naszej szkolnej społeczności udało nam się zrealizować:</a:t>
            </a:r>
          </a:p>
          <a:p>
            <a:pPr marL="0" indent="0">
              <a:buNone/>
            </a:pP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6"/>
          <a:srcRect l="41381" t="9210" r="34193" b="84519"/>
          <a:stretch/>
        </p:blipFill>
        <p:spPr bwMode="auto">
          <a:xfrm>
            <a:off x="96349" y="131603"/>
            <a:ext cx="5686142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52970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1623" y="3564578"/>
            <a:ext cx="2880835" cy="617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0" dirty="0"/>
              <a:t>remont części szkolnych korytarzy</a:t>
            </a:r>
            <a:r>
              <a:rPr lang="pl-PL" sz="8000" b="1" dirty="0"/>
              <a:t> </a:t>
            </a:r>
          </a:p>
          <a:p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21" y="2028434"/>
            <a:ext cx="6164471" cy="462335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2" y="2028434"/>
            <a:ext cx="6164471" cy="4623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2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66709" y="3421703"/>
            <a:ext cx="3722825" cy="61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ozdobienie schodów </a:t>
            </a:r>
            <a:endParaRPr lang="pl-PL" sz="2800" b="1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8" b="8192"/>
          <a:stretch/>
        </p:blipFill>
        <p:spPr>
          <a:xfrm>
            <a:off x="5134247" y="1754510"/>
            <a:ext cx="3842705" cy="45692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52" y="1754510"/>
            <a:ext cx="3848100" cy="484248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52" y="1473747"/>
            <a:ext cx="38481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70" y="1708037"/>
            <a:ext cx="3372938" cy="4497251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 rotWithShape="1">
          <a:blip r:embed="rId3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66709" y="3421703"/>
            <a:ext cx="3722825" cy="61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remont stołówki szkolnej</a:t>
            </a:r>
            <a:endParaRPr lang="pl-PL" sz="2800" b="1" dirty="0"/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81" y="1700053"/>
            <a:ext cx="6017623" cy="451321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39" y="1708037"/>
            <a:ext cx="6029965" cy="45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227372" y="2045749"/>
            <a:ext cx="3722825" cy="133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wyposażenie 14 </a:t>
            </a:r>
            <a:r>
              <a:rPr lang="pl-PL" sz="2000" dirty="0" err="1"/>
              <a:t>sal</a:t>
            </a:r>
            <a:r>
              <a:rPr lang="pl-PL" sz="2000" dirty="0"/>
              <a:t> w: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/>
              <a:t>monitory dotykowe </a:t>
            </a:r>
          </a:p>
          <a:p>
            <a:pPr marL="457200" lvl="1" indent="0">
              <a:buNone/>
            </a:pPr>
            <a:r>
              <a:rPr lang="pl-PL" sz="1800" dirty="0"/>
              <a:t>    i białe tablice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27099" r="4480" b="16536"/>
          <a:stretch/>
        </p:blipFill>
        <p:spPr>
          <a:xfrm>
            <a:off x="4150494" y="1898468"/>
            <a:ext cx="7737709" cy="3587931"/>
          </a:xfrm>
          <a:prstGeom prst="rect">
            <a:avLst/>
          </a:prstGeom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227371" y="3847062"/>
            <a:ext cx="3722825" cy="133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wyposażenie 2 </a:t>
            </a:r>
            <a:r>
              <a:rPr lang="pl-PL" sz="2000" dirty="0" err="1"/>
              <a:t>sal</a:t>
            </a:r>
            <a:r>
              <a:rPr lang="pl-PL" sz="2000" dirty="0"/>
              <a:t> w: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/>
              <a:t>tablice   multimedialne,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5" r="6826"/>
          <a:stretch/>
        </p:blipFill>
        <p:spPr>
          <a:xfrm>
            <a:off x="5370467" y="1402704"/>
            <a:ext cx="4792436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2"/>
          <a:srcRect l="41381" t="9210" r="34193" b="84519"/>
          <a:stretch/>
        </p:blipFill>
        <p:spPr bwMode="auto">
          <a:xfrm>
            <a:off x="96349" y="131603"/>
            <a:ext cx="5903857" cy="1159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935554" y="208111"/>
            <a:ext cx="4806648" cy="1083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dirty="0"/>
              <a:t>z Oddziałami Integracyjnymi im. Królowej Jadwigi</a:t>
            </a:r>
            <a:endParaRPr lang="pl-PL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410252" y="2089292"/>
            <a:ext cx="3128077" cy="133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remont i wyposażenie </a:t>
            </a:r>
            <a:r>
              <a:rPr lang="pl-PL" sz="2000" dirty="0" err="1"/>
              <a:t>sal</a:t>
            </a:r>
            <a:r>
              <a:rPr lang="pl-PL" sz="2000" dirty="0"/>
              <a:t> </a:t>
            </a:r>
            <a:r>
              <a:rPr lang="pl-PL" dirty="0"/>
              <a:t>klas 1-3.</a:t>
            </a: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410253" y="3765692"/>
            <a:ext cx="3308308" cy="133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remont sali integracji sensorycznej </a:t>
            </a: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1800" dirty="0"/>
          </a:p>
          <a:p>
            <a:pPr lvl="1">
              <a:buFont typeface="Wingdings" panose="05000000000000000000" pitchFamily="2" charset="2"/>
              <a:buChar char="§"/>
            </a:pPr>
            <a:endParaRPr lang="pl-PL" sz="2600" b="1" dirty="0"/>
          </a:p>
          <a:p>
            <a:endParaRPr lang="pl-PL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78" y="1699807"/>
            <a:ext cx="6106298" cy="45797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47" y="1699807"/>
            <a:ext cx="6385629" cy="47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1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3.7|2.1|1.9|1.9"/>
</p:tagLst>
</file>

<file path=ppt/theme/theme1.xml><?xml version="1.0" encoding="utf-8"?>
<a:theme xmlns:a="http://schemas.openxmlformats.org/drawingml/2006/main" name="Faseta">
  <a:themeElements>
    <a:clrScheme name="Żółty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398</Words>
  <Application>Microsoft Office PowerPoint</Application>
  <PresentationFormat>Panoramiczny</PresentationFormat>
  <Paragraphs>65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Trebuchet MS</vt:lpstr>
      <vt:lpstr>Wingdings</vt:lpstr>
      <vt:lpstr>Wingdings 3</vt:lpstr>
      <vt:lpstr>Faseta</vt:lpstr>
      <vt:lpstr>Zmiany w naszej szkole w latach  2017-2019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Zmiany w naszej szkole  2017-2019</dc:title>
  <dc:creator>Arkadiusz Białek</dc:creator>
  <cp:lastModifiedBy>Joanna Mańkowska</cp:lastModifiedBy>
  <cp:revision>57</cp:revision>
  <dcterms:created xsi:type="dcterms:W3CDTF">2019-10-25T19:53:52Z</dcterms:created>
  <dcterms:modified xsi:type="dcterms:W3CDTF">2019-11-29T19:52:30Z</dcterms:modified>
</cp:coreProperties>
</file>