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2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1" r:id="rId25"/>
    <p:sldId id="339" r:id="rId26"/>
    <p:sldId id="340" r:id="rId2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1398" autoAdjust="0"/>
  </p:normalViewPr>
  <p:slideViewPr>
    <p:cSldViewPr snapToGrid="0">
      <p:cViewPr varScale="1">
        <p:scale>
          <a:sx n="66" d="100"/>
          <a:sy n="66" d="100"/>
        </p:scale>
        <p:origin x="-77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21577" y="888274"/>
            <a:ext cx="8647612" cy="2693126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pl" b="1" dirty="0" smtClean="0"/>
              <a:t>WCZESNE WSPOMAGANIE</a:t>
            </a:r>
            <a:endParaRPr lang="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40058"/>
          </a:xfrm>
        </p:spPr>
        <p:txBody>
          <a:bodyPr rtlCol="0">
            <a:normAutofit/>
          </a:bodyPr>
          <a:lstStyle/>
          <a:p>
            <a:pPr algn="ctr" rtl="0"/>
            <a:r>
              <a:rPr lang="pl" sz="5400" b="1" dirty="0" smtClean="0">
                <a:solidFill>
                  <a:schemeClr val="tx1">
                    <a:lumMod val="50000"/>
                  </a:schemeClr>
                </a:solidFill>
              </a:rPr>
              <a:t>ROZWOJU</a:t>
            </a:r>
          </a:p>
          <a:p>
            <a:pPr rtl="0"/>
            <a:endParaRPr lang="pl" dirty="0"/>
          </a:p>
          <a:p>
            <a:pPr rtl="0"/>
            <a:endParaRPr lang="pl" dirty="0" smtClean="0"/>
          </a:p>
          <a:p>
            <a:pPr rtl="0"/>
            <a:endParaRPr lang="pl" dirty="0" smtClean="0"/>
          </a:p>
          <a:p>
            <a:pPr rtl="0"/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6000" y="1320801"/>
            <a:ext cx="10566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Uwaga!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 W przypadkach uzasadnionych potrzebami dziecka lub jego rodziny,  za zgodą organu prowadzącego, miesięczny wymiar godzin zajęć wczesnego wspomagania  może być wyższy niż określony przez ustawodawcę.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3771" y="1103086"/>
            <a:ext cx="105954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Z zasady, zajęcia wczesnego wspomagania rozwoju powinny być prowadzone indywidualnie z dzieckiem i jego rodziną. </a:t>
            </a:r>
          </a:p>
          <a:p>
            <a:pPr>
              <a:lnSpc>
                <a:spcPct val="150000"/>
              </a:lnSpc>
            </a:pP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Jednak, jeśli taka jest potrzeba dziecka, ustawodawca dopuszcza możliwość ich realizacji w grupie, to jest z udziałem innych dzieci objętych wczesnym wspomaganiem rozwoju oraz ich rodzin.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75657" y="1161143"/>
            <a:ext cx="98842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Jest to możliwe przede wszystkim w takim przypadku, gdy dziecko,                   o którym mowa, wymaga wsparcia w zakresie rozwijania kompetencji społecznych i komunikacyjnych.   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Ustawodawca zastrzegł jednak, że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liczba dzieci uczestniczących                 w grupowych zajęciach wczesnego wspomagania rozwoju nie może przekraczać 3. 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7029" y="885371"/>
            <a:ext cx="108421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Zajęcia, o których mowa, powinny się odbywać w pomieszczeniach pozostających do dyspozycji zespołu wczesnego wspomagania rozwoju ze względu na to, iż w miejscach tych zapewniony jest specjalistyczny sprzęt i odpowiednie środki dydaktyczne. Ustawodawca dopuszcza jednak możliwość prowadzenia zajęć wczesnego wspomagania rozwoju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w domu rodzinnym dziecka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 jednak tylko wtedy,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gdy nie ukończyło ono jeszcze trzeciego roku życia.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2229" y="333829"/>
            <a:ext cx="8781141" cy="3149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Dla każdego podopiecznego objętego pomocą, zespół musi opracować specjalny, adekwatny do jego potrzeb i możliwości psychofizycznych, indywidualny program wczesnego wspomagania rozwoju.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46285" y="3733799"/>
            <a:ext cx="8011885" cy="1288143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Program ten powinien określać: </a:t>
            </a:r>
          </a:p>
          <a:p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 działania ukierunkowane na poprawę funkcjonowania dziecka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1829" y="246746"/>
            <a:ext cx="109873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 zadania w zakresie wzmacniania uczestnictwa dziecka w życiu społecznym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 formy pomocy zmierzające do przygotowania dziecka do podjęcia nauki w szkole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działania nacelowane na eliminowanie barier i ograniczeń, które utrudniają funkcjonowanie dziecka w środowisku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zadania z zakresu wsparcia rodziny dziecka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zakres współpracy z innymi podmiotami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 sposób dokonywania oceny postępów dziecka.  </a:t>
            </a:r>
          </a:p>
          <a:p>
            <a:pPr>
              <a:lnSpc>
                <a:spcPct val="150000"/>
              </a:lnSpc>
            </a:pPr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53143" y="769257"/>
            <a:ext cx="106679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Zespół wczesnego wspomagania rozwoju zobligowany jest na bieżąco ewaluować efektywność udzielanej dziecku i jego rodzinie pomocy oraz, jeśli zachodzi taka potrzeba, modyfikować indywidualny program opracowany dla tego dziecka. Zespół wczesnego wspomagania rozwoju nie może działać w oderwaniu od środowiska dziecka.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Ustawodawca zobowiązał go do ścisłej współpracy z rodziną podopiecznego. 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1829" y="1161144"/>
            <a:ext cx="1050834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Współpraca ta powinna być ukierunkowana przede wszystkim na: 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udzielanie rodzicom pomocy w zakresie kształtowania postaw i zachowań pożądanych w kontaktach z dzieckiem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wzmacnianie więzi emocjonalnej pomiędzy rodzicami i dzieckiem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utrwalanie u rodziców właściwych reakcji na zachowania dziecka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udzielanie rodzicom instruktażu, porad i konsultacji w zakresie ich pracy           z dzieckiem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64343" y="1074057"/>
            <a:ext cx="9855199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identyfikowanie i eliminowanie ograniczeń utrudniających funkcjonowanie dziecka w środowisku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pomoc rodzicom w przystosowaniu warunków domowych do potrzeb dziecka oraz pozyskaniu dla niego odpowiednich środków dydaktycznych i niezbędnego sprzętu. </a:t>
            </a:r>
            <a:endParaRPr lang="pl-PL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30513" y="1001487"/>
            <a:ext cx="99713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Ustawodawca zobowiązał go do współpracy z następującymi podmiotami: 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przedszkole, do którego dziecko uczęszcza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podmiot leczniczy, z którego opieki dziecko korzysta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inne instytucje, w których dziecko jest objęte oddziaływaniami terapeutycznymi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 ośrodek pomocy społecznej.   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Celem tej współpracy powinno być przede wszystkim zapewnienie spójności oddziaływań podejmowanych wobec dziecka i jego rodziny. </a:t>
            </a:r>
            <a:endParaRPr lang="pl-PL" sz="2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181204" y="2090057"/>
            <a:ext cx="6833799" cy="4141931"/>
          </a:xfrm>
        </p:spPr>
        <p:txBody>
          <a:bodyPr>
            <a:normAutofit/>
          </a:bodyPr>
          <a:lstStyle/>
          <a:p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3047999" y="587829"/>
            <a:ext cx="85256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Zgodnie z aktualnym stanem prawnym, kształcenie                  i wychowanie uczniów posiadających orzeczenie                   o potrzebie kształcenia specjalnego organizować muszą wszystkie szkoły i placówki o charakterze oświatowym, na każdym etapie edukacyjnym. Jest to zgodne z ideą edukacji włączającej, według założeń której dzieci niepełnosprawne powinny uczyć się w integracji ze zdrowymi rówieśnikami. Każda placówka oświatowa w Polsce powinna więc być przygotowana na przyjęcie dziecka niepełnosprawnego i gotowa do udzielenia mu odpowiedniej pomocy.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15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88457" y="1349829"/>
            <a:ext cx="89117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Współdziałanie wymienionych podmiotów powinno również służyć zapewnieniu dziecku: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odpowiedniego do jego potrzeb wsparcia medyczno-rehabilitacyjnego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zalecanego sprzętu i wyrobów medycznych.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0858" y="1349828"/>
            <a:ext cx="10537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Zespół wczesnego wspomagania rozwoju został przez ustawodawcę zobligowany do szczegółowego dokumentowania swoich działać. W tym celu powinien prowadzić dla każdego dziecka, któremu udziela pomocy, arkusz obserwacji.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 arkuszu obserwacji dziecka objętego wczesnym wspomaganiem rozwoju należy zawrzeć: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6" y="1752600"/>
            <a:ext cx="11495314" cy="4229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 imię/imiona i nazwisko dziecka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 numer i datę wydania opinii o potrzebie wczesnego wspomagania rozwoju dziecka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 ocenę sprawności dziecka w zakresie: motoryki dużej, motoryki małej, percepcji, komunikacji, rozwoju emocjonalnego, zachowania, ocenę postępów i trudności w funkcjonowaniu dziecka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 opis zidentyfikowanych przez zespół barier i ograniczeń utrudniających aktywność               i uczestnictwo dziecka w życiu społecznym środowiska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 informacje dotyczące poszczególnych zajęć realizowanych z dzieckiem.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75428" y="464457"/>
            <a:ext cx="9013371" cy="2278743"/>
          </a:xfrm>
        </p:spPr>
        <p:txBody>
          <a:bodyPr>
            <a:noAutofit/>
          </a:bodyPr>
          <a:lstStyle/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Warto w tym miejscu wspomnieć, że ustawodawca przewiduje możliwość zorganizowania przez gminę bezpłatnego dowożenia dziecka objętego wczesnym wspomaganiem rozwoju i jego opiekuna do placówki,  w której to wspomaganie jest prowadzone.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44686" y="3106057"/>
            <a:ext cx="7794170" cy="2438400"/>
          </a:xfrm>
        </p:spPr>
        <p:txBody>
          <a:bodyPr>
            <a:noAutofit/>
          </a:bodyPr>
          <a:lstStyle/>
          <a:p>
            <a:pPr algn="just"/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Jeśli na zajęcia wczesnego wspomagania rozwoju dowożone jest dziecko bez rodziców, gmina może dodatkowo zapewnić mu bezpłatną opiekę w czasie dowozu.</a:t>
            </a:r>
            <a:endParaRPr lang="pl-PL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3943" y="1393371"/>
            <a:ext cx="85198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Brak </a:t>
            </a:r>
            <a:r>
              <a:rPr lang="pl-PL" sz="2400" b="1" dirty="0" smtClean="0"/>
              <a:t>wczesnego wspomagania </a:t>
            </a:r>
            <a:r>
              <a:rPr lang="pl-PL" sz="2400" dirty="0" smtClean="0"/>
              <a:t>może </a:t>
            </a:r>
            <a:r>
              <a:rPr lang="pl-PL" sz="2400" b="1" dirty="0" smtClean="0"/>
              <a:t>opóźnić, utrudnić lub nawet uniemożliwić dalszy rozwój dziecka. </a:t>
            </a:r>
            <a:r>
              <a:rPr lang="pl-PL" sz="2400" dirty="0" smtClean="0"/>
              <a:t>Podjęcie działań naprawczych zbyt późno często prowadzi do wykształcenia i utrwalania nieprawidłowych wzorców zachowań, które zaważają na funkcjonowaniu w środowisku. 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uwagę,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accent5">
                    <a:lumMod val="50000"/>
                  </a:schemeClr>
                </a:solidFill>
              </a:rPr>
              <a:t>życzę powodzenia.</a:t>
            </a:r>
            <a:endParaRPr lang="pl-PL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2075543"/>
            <a:ext cx="10058402" cy="22642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Do przygotowania prezentacji wykorzystano materiały portalu: Pedagogika Specjalna- portal </a:t>
            </a:r>
            <a:r>
              <a:rPr lang="pl-PL" smtClean="0"/>
              <a:t>dla nauczycieli 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17966" y="396997"/>
            <a:ext cx="8647610" cy="349573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2800" dirty="0" smtClean="0">
                <a:latin typeface="Arial" pitchFamily="34" charset="0"/>
                <a:ea typeface="Segoe UI Historic" panose="020B0502040204020203" pitchFamily="34" charset="0"/>
                <a:cs typeface="Arial" pitchFamily="34" charset="0"/>
              </a:rPr>
              <a:t>W najwcześniejszym okresie życia, od momentu wykrycia niepełnosprawności do chwili podjęcia nauki w szkole, organizuje się dla dziecka niepełnosprawnego wczesne wspomaganie rozwoju, którego celem jest pobudzenie jego psychoruchowego</a:t>
            </a:r>
            <a:endParaRPr lang="pl-PL" sz="2800" dirty="0">
              <a:latin typeface="Arial" pitchFamily="34" charset="0"/>
              <a:ea typeface="Segoe UI Historic" panose="020B0502040204020203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85062" y="3840480"/>
            <a:ext cx="5102277" cy="1750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Segoe UI Historic" panose="020B0502040204020203" pitchFamily="34" charset="0"/>
                <a:cs typeface="Arial" pitchFamily="34" charset="0"/>
              </a:rPr>
              <a:t>                i społecznego rozwoju.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6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76549" y="862148"/>
            <a:ext cx="97710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Tę formę pomocy realizują zespoły wczesnego wspomagania rozwoju, które mogą być utworzone, za zgodą organu prowadzącego, przy następujących placówkach: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 przedszkolach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 innych formach wychowania przedszkolnego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 szkołach podstawowych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1085" y="1015999"/>
            <a:ext cx="8679543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 specjalnych ośrodkach szkolno-wychowawczych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 specjalnych ośrodkach wychowawczych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 ośrodkach rewalidacyjno-wychowawczych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 poradniach psychologiczno-pedagogicznych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 poradniach specjalistycznych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8755" y="711198"/>
            <a:ext cx="10058402" cy="1669143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 skład zespołu wczesnego wspomagania wchodzą następujące osoby posiadające przygotowanie do pracy                       z małymi dziećmi o zaburzonym rozwoju psychoruchowym: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5214" y="2830286"/>
            <a:ext cx="10058400" cy="315141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pedagog legitymujący się kwalifikacjami odpowiednimi                       do rodzaju niepełnosprawności dziecka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psycholog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logopeda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inni specjaliści - w zależności od potrzeb dziecka i jego rodziny.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451429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Ustawodawca przewidział dla zespołu wczesnego wspomagania rozwoju następujące zadania: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5214" y="2148114"/>
            <a:ext cx="10058400" cy="38335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ustalenie poziomu funkcjonowania dziecka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określenie kierunków i harmonogramu działań o podejmowanych w celu rozwijania aktywności i uczestnictwa dziecka w życiu społecznym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wyznaczenie kierunków i harmonogramu działań podejmowanych w celu eliminowania barier i ograniczeń utrudniających funkcjonowanie dziecka w środowisku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93371" y="1030514"/>
            <a:ext cx="98842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opracowanie i realizowanie z dzieckiem oraz jego rodziną indywidualnego programu wczesnego wspomagania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 ocenianie postępów i trudności w funkcjonowaniu dziecka  analizowanie skuteczności pomocy udzielanej dziecku i jego rodzinie. 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Główną formą pracy zespołu jest organizowanie i prowadzenie z dzieckiem wczesnego wspomagania rozwoju. </a:t>
            </a:r>
            <a:endParaRPr lang="pl-PL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886" y="1683658"/>
            <a:ext cx="10145485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Ustawodawca określił ich miesięczny wymiar w przedziale    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od 4 do 8 godzin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 przy czym ilość godzin powinna być ustalana dla każdego dziecka oddzielnie, w zależności od jego indywidualnych potrzeb i możliwości.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naturą, ilustrowany projekt poziomy (panoramiczny)</Template>
  <TotalTime>2117</TotalTime>
  <Words>1062</Words>
  <Application>Microsoft Office PowerPoint</Application>
  <PresentationFormat>Niestandardowy</PresentationFormat>
  <Paragraphs>77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Ilustracja natury 16:9</vt:lpstr>
      <vt:lpstr>WCZESNE WSPOMAGANIE</vt:lpstr>
      <vt:lpstr>Slajd 2</vt:lpstr>
      <vt:lpstr>W najwcześniejszym okresie życia, od momentu wykrycia niepełnosprawności do chwili podjęcia nauki w szkole, organizuje się dla dziecka niepełnosprawnego wczesne wspomaganie rozwoju, którego celem jest pobudzenie jego psychoruchowego</vt:lpstr>
      <vt:lpstr>Slajd 4</vt:lpstr>
      <vt:lpstr>Slajd 5</vt:lpstr>
      <vt:lpstr>W skład zespołu wczesnego wspomagania wchodzą następujące osoby posiadające przygotowanie do pracy                       z małymi dziećmi o zaburzonym rozwoju psychoruchowym: </vt:lpstr>
      <vt:lpstr>Ustawodawca przewidział dla zespołu wczesnego wspomagania rozwoju następujące zadania: </vt:lpstr>
      <vt:lpstr>Slajd 8</vt:lpstr>
      <vt:lpstr>Slajd 9</vt:lpstr>
      <vt:lpstr>Slajd 10</vt:lpstr>
      <vt:lpstr>Slajd 11</vt:lpstr>
      <vt:lpstr>Slajd 12</vt:lpstr>
      <vt:lpstr>Slajd 13</vt:lpstr>
      <vt:lpstr>Dla każdego podopiecznego objętego pomocą, zespół musi opracować specjalny, adekwatny do jego potrzeb i możliwości psychofizycznych, indywidualny program wczesnego wspomagania rozwoju. 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W arkuszu obserwacji dziecka objętego wczesnym wspomaganiem rozwoju należy zawrzeć:</vt:lpstr>
      <vt:lpstr>Warto w tym miejscu wspomnieć, że ustawodawca przewiduje możliwość zorganizowania przez gminę bezpłatnego dowożenia dziecka objętego wczesnym wspomaganiem rozwoju i jego opiekuna do placówki,  w której to wspomaganie jest prowadzone.</vt:lpstr>
      <vt:lpstr>Slajd 24</vt:lpstr>
      <vt:lpstr>Dziękuję za uwagę,</vt:lpstr>
      <vt:lpstr>Do przygotowania prezentacji wykorzystano materiały portalu: Pedagogika Specjalna- portal dla nauczycieli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Klub Młodego Wolontariusza</dc:title>
  <dc:creator>Słomkowska M.</dc:creator>
  <cp:lastModifiedBy>toshiba</cp:lastModifiedBy>
  <cp:revision>118</cp:revision>
  <dcterms:created xsi:type="dcterms:W3CDTF">2017-12-31T17:36:45Z</dcterms:created>
  <dcterms:modified xsi:type="dcterms:W3CDTF">2018-03-14T09:35:32Z</dcterms:modified>
</cp:coreProperties>
</file>