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5" r:id="rId4"/>
    <p:sldId id="327" r:id="rId5"/>
    <p:sldId id="257" r:id="rId6"/>
    <p:sldId id="259" r:id="rId7"/>
    <p:sldId id="260" r:id="rId8"/>
    <p:sldId id="262" r:id="rId9"/>
    <p:sldId id="33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81" r:id="rId20"/>
    <p:sldId id="338" r:id="rId21"/>
    <p:sldId id="284" r:id="rId22"/>
    <p:sldId id="339" r:id="rId23"/>
    <p:sldId id="282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41" r:id="rId32"/>
    <p:sldId id="290" r:id="rId33"/>
    <p:sldId id="291" r:id="rId34"/>
    <p:sldId id="303" r:id="rId35"/>
    <p:sldId id="304" r:id="rId36"/>
    <p:sldId id="308" r:id="rId37"/>
    <p:sldId id="311" r:id="rId38"/>
    <p:sldId id="322" r:id="rId39"/>
    <p:sldId id="342" r:id="rId40"/>
    <p:sldId id="343" r:id="rId41"/>
    <p:sldId id="344" r:id="rId42"/>
    <p:sldId id="345" r:id="rId43"/>
    <p:sldId id="346" r:id="rId44"/>
    <p:sldId id="347" r:id="rId45"/>
    <p:sldId id="359" r:id="rId46"/>
    <p:sldId id="348" r:id="rId47"/>
    <p:sldId id="360" r:id="rId48"/>
    <p:sldId id="349" r:id="rId49"/>
    <p:sldId id="325" r:id="rId50"/>
    <p:sldId id="351" r:id="rId51"/>
    <p:sldId id="352" r:id="rId52"/>
    <p:sldId id="353" r:id="rId53"/>
    <p:sldId id="354" r:id="rId54"/>
    <p:sldId id="355" r:id="rId55"/>
    <p:sldId id="357" r:id="rId56"/>
    <p:sldId id="356" r:id="rId57"/>
    <p:sldId id="350" r:id="rId58"/>
    <p:sldId id="326" r:id="rId59"/>
    <p:sldId id="358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POMOC PSYCHOLOGICZNO- PEDAGOGICZNA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 SZKOLE  PODSTAWOWEJ IM. MARSZAŁKA POLSKI JÓZEFA PIŁSUDSKIEGO                   W JANOWIE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564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282388"/>
            <a:ext cx="8911687" cy="1622612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          </a:t>
            </a:r>
            <a:r>
              <a:rPr lang="pl-PL" b="1" dirty="0" smtClean="0"/>
              <a:t>SZKOŁA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w trakcie </a:t>
            </a:r>
            <a:r>
              <a:rPr lang="pl-PL" dirty="0">
                <a:solidFill>
                  <a:srgbClr val="FF0000"/>
                </a:solidFill>
              </a:rPr>
              <a:t>bieżącej pracy z uczniem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164428" cy="453765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przez zintegrowane działania nauczycieli i </a:t>
            </a:r>
            <a:r>
              <a:rPr lang="pl-PL" dirty="0" smtClean="0"/>
              <a:t>specjalistów</a:t>
            </a:r>
          </a:p>
          <a:p>
            <a:r>
              <a:rPr lang="pl-PL" dirty="0"/>
              <a:t> klas </a:t>
            </a:r>
            <a:r>
              <a:rPr lang="pl-PL" dirty="0" smtClean="0"/>
              <a:t>terapeutycznych</a:t>
            </a:r>
          </a:p>
          <a:p>
            <a:r>
              <a:rPr lang="pl-PL" dirty="0" smtClean="0"/>
              <a:t>zajęć </a:t>
            </a:r>
            <a:r>
              <a:rPr lang="pl-PL" dirty="0"/>
              <a:t>rozwijających uzdolnienia </a:t>
            </a:r>
          </a:p>
          <a:p>
            <a:r>
              <a:rPr lang="pl-PL" dirty="0" smtClean="0"/>
              <a:t>zajęć </a:t>
            </a:r>
            <a:r>
              <a:rPr lang="pl-PL" dirty="0"/>
              <a:t>rozwijających umiejętności uczenia </a:t>
            </a:r>
            <a:r>
              <a:rPr lang="pl-PL" dirty="0" smtClean="0"/>
              <a:t>się</a:t>
            </a:r>
          </a:p>
          <a:p>
            <a:r>
              <a:rPr lang="pl-PL" dirty="0" smtClean="0"/>
              <a:t>zajęć dydaktyczno-wyrównawczych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zajęć </a:t>
            </a:r>
            <a:r>
              <a:rPr lang="pl-PL" dirty="0"/>
              <a:t>specjalistycznych: korekcyjno-kompensacyjnych, logopedycznych, rozwijających kompetencje emocjonalno-społeczne oraz innych zajęć o charakterze terapeutycznym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81104" y="2126222"/>
            <a:ext cx="4923507" cy="377762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pl-PL" dirty="0" smtClean="0"/>
              <a:t>zajęć </a:t>
            </a:r>
            <a:r>
              <a:rPr lang="pl-PL" dirty="0"/>
              <a:t>związanych z wyborem kierunku kształcenia i zawodu – w przypadku uczniów szkół podstawowych oraz uczniów szkół </a:t>
            </a:r>
            <a:r>
              <a:rPr lang="pl-PL" dirty="0" smtClean="0"/>
              <a:t>ponadpodstawowych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 zindywidualizowanej </a:t>
            </a:r>
            <a:r>
              <a:rPr lang="pl-PL" dirty="0"/>
              <a:t>ścieżki </a:t>
            </a:r>
            <a:r>
              <a:rPr lang="pl-PL" dirty="0" smtClean="0"/>
              <a:t>kształcenia</a:t>
            </a:r>
            <a:endParaRPr lang="pl-PL" dirty="0"/>
          </a:p>
          <a:p>
            <a:pPr>
              <a:lnSpc>
                <a:spcPct val="160000"/>
              </a:lnSpc>
            </a:pPr>
            <a:r>
              <a:rPr lang="pl-PL" dirty="0" smtClean="0"/>
              <a:t> </a:t>
            </a:r>
            <a:r>
              <a:rPr lang="pl-PL" dirty="0"/>
              <a:t>porad i </a:t>
            </a:r>
            <a:r>
              <a:rPr lang="pl-PL" dirty="0" smtClean="0"/>
              <a:t>konsultacji</a:t>
            </a:r>
          </a:p>
          <a:p>
            <a:pPr>
              <a:lnSpc>
                <a:spcPct val="160000"/>
              </a:lnSpc>
            </a:pPr>
            <a:r>
              <a:rPr lang="pl-PL" dirty="0" smtClean="0"/>
              <a:t>warsztatów</a:t>
            </a:r>
            <a:r>
              <a:rPr lang="pl-PL" dirty="0"/>
              <a:t>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383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40923" y="1305633"/>
            <a:ext cx="9131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Formy wsparcia z zakresu pomocy psychologiczno- pedagogicznej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5230" y="2941678"/>
            <a:ext cx="3044952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85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01533" y="1149658"/>
            <a:ext cx="9903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Zajęcia rozwijające </a:t>
            </a:r>
            <a:r>
              <a:rPr lang="pl-PL" sz="2800" b="1" dirty="0" smtClean="0"/>
              <a:t>uzdolnienia</a:t>
            </a:r>
          </a:p>
          <a:p>
            <a:endParaRPr lang="pl-PL" sz="2800" dirty="0"/>
          </a:p>
          <a:p>
            <a:r>
              <a:rPr lang="pl-PL" sz="2800" dirty="0"/>
              <a:t>organizuje się dla uczniów szczególnie uzdolnionych</a:t>
            </a:r>
          </a:p>
          <a:p>
            <a:r>
              <a:rPr lang="pl-PL" sz="2800" dirty="0"/>
              <a:t>Liczba uczestników zajęć nie może przekraczać 8. </a:t>
            </a:r>
          </a:p>
          <a:p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714" y="3601287"/>
            <a:ext cx="3036095" cy="21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7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0614" y="1355049"/>
            <a:ext cx="82426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Zajęcia </a:t>
            </a:r>
            <a:r>
              <a:rPr lang="pl-PL" b="1" dirty="0" smtClean="0"/>
              <a:t>korekcyjno-kompensacyjne</a:t>
            </a:r>
          </a:p>
          <a:p>
            <a:endParaRPr lang="pl-PL" b="1" dirty="0"/>
          </a:p>
          <a:p>
            <a:r>
              <a:rPr lang="pl-PL" dirty="0"/>
              <a:t>organizuje się dla uczniów z zaburzeniami i odchyleniami rozwojowymi, w tym specyficznymi trudnościami w uczeniu się. </a:t>
            </a:r>
          </a:p>
          <a:p>
            <a:r>
              <a:rPr lang="pl-PL" dirty="0"/>
              <a:t>Liczba uczestników zajęć nie może przekraczać 5. 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5177" y="3586096"/>
            <a:ext cx="4467282" cy="29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41679" y="1210591"/>
            <a:ext cx="9478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Zajęcia </a:t>
            </a:r>
            <a:r>
              <a:rPr lang="pl-PL" b="1" dirty="0" smtClean="0"/>
              <a:t>logopedyczne</a:t>
            </a:r>
          </a:p>
          <a:p>
            <a:endParaRPr lang="pl-PL" dirty="0"/>
          </a:p>
          <a:p>
            <a:r>
              <a:rPr lang="pl-PL" dirty="0"/>
              <a:t>organizuje się dla uczniów z deficytami kompetencji i zaburzeniami sprawności językowych</a:t>
            </a:r>
          </a:p>
          <a:p>
            <a:r>
              <a:rPr lang="pl-PL" dirty="0"/>
              <a:t>Liczba uczestników zajęć nie może przekraczać 4. 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1379" y="3086100"/>
            <a:ext cx="2857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11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09859" y="755320"/>
            <a:ext cx="88519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Zajęcia rozwijające kompetencje </a:t>
            </a:r>
            <a:r>
              <a:rPr lang="pl-PL" sz="2400" b="1" dirty="0" smtClean="0"/>
              <a:t>emocjonalno-społeczne</a:t>
            </a:r>
          </a:p>
          <a:p>
            <a:endParaRPr lang="pl-PL" sz="2400" dirty="0"/>
          </a:p>
          <a:p>
            <a:r>
              <a:rPr lang="pl-PL" sz="2400" dirty="0"/>
              <a:t>organizuje się dla uczniów przejawiających </a:t>
            </a:r>
            <a:r>
              <a:rPr lang="pl-PL" sz="2400" dirty="0" smtClean="0"/>
              <a:t>trudności                       </a:t>
            </a:r>
            <a:r>
              <a:rPr lang="pl-PL" sz="2400" dirty="0"/>
              <a:t>w funkcjonowaniu </a:t>
            </a:r>
            <a:r>
              <a:rPr lang="pl-PL" sz="2400" dirty="0" smtClean="0"/>
              <a:t>społecznym.</a:t>
            </a:r>
            <a:endParaRPr lang="pl-PL" sz="2400" dirty="0"/>
          </a:p>
          <a:p>
            <a:r>
              <a:rPr lang="pl-PL" sz="2400" dirty="0"/>
              <a:t>Liczba uczestników zajęć nie może przekraczać 10, chyba że zwiększenie liczby uczestników jest uzasadnione potrzebami uczniów.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399" y="3567448"/>
            <a:ext cx="4975413" cy="314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93659" y="40972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Inne zajęcia o charakterze terapeutycznym </a:t>
            </a:r>
          </a:p>
          <a:p>
            <a:r>
              <a:rPr lang="pl-PL" dirty="0"/>
              <a:t>organizuje się dla uczniów z zaburzeniami i odchyleniami rozwojowymi mających problemy w funkcjonowaniu w przedszkolu, szkole lub placówce oraz z aktywnym i pełnym uczestnictwem w życiu przedszkola, szkoły lub placówki</a:t>
            </a:r>
          </a:p>
          <a:p>
            <a:r>
              <a:rPr lang="pl-PL" dirty="0"/>
              <a:t>Liczba uczestników zajęć nie może przekraczać 10.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7827" y="3364006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33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4406" y="609600"/>
            <a:ext cx="9740205" cy="3640428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3200" b="1" dirty="0" smtClean="0">
                <a:solidFill>
                  <a:schemeClr val="tx1"/>
                </a:solidFill>
              </a:rPr>
              <a:t>Zajęcia </a:t>
            </a:r>
            <a:r>
              <a:rPr lang="pl-PL" sz="3200" b="1" dirty="0">
                <a:solidFill>
                  <a:schemeClr val="tx1"/>
                </a:solidFill>
              </a:rPr>
              <a:t>rozwijające umiejętności uczenia </a:t>
            </a:r>
            <a:r>
              <a:rPr lang="pl-PL" sz="3200" b="1" dirty="0" smtClean="0">
                <a:solidFill>
                  <a:schemeClr val="tx1"/>
                </a:solidFill>
              </a:rPr>
              <a:t>się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33045" y="3819950"/>
            <a:ext cx="8915399" cy="1555864"/>
          </a:xfrm>
        </p:spPr>
        <p:txBody>
          <a:bodyPr>
            <a:normAutofit/>
          </a:bodyPr>
          <a:lstStyle/>
          <a:p>
            <a:r>
              <a:rPr lang="pl-PL" sz="2800" dirty="0"/>
              <a:t>organizuje się dla uczniów w celu podnoszenia efektywności uczenia się.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828" y="780490"/>
            <a:ext cx="30194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4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67437" y="692114"/>
            <a:ext cx="9831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/>
              <a:t>Zajęcia </a:t>
            </a:r>
            <a:r>
              <a:rPr lang="pl-PL" sz="3200" b="1" dirty="0" smtClean="0"/>
              <a:t>dydaktyczno-wyrównawcze</a:t>
            </a:r>
          </a:p>
          <a:p>
            <a:endParaRPr lang="pl-PL" sz="2000" b="1" dirty="0"/>
          </a:p>
          <a:p>
            <a:r>
              <a:rPr lang="pl-PL" sz="2000" dirty="0"/>
              <a:t>organizuje się dla uczniów mających trudności w nauce, w szczególności w spełnianiu wymagań edukacyjnych wynikających z podstawy programowej kształcenia ogólnego dla danego etapu edukacyjnego</a:t>
            </a:r>
          </a:p>
          <a:p>
            <a:r>
              <a:rPr lang="pl-PL" sz="2000" dirty="0"/>
              <a:t>Liczba uczestników zajęć nie może przekraczać 8.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7422" y="3370449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6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50898"/>
          </a:xfrm>
        </p:spPr>
        <p:txBody>
          <a:bodyPr>
            <a:normAutofit fontScale="90000"/>
          </a:bodyPr>
          <a:lstStyle/>
          <a:p>
            <a:r>
              <a:rPr lang="pl-PL" dirty="0"/>
              <a:t>Czas </a:t>
            </a:r>
            <a:r>
              <a:rPr lang="pl-PL" dirty="0" smtClean="0"/>
              <a:t>zajęć: 45 minut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44181" y="1438139"/>
            <a:ext cx="6104586" cy="4705083"/>
          </a:xfrm>
        </p:spPr>
        <p:txBody>
          <a:bodyPr>
            <a:normAutofit/>
          </a:bodyPr>
          <a:lstStyle/>
          <a:p>
            <a:r>
              <a:rPr lang="pl-PL" dirty="0"/>
              <a:t>zajęć rozwijających </a:t>
            </a:r>
            <a:r>
              <a:rPr lang="pl-PL" dirty="0" smtClean="0"/>
              <a:t>uzdolnienia</a:t>
            </a:r>
          </a:p>
          <a:p>
            <a:r>
              <a:rPr lang="pl-PL" dirty="0" smtClean="0"/>
              <a:t>zajęć </a:t>
            </a:r>
            <a:r>
              <a:rPr lang="pl-PL" dirty="0"/>
              <a:t>specjalistycznych: </a:t>
            </a:r>
            <a:r>
              <a:rPr lang="pl-PL" dirty="0" smtClean="0"/>
              <a:t>korekcyjno-kompensacyjnych</a:t>
            </a:r>
            <a:r>
              <a:rPr lang="pl-PL" dirty="0"/>
              <a:t>, logopedycznych, rozwijających kompetencje </a:t>
            </a:r>
            <a:r>
              <a:rPr lang="pl-PL" dirty="0" smtClean="0"/>
              <a:t>emocjonalno-społeczne </a:t>
            </a:r>
            <a:r>
              <a:rPr lang="pl-PL" dirty="0"/>
              <a:t>oraz innych zajęć </a:t>
            </a:r>
            <a:r>
              <a:rPr lang="pl-PL" dirty="0" smtClean="0"/>
              <a:t>                         o </a:t>
            </a:r>
            <a:r>
              <a:rPr lang="pl-PL" dirty="0"/>
              <a:t>charakterze </a:t>
            </a:r>
            <a:r>
              <a:rPr lang="pl-PL" dirty="0" smtClean="0"/>
              <a:t>terapeutycznym</a:t>
            </a:r>
          </a:p>
          <a:p>
            <a:r>
              <a:rPr lang="pl-PL" dirty="0" smtClean="0"/>
              <a:t>zajęć </a:t>
            </a:r>
            <a:r>
              <a:rPr lang="pl-PL" dirty="0"/>
              <a:t>rozwijających umiejętności uczenia </a:t>
            </a:r>
            <a:r>
              <a:rPr lang="pl-PL" dirty="0" smtClean="0"/>
              <a:t>się</a:t>
            </a:r>
          </a:p>
          <a:p>
            <a:r>
              <a:rPr lang="pl-PL" dirty="0" smtClean="0"/>
              <a:t>zajęć dydaktyczno-wyrównawczych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zajęć związanych z wyborem kierunku kształcenia i zawodu – w przypadku uczniów szkół podstawowych oraz uczniów szkół ponadpodstawowych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Dopuszcza się prowadzenie zajęć w czasie dłuższym lub krótszym niż 45 minut, z zachowaniem ustalonego dla ucznia łącznego tygodniowego czasu tych zajęć, jeżeli jest to uzasadnione potrzebami ucznia.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680360" y="4288665"/>
            <a:ext cx="2059088" cy="221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0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22190" y="340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Odróżniajmy 3 obszary wsparcia udzielanego dzieciom i młodzieży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364" y="986962"/>
            <a:ext cx="6307810" cy="547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3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2738" y="392290"/>
            <a:ext cx="10087935" cy="1063024"/>
          </a:xfrm>
        </p:spPr>
        <p:txBody>
          <a:bodyPr>
            <a:normAutofit/>
          </a:bodyPr>
          <a:lstStyle/>
          <a:p>
            <a:r>
              <a:rPr lang="pl-PL" sz="2400" b="1" dirty="0"/>
              <a:t>Nauczyciele, wychowawcy grup wychowawczych oraz specjaliści w przedszkolu, szkole i placówce rozpoznają: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16676" y="2133600"/>
            <a:ext cx="5486400" cy="3777622"/>
          </a:xfrm>
        </p:spPr>
        <p:txBody>
          <a:bodyPr/>
          <a:lstStyle/>
          <a:p>
            <a:r>
              <a:rPr lang="pl-PL" dirty="0"/>
              <a:t>odpowiednio indywidualne potrzeby rozwojowe i edukacyjne </a:t>
            </a:r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87921" y="2126222"/>
            <a:ext cx="5116690" cy="3777622"/>
          </a:xfrm>
        </p:spPr>
        <p:txBody>
          <a:bodyPr/>
          <a:lstStyle/>
          <a:p>
            <a:r>
              <a:rPr lang="pl-PL" dirty="0"/>
              <a:t>indywidualne możliwości psychofizyczne uczniów, </a:t>
            </a:r>
          </a:p>
          <a:p>
            <a:r>
              <a:rPr lang="pl-PL" dirty="0"/>
              <a:t>w tym ich zainteresowania i </a:t>
            </a:r>
            <a:r>
              <a:rPr lang="pl-PL" dirty="0" smtClean="0"/>
              <a:t>uzdolnienia.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6184" y="2900186"/>
            <a:ext cx="3912188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00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7735" y="336176"/>
            <a:ext cx="10560675" cy="1544139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Zindywidualizowana ścieżka realizacji obowiązkowego rocznego przygotowania przedszkolnego oraz zindywidualizowana ścieżka </a:t>
            </a:r>
            <a:r>
              <a:rPr lang="pl-PL" sz="2800" dirty="0" smtClean="0"/>
              <a:t>kształcenia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34130" y="1970468"/>
            <a:ext cx="5670481" cy="39333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są organizowane dla uczniów, którzy mogą uczęszczać do przedszkola lub szkoły, ale ze względu na trudności w funkcjonowaniu wynikające w szczególności ze stanu zdrowia, nie mogą realizować wszystkich zajęć wychowania przedszkolnego lub zajęć edukacyjnych wspólnie z oddziałem przedszkolnym lub szkolnym i wymagają dostosowania organizacji i procesu nauczania do ich specjalnych potrzeb edukacyjnych. </a:t>
            </a:r>
            <a:endParaRPr lang="pl-PL" dirty="0" smtClean="0"/>
          </a:p>
          <a:p>
            <a:pPr>
              <a:lnSpc>
                <a:spcPct val="150000"/>
              </a:lnSpc>
            </a:pP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7009" y="2131833"/>
            <a:ext cx="3606170" cy="2850776"/>
          </a:xfrm>
        </p:spPr>
      </p:pic>
    </p:spTree>
    <p:extLst>
      <p:ext uri="{BB962C8B-B14F-4D97-AF65-F5344CB8AC3E}">
        <p14:creationId xmlns:p14="http://schemas.microsoft.com/office/powerpoint/2010/main" xmlns="" val="23439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Klasy terapeutyczne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7127" y="1721475"/>
            <a:ext cx="5537915" cy="46278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organizuje się dla uczniów wymagających dostosowania organizacji i procesu nauczania oraz długotrwałej pomocy specjalistycznej z uwagi na trudności </a:t>
            </a:r>
            <a:r>
              <a:rPr lang="pl-PL" dirty="0" smtClean="0"/>
              <a:t>                        w </a:t>
            </a:r>
            <a:r>
              <a:rPr lang="pl-PL" dirty="0"/>
              <a:t>funkcjonowaniu w szkole lub oddziale wynikające z zaburzeń </a:t>
            </a:r>
            <a:r>
              <a:rPr lang="pl-PL" dirty="0" smtClean="0"/>
              <a:t>rozwojowych                             </a:t>
            </a:r>
            <a:r>
              <a:rPr lang="pl-PL" dirty="0"/>
              <a:t>lub ze stanu zdrowia, posiadających opinię poradni, z której wynika potrzeba objęcia ucznia pomocą w tej formie.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55346" y="2395760"/>
            <a:ext cx="5460643" cy="350808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Zajęcia w klasach terapeutycznych prowadzą nauczyciele właściwych zajęć edukacyjnych. </a:t>
            </a:r>
          </a:p>
          <a:p>
            <a:r>
              <a:rPr lang="pl-PL" dirty="0"/>
              <a:t>Nauczanie w klasach </a:t>
            </a:r>
            <a:r>
              <a:rPr lang="pl-PL" dirty="0" smtClean="0"/>
              <a:t>terapeutycznych                   </a:t>
            </a:r>
            <a:r>
              <a:rPr lang="pl-PL" dirty="0"/>
              <a:t>jest prowadzone według </a:t>
            </a:r>
            <a:r>
              <a:rPr lang="pl-PL" dirty="0" smtClean="0"/>
              <a:t>realizowanych                    </a:t>
            </a:r>
            <a:r>
              <a:rPr lang="pl-PL" dirty="0"/>
              <a:t>w danej szkole programów nauczania, z dostosowaniem metod i form ich realizacji do indywidualnych potrzeb </a:t>
            </a:r>
            <a:r>
              <a:rPr lang="pl-PL" dirty="0" smtClean="0"/>
              <a:t>rozwojowych                          </a:t>
            </a:r>
            <a:r>
              <a:rPr lang="pl-PL" dirty="0"/>
              <a:t>i edukacyjnych oraz możliwości psychofizycznych uczniów. </a:t>
            </a:r>
          </a:p>
          <a:p>
            <a:r>
              <a:rPr lang="pl-PL" b="1" dirty="0"/>
              <a:t>Liczba uczniów w klasie terapeutycznej nie może przekraczać 15.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100" y="271797"/>
            <a:ext cx="25908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51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Inne rodzaje pomocy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93777" y="1021976"/>
            <a:ext cx="7900799" cy="3381863"/>
          </a:xfrm>
        </p:spPr>
        <p:txBody>
          <a:bodyPr/>
          <a:lstStyle/>
          <a:p>
            <a:r>
              <a:rPr lang="pl-PL" dirty="0"/>
              <a:t>•warsztaty •porady •konsultacje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918" y="3333868"/>
            <a:ext cx="5108201" cy="27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4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420" y="1225980"/>
            <a:ext cx="6858000" cy="19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701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171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7" y="557939"/>
            <a:ext cx="11525573" cy="57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43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01" y="1122900"/>
            <a:ext cx="116014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177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615" y="1885627"/>
            <a:ext cx="92106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87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19" y="604434"/>
            <a:ext cx="10321872" cy="59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828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48149" y="638326"/>
            <a:ext cx="7165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ROZPORZĄDZENIE MINISTRA EDUKACJI NARODOWEJ1) </a:t>
            </a:r>
            <a:r>
              <a:rPr lang="pl-PL" dirty="0" smtClean="0"/>
              <a:t>                      z </a:t>
            </a:r>
            <a:r>
              <a:rPr lang="pl-PL" dirty="0"/>
              <a:t>dnia 9 sierpnia 2017 r. w sprawie warunków organizowania kształcenia, wychowania i opieki dla dzieci i młodzieży niepełnosprawnych, niedostosowanych społecznie </a:t>
            </a:r>
            <a:r>
              <a:rPr lang="pl-PL" dirty="0" smtClean="0"/>
              <a:t>                                i </a:t>
            </a:r>
            <a:r>
              <a:rPr lang="pl-PL" dirty="0"/>
              <a:t>zagrożonych niedostosowaniem społecznym (Dz. U. z 2017r,. poz. 1578)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48000" y="2847703"/>
            <a:ext cx="7219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Rozporządzenie określa warunki organizowania kształcenia, wychowania i opieki dla dzieci i młodzieży posiadających orzeczenie o potrzebie kształcenia specjalnego</a:t>
            </a:r>
          </a:p>
        </p:txBody>
      </p:sp>
    </p:spTree>
    <p:extLst>
      <p:ext uri="{BB962C8B-B14F-4D97-AF65-F5344CB8AC3E}">
        <p14:creationId xmlns:p14="http://schemas.microsoft.com/office/powerpoint/2010/main" xmlns="" val="16295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15" y="1007390"/>
            <a:ext cx="10225410" cy="50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341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Najczęściej w szkole wykorzystujemy takie metody rozpoznania jak: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obserwacja 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wywiad </a:t>
            </a:r>
          </a:p>
          <a:p>
            <a:r>
              <a:rPr lang="pl-PL" sz="2800" dirty="0" smtClean="0"/>
              <a:t>ankieta </a:t>
            </a:r>
          </a:p>
          <a:p>
            <a:r>
              <a:rPr lang="pl-PL" sz="2800" dirty="0" smtClean="0"/>
              <a:t>analiza </a:t>
            </a:r>
            <a:r>
              <a:rPr lang="pl-PL" sz="2800" dirty="0"/>
              <a:t>dokumentów (np. opinii czy orzeczenia) </a:t>
            </a:r>
          </a:p>
          <a:p>
            <a:r>
              <a:rPr lang="pl-PL" sz="2800" dirty="0" smtClean="0"/>
              <a:t>sprawdziany </a:t>
            </a:r>
            <a:r>
              <a:rPr lang="pl-PL" sz="2800" dirty="0"/>
              <a:t>i testy </a:t>
            </a:r>
          </a:p>
          <a:p>
            <a:pPr marL="0" indent="0">
              <a:buNone/>
            </a:pPr>
            <a:r>
              <a:rPr lang="pl-PL" sz="2800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91575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6075" y="787430"/>
            <a:ext cx="9839460" cy="516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W celu rozpoznania przyczyn trudności w funkcjonowaniu ucznia nauczyciel mógłby </a:t>
            </a:r>
            <a:r>
              <a:rPr lang="pl-PL" sz="3200" dirty="0" smtClean="0"/>
              <a:t>                 np</a:t>
            </a:r>
            <a:r>
              <a:rPr lang="pl-PL" sz="3200" dirty="0"/>
              <a:t>. wykorzystać obserwację z wykorzystaniem strategii </a:t>
            </a:r>
            <a:r>
              <a:rPr lang="pl-PL" sz="3200" b="1" dirty="0"/>
              <a:t>ABC. </a:t>
            </a:r>
            <a:r>
              <a:rPr lang="pl-PL" sz="3200" dirty="0"/>
              <a:t>Pozwoli ona  na przeanalizowanie przyczyn utrzymywania się jakiegoś zachowania ucznia  i na planowanie sposobów postępowania. </a:t>
            </a:r>
          </a:p>
        </p:txBody>
      </p:sp>
    </p:spTree>
    <p:extLst>
      <p:ext uri="{BB962C8B-B14F-4D97-AF65-F5344CB8AC3E}">
        <p14:creationId xmlns:p14="http://schemas.microsoft.com/office/powerpoint/2010/main" xmlns="" val="32617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0163" y="1070560"/>
            <a:ext cx="9839459" cy="445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Strategia ABC oznacza prowadzenie obserwacji </a:t>
            </a:r>
            <a:r>
              <a:rPr lang="pl-PL" sz="2400" dirty="0" err="1"/>
              <a:t>zachowań</a:t>
            </a:r>
            <a:r>
              <a:rPr lang="pl-PL" sz="2400" dirty="0"/>
              <a:t> ucznia, przy założeniu, że: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A </a:t>
            </a:r>
            <a:r>
              <a:rPr lang="pl-PL" sz="2400" dirty="0"/>
              <a:t>– oznacza wszystko to, co poprzedza trudne zachowanie ucznia;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B </a:t>
            </a:r>
            <a:r>
              <a:rPr lang="pl-PL" sz="2400" dirty="0"/>
              <a:t>– to dokładny opis trudnego zachowania; 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C</a:t>
            </a:r>
            <a:r>
              <a:rPr lang="pl-PL" sz="2400" dirty="0"/>
              <a:t> – oznacza wszystko to, co następuje po zachowaniu, konsekwencje zachowania.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FF0000"/>
                </a:solidFill>
              </a:rPr>
              <a:t> 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Zespół nauczycieli</a:t>
            </a:r>
          </a:p>
          <a:p>
            <a:r>
              <a:rPr lang="pl-PL" dirty="0"/>
              <a:t>opracowuje program (IPET) po dokonaniu wielospecjalistycznej oceny poziomu funkcjonowania ucznia, uwzględniając diagnozę i wnioski sformułowane na jej podstawie oraz zalecenia zawarte w orzeczeniu o potrzebie kształcenia specjalnego, we współpracy, w zależności od potrzeb, z poradnią psychologiczno-pedagogiczną, w tym poradnią specjalistyczną. </a:t>
            </a:r>
          </a:p>
        </p:txBody>
      </p:sp>
    </p:spTree>
    <p:extLst>
      <p:ext uri="{BB962C8B-B14F-4D97-AF65-F5344CB8AC3E}">
        <p14:creationId xmlns:p14="http://schemas.microsoft.com/office/powerpoint/2010/main" xmlns="" val="33620569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Program opracowuje się na okres, na jaki zostało wydane orzeczenie o potrzebie kształcenia specjalnego, nie dłuższy jednak niż etap edukacyjny. </a:t>
            </a:r>
          </a:p>
        </p:txBody>
      </p:sp>
    </p:spTree>
    <p:extLst>
      <p:ext uri="{BB962C8B-B14F-4D97-AF65-F5344CB8AC3E}">
        <p14:creationId xmlns:p14="http://schemas.microsoft.com/office/powerpoint/2010/main" xmlns="" val="18477696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opracowuje się w terminie: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4856" y="2133600"/>
            <a:ext cx="5718220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do dnia 30 września roku szkolnego, w którym uczeń rozpoczyna od początku roku szkolnego realizowanie wychowania przedszkolnego albo kształcenie odpowiednio w przedszkolu, oddziale przedszkolnym w szkole podstawowej, innej formie wychowania przedszkolnego, szkole lub ośrodku</a:t>
            </a:r>
          </a:p>
          <a:p>
            <a:pPr>
              <a:lnSpc>
                <a:spcPct val="150000"/>
              </a:lnSpc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006107" y="2126222"/>
            <a:ext cx="4984124" cy="37776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30 dni od dnia złożenia w przedszkolu,  oddziale przedszkolnym w szkole podstawowej,  innej formie wychowania przedszkolnego, </a:t>
            </a:r>
            <a:r>
              <a:rPr lang="pl-PL" dirty="0" smtClean="0"/>
              <a:t>szkole                </a:t>
            </a:r>
            <a:r>
              <a:rPr lang="pl-PL" dirty="0"/>
              <a:t>lub </a:t>
            </a:r>
            <a:r>
              <a:rPr lang="pl-PL" dirty="0" smtClean="0"/>
              <a:t>ośrodku.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84927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38649" y="1972494"/>
            <a:ext cx="10006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/>
              <a:t>Rozporządzenie określa zawartość </a:t>
            </a:r>
            <a:r>
              <a:rPr lang="pl-PL" sz="3600" b="1" dirty="0"/>
              <a:t>IPET</a:t>
            </a:r>
          </a:p>
          <a:p>
            <a:pPr>
              <a:lnSpc>
                <a:spcPct val="150000"/>
              </a:lnSpc>
            </a:pPr>
            <a:r>
              <a:rPr lang="pl-PL" sz="3600" b="1" dirty="0"/>
              <a:t>8 </a:t>
            </a:r>
            <a:r>
              <a:rPr lang="pl-PL" sz="3600" dirty="0"/>
              <a:t>obowiązkowych </a:t>
            </a:r>
            <a:r>
              <a:rPr lang="pl-PL" sz="3600" dirty="0" smtClean="0"/>
              <a:t>elementów.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xmlns="" val="2354157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Rodzice ucznia albo pełnoletni uczeń otrzymują kopię: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54558" y="2133600"/>
            <a:ext cx="5048518" cy="3777622"/>
          </a:xfrm>
        </p:spPr>
        <p:txBody>
          <a:bodyPr>
            <a:normAutofit/>
          </a:bodyPr>
          <a:lstStyle/>
          <a:p>
            <a:r>
              <a:rPr lang="pl-PL" sz="2800" dirty="0"/>
              <a:t>wielospecjalistycznych ocen</a:t>
            </a:r>
          </a:p>
          <a:p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 </a:t>
            </a:r>
            <a:r>
              <a:rPr lang="pl-PL" sz="2800" dirty="0"/>
              <a:t>programu (IPET-u)</a:t>
            </a:r>
          </a:p>
        </p:txBody>
      </p:sp>
    </p:spTree>
    <p:extLst>
      <p:ext uri="{BB962C8B-B14F-4D97-AF65-F5344CB8AC3E}">
        <p14:creationId xmlns:p14="http://schemas.microsoft.com/office/powerpoint/2010/main" xmlns="" val="2054743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67437" y="624110"/>
            <a:ext cx="9637175" cy="1280890"/>
          </a:xfrm>
        </p:spPr>
        <p:txBody>
          <a:bodyPr>
            <a:normAutofit/>
          </a:bodyPr>
          <a:lstStyle/>
          <a:p>
            <a:r>
              <a:rPr lang="pl-PL" sz="2800" b="1" dirty="0"/>
              <a:t>ZADANIA  POSZCZEGÓLNYCH  OSÓB  W  ZAKRESIE  POMOCY  PSYCHOLOGICZNO-PEDAGOGICZNEJ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70844" y="1904999"/>
            <a:ext cx="10026204" cy="45086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Wspólnymi zadaniami z zakresu pomocy psychologiczno-pedagogicznej, jeśli </a:t>
            </a:r>
            <a:r>
              <a:rPr lang="pl-PL" dirty="0" smtClean="0"/>
              <a:t>chodzi                  </a:t>
            </a:r>
            <a:r>
              <a:rPr lang="pl-PL" dirty="0"/>
              <a:t>o nauczycieli, wychowawców grup wychowawczych i specjalistów są: </a:t>
            </a:r>
            <a:endParaRPr lang="pl-P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▀ rozpoznawanie indywidualnych potrzeb rozwojowych i edukacyjnych oraz możliwości psychofizycznych </a:t>
            </a:r>
            <a:r>
              <a:rPr lang="pl-PL" dirty="0" smtClean="0"/>
              <a:t>uczniów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▀ określanie </a:t>
            </a:r>
            <a:r>
              <a:rPr lang="pl-PL" dirty="0"/>
              <a:t>mocnych stron, predyspozycji, </a:t>
            </a:r>
            <a:r>
              <a:rPr lang="pl-PL" dirty="0" smtClean="0"/>
              <a:t>zainteresowań </a:t>
            </a:r>
            <a:r>
              <a:rPr lang="pl-PL" dirty="0"/>
              <a:t>i </a:t>
            </a:r>
            <a:r>
              <a:rPr lang="pl-PL" dirty="0" smtClean="0"/>
              <a:t>uzdolnień uczniów</a:t>
            </a: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▀</a:t>
            </a:r>
            <a:r>
              <a:rPr lang="pl-PL" dirty="0" smtClean="0"/>
              <a:t> </a:t>
            </a:r>
            <a:r>
              <a:rPr lang="pl-PL" dirty="0"/>
              <a:t>rozpoznawanie przyczyn </a:t>
            </a:r>
            <a:r>
              <a:rPr lang="pl-PL" dirty="0" smtClean="0"/>
              <a:t>niepowodzeń </a:t>
            </a:r>
            <a:r>
              <a:rPr lang="pl-PL" dirty="0"/>
              <a:t>edukacyjnych </a:t>
            </a:r>
            <a:r>
              <a:rPr lang="pl-PL" dirty="0" smtClean="0"/>
              <a:t>uczniów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 smtClean="0"/>
              <a:t>▀  rozpoznawanie </a:t>
            </a:r>
            <a:r>
              <a:rPr lang="pl-PL" dirty="0"/>
              <a:t>trudności w funkcjonowaniu </a:t>
            </a:r>
            <a:r>
              <a:rPr lang="pl-PL" dirty="0" smtClean="0"/>
              <a:t>uczniów</a:t>
            </a: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▀</a:t>
            </a:r>
            <a:r>
              <a:rPr lang="pl-PL" dirty="0" smtClean="0"/>
              <a:t> </a:t>
            </a:r>
            <a:r>
              <a:rPr lang="pl-PL" dirty="0"/>
              <a:t>rozpoznawanie barier i </a:t>
            </a:r>
            <a:r>
              <a:rPr lang="pl-PL" dirty="0" smtClean="0"/>
              <a:t>ograniczeń </a:t>
            </a:r>
            <a:r>
              <a:rPr lang="pl-PL" dirty="0"/>
              <a:t>utrudniających funkcjonowanie oraz uczestnictwo uczniów w życiu przedszkola, szkoły, </a:t>
            </a:r>
            <a:r>
              <a:rPr lang="pl-PL" dirty="0" smtClean="0"/>
              <a:t>placówki podejmowanie działań </a:t>
            </a:r>
            <a:r>
              <a:rPr lang="pl-PL" dirty="0"/>
              <a:t>sprzyjających rozwojowi potencjału </a:t>
            </a:r>
            <a:r>
              <a:rPr lang="pl-PL" dirty="0" smtClean="0"/>
              <a:t>uczniów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6511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661987"/>
            <a:ext cx="88296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53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84101" y="690530"/>
            <a:ext cx="9916732" cy="5562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 podejmowanie </a:t>
            </a:r>
            <a:r>
              <a:rPr lang="pl-PL" sz="2400" dirty="0" smtClean="0"/>
              <a:t>działań </a:t>
            </a:r>
            <a:r>
              <a:rPr lang="pl-PL" sz="2400" dirty="0"/>
              <a:t>mających na celu podnoszenie efektywności uczenia się i poprawy funkcjonowania </a:t>
            </a:r>
            <a:r>
              <a:rPr lang="pl-PL" sz="2400" dirty="0" smtClean="0"/>
              <a:t>uczniów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 smtClean="0"/>
              <a:t> </a:t>
            </a:r>
            <a:r>
              <a:rPr lang="pl-PL" sz="2400" dirty="0"/>
              <a:t>wspomaganie uczniów w wyborze kierunku kształcenia i </a:t>
            </a:r>
            <a:r>
              <a:rPr lang="pl-PL" sz="2400" dirty="0" smtClean="0"/>
              <a:t>zawodu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 </a:t>
            </a:r>
            <a:r>
              <a:rPr lang="pl-PL" sz="2400" dirty="0"/>
              <a:t>współpraca z poradnią psychologiczno-pedagogiczną w procesie diagnostycznym i </a:t>
            </a:r>
            <a:r>
              <a:rPr lang="pl-PL" sz="2400" dirty="0" err="1"/>
              <a:t>postdiagnostycznym</a:t>
            </a:r>
            <a:r>
              <a:rPr lang="pl-PL" sz="2400" dirty="0"/>
              <a:t> (wspólna ocena funkcjonowania uczniów oraz efektów udzielanej im dotychczas pomocy, planowanie dalszych </a:t>
            </a:r>
            <a:r>
              <a:rPr lang="pl-PL" sz="2400" dirty="0" smtClean="0"/>
              <a:t>oddziaływań </a:t>
            </a:r>
            <a:r>
              <a:rPr lang="pl-PL" sz="2400" dirty="0"/>
              <a:t>wobec uczniów</a:t>
            </a:r>
            <a:r>
              <a:rPr lang="pl-PL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 </a:t>
            </a:r>
            <a:r>
              <a:rPr lang="pl-PL" sz="2400" dirty="0"/>
              <a:t>prowadzenie obserwacji pedagogicznej.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98721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1319" y="1517122"/>
            <a:ext cx="1141068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W przypadku pedagoga i psychologa zadaniami tymi są</a:t>
            </a:r>
            <a:r>
              <a:rPr lang="pl-PL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prowadzenie </a:t>
            </a:r>
            <a:r>
              <a:rPr lang="pl-PL" dirty="0" smtClean="0"/>
              <a:t>badań </a:t>
            </a:r>
            <a:r>
              <a:rPr lang="pl-PL" dirty="0"/>
              <a:t>i </a:t>
            </a:r>
            <a:r>
              <a:rPr lang="pl-PL" dirty="0" smtClean="0"/>
              <a:t>działań </a:t>
            </a:r>
            <a:r>
              <a:rPr lang="pl-PL" dirty="0"/>
              <a:t>diagnostycznych na rzecz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diagnozowanie sytuacji wychowawczych w przedszkolu/szkole/placówce w celu rozwiązywania problemów wychowawczych stanowiących barierę i ograniczających aktywne, pełne uczestnictwo uczniów w życiu </a:t>
            </a:r>
            <a:r>
              <a:rPr lang="pl-PL" dirty="0" smtClean="0"/>
              <a:t>przedszkola/szkoły/placówki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udzielanie uczniom pomocy psychologiczno-pedagogicznej w formach odpowiednich do rozpoznanych </a:t>
            </a:r>
            <a:r>
              <a:rPr lang="pl-PL" dirty="0" smtClean="0"/>
              <a:t>potrzeb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podejmowanie </a:t>
            </a:r>
            <a:r>
              <a:rPr lang="pl-PL" dirty="0" smtClean="0"/>
              <a:t>działań </a:t>
            </a:r>
            <a:r>
              <a:rPr lang="pl-PL" dirty="0"/>
              <a:t>z zakresu profilaktyki </a:t>
            </a:r>
            <a:r>
              <a:rPr lang="pl-PL" dirty="0" smtClean="0"/>
              <a:t>uzależnień </a:t>
            </a:r>
            <a:r>
              <a:rPr lang="pl-PL" dirty="0"/>
              <a:t>i innych problemów </a:t>
            </a:r>
            <a:r>
              <a:rPr lang="pl-PL" dirty="0" smtClean="0"/>
              <a:t>wychowawczych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minimalizowanie skutków </a:t>
            </a:r>
            <a:r>
              <a:rPr lang="pl-PL" dirty="0" smtClean="0"/>
              <a:t>zaburzeń rozwojowych </a:t>
            </a:r>
            <a:r>
              <a:rPr lang="pl-PL" dirty="0"/>
              <a:t>u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zapobieganie zaburzeniom zachowania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inicjowanie różnych form pomocy w środowisku przedszkolnym/szkolnym i pozaszkolnym </a:t>
            </a:r>
            <a:r>
              <a:rPr lang="pl-PL" dirty="0" smtClean="0"/>
              <a:t>uczniów.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10783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76550" y="953589"/>
            <a:ext cx="94836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inicjowanie i prowadzenie </a:t>
            </a:r>
            <a:r>
              <a:rPr lang="pl-PL" dirty="0" smtClean="0"/>
              <a:t>działań </a:t>
            </a:r>
            <a:r>
              <a:rPr lang="pl-PL" dirty="0"/>
              <a:t>mediacyjnych i interwencyjnych w sytuacjach </a:t>
            </a:r>
            <a:r>
              <a:rPr lang="pl-PL" dirty="0" smtClean="0"/>
              <a:t>kryzysowych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pomoc rodzicom i nauczycielom w rozpoznawaniu i rozwijaniu indywidualnych możliwości, predyspozycji i </a:t>
            </a:r>
            <a:r>
              <a:rPr lang="pl-PL" dirty="0" smtClean="0"/>
              <a:t>uzdolnień uczniów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wspieranie nauczycieli, wychowawców grup wychowawczych i innych specjalistów w rozpoznawaniu potrzeb i możliwości psychofizycznych </a:t>
            </a:r>
            <a:r>
              <a:rPr lang="pl-PL" dirty="0" smtClean="0"/>
              <a:t>uczniów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wspieranie nauczycieli, wychowawców grup wychowawczych i innych specjalistów w udzielaniu uczniom i ich rodzicom pomocy psychologiczno-pedagogicznej. </a:t>
            </a: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54324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93950" y="914400"/>
            <a:ext cx="1035461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Dodatkowe zadania logopedy w zakresie pomocy psychologiczno-pedagogicznej to: </a:t>
            </a:r>
            <a:endParaRPr lang="pl-PL" b="1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diagnozowanie logopedyczne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prowadzenie </a:t>
            </a:r>
            <a:r>
              <a:rPr lang="pl-PL" dirty="0" smtClean="0"/>
              <a:t>badań </a:t>
            </a:r>
            <a:r>
              <a:rPr lang="pl-PL" dirty="0"/>
              <a:t>przesiewowych w celu ustalenia stanu mowy i poziomu rozwoju językowego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/>
              <a:t> prowadzenie </a:t>
            </a:r>
            <a:r>
              <a:rPr lang="pl-PL" dirty="0" smtClean="0"/>
              <a:t>zajęć </a:t>
            </a:r>
            <a:r>
              <a:rPr lang="pl-PL" dirty="0"/>
              <a:t>logopedycznych dla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udzielanie porad i konsultacji dla rodziców oraz nauczycieli w zakresie stymulacji rozwoju mowy uczniów i eliminowania jej </a:t>
            </a:r>
            <a:r>
              <a:rPr lang="pl-PL" dirty="0" smtClean="0"/>
              <a:t>zaburzeń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podejmowanie </a:t>
            </a:r>
            <a:r>
              <a:rPr lang="pl-PL" dirty="0" smtClean="0"/>
              <a:t>działań </a:t>
            </a:r>
            <a:r>
              <a:rPr lang="pl-PL" dirty="0"/>
              <a:t>zapobiegających powstawaniu </a:t>
            </a:r>
            <a:r>
              <a:rPr lang="pl-PL" dirty="0" smtClean="0"/>
              <a:t>zaburzeń </a:t>
            </a:r>
            <a:r>
              <a:rPr lang="pl-PL" dirty="0"/>
              <a:t>komunikacji językowej uczniów we współpracy z ich </a:t>
            </a:r>
            <a:r>
              <a:rPr lang="pl-PL" dirty="0" smtClean="0"/>
              <a:t>rodzicami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wspieranie nauczycieli, wychowawców i innych specjalistów w rozpoznawaniu potrzeb i możliwości psychofizycznych </a:t>
            </a:r>
            <a:r>
              <a:rPr lang="pl-PL" dirty="0" smtClean="0"/>
              <a:t>uczniów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wspieranie nauczycieli, wychowawców i innych specjalistów w udzielaniu uczniom i ich rodzicom pomocy psychologiczno-pedagogicznej. </a:t>
            </a:r>
          </a:p>
        </p:txBody>
      </p:sp>
    </p:spTree>
    <p:extLst>
      <p:ext uri="{BB962C8B-B14F-4D97-AF65-F5344CB8AC3E}">
        <p14:creationId xmlns:p14="http://schemas.microsoft.com/office/powerpoint/2010/main" xmlns="" val="1623686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8171" y="751344"/>
            <a:ext cx="923544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sz="2400" dirty="0"/>
              <a:t> </a:t>
            </a:r>
            <a:r>
              <a:rPr lang="pl-PL" sz="2400" b="1" dirty="0"/>
              <a:t>Dla terapeuty pedagogicznego ustawodawca przewidział natomiast następujące zadania dodatkowe: </a:t>
            </a:r>
            <a:endParaRPr lang="pl-PL" sz="2400" b="1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prowadzenie </a:t>
            </a:r>
            <a:r>
              <a:rPr lang="pl-PL" dirty="0" smtClean="0"/>
              <a:t>badań </a:t>
            </a:r>
            <a:r>
              <a:rPr lang="pl-PL" dirty="0"/>
              <a:t>diagnostycznych uczniów z zaburzeniami, odchyleniami rozwojowymi i specyficznymi trudnościami w uczeniu się w celu rozpoznawania ich trudności oraz  monitorowania efektów wdrożonych </a:t>
            </a:r>
            <a:r>
              <a:rPr lang="pl-PL" dirty="0" smtClean="0"/>
              <a:t>oddziaływań terapeutycznych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prowadzenie </a:t>
            </a:r>
            <a:r>
              <a:rPr lang="pl-PL" dirty="0" smtClean="0"/>
              <a:t>zajęć korekcyjno-kompensacyjnych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prowadzenie innych </a:t>
            </a:r>
            <a:r>
              <a:rPr lang="pl-PL" dirty="0" smtClean="0"/>
              <a:t>zajęć </a:t>
            </a:r>
            <a:r>
              <a:rPr lang="pl-PL" dirty="0"/>
              <a:t>o charakterze </a:t>
            </a:r>
            <a:r>
              <a:rPr lang="pl-PL" dirty="0" smtClean="0"/>
              <a:t>terapeutycznym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podejmowanie </a:t>
            </a:r>
            <a:r>
              <a:rPr lang="pl-PL" dirty="0" smtClean="0"/>
              <a:t>działać </a:t>
            </a:r>
            <a:r>
              <a:rPr lang="pl-PL" dirty="0"/>
              <a:t>zapobiegających niepowodzeniom edukacyjnym uczniów, we współpracy z ich </a:t>
            </a:r>
            <a:r>
              <a:rPr lang="pl-PL" dirty="0" smtClean="0"/>
              <a:t>rodzicami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69768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20687" y="1515290"/>
            <a:ext cx="8334102" cy="453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 smtClean="0"/>
              <a:t> wspieranie nauczycieli, wychowawców                      i innych specjalistów w rozpoznawaniu potrzeb i możliwości psychofizycznych uczniów</a:t>
            </a:r>
          </a:p>
          <a:p>
            <a:pPr algn="just">
              <a:lnSpc>
                <a:spcPct val="150000"/>
              </a:lnSpc>
            </a:pPr>
            <a:r>
              <a:rPr lang="pl-PL" sz="2800" dirty="0" smtClean="0"/>
              <a:t> wspieranie nauczycieli, wychowawców                         i innych specjalistów w udzielaniu uczniom i ich rodzicom pomocy psychologiczno-pedagogicznej. </a:t>
            </a:r>
            <a:endParaRPr lang="pl-PL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67989" y="889843"/>
            <a:ext cx="88827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Z kolei doradca zawodowy zobligowany jest </a:t>
            </a:r>
            <a:r>
              <a:rPr lang="pl-PL" sz="2800" b="1" dirty="0" smtClean="0"/>
              <a:t>wykonywać </a:t>
            </a:r>
            <a:r>
              <a:rPr lang="pl-PL" sz="2800" b="1" dirty="0"/>
              <a:t>następujące zadania </a:t>
            </a:r>
            <a:r>
              <a:rPr lang="pl-PL" sz="2800" b="1" dirty="0" smtClean="0"/>
              <a:t>dodatkowe                            </a:t>
            </a:r>
            <a:r>
              <a:rPr lang="pl-PL" sz="2800" b="1" dirty="0"/>
              <a:t>z zakresu pomocy psychologiczno-pedagogicznej</a:t>
            </a:r>
            <a:r>
              <a:rPr lang="pl-PL" sz="2800" dirty="0" smtClean="0"/>
              <a:t>: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 systematyczne diagnozowanie zapotrzebowania uczniów na informacje edukacyjne i </a:t>
            </a:r>
            <a:r>
              <a:rPr lang="pl-PL" sz="2800" dirty="0" smtClean="0"/>
              <a:t>zawodowe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 pomoc uczniom w planowaniu dalszego kształcenia i kariery </a:t>
            </a:r>
            <a:r>
              <a:rPr lang="pl-PL" sz="2800" dirty="0" smtClean="0"/>
              <a:t>zawodowej</a:t>
            </a:r>
          </a:p>
          <a:p>
            <a:r>
              <a:rPr lang="pl-PL" sz="2800" dirty="0" smtClean="0"/>
              <a:t> </a:t>
            </a:r>
            <a:r>
              <a:rPr lang="pl-PL" sz="2800" dirty="0"/>
              <a:t> gromadzenie, aktualizacja i udostępnianie uczniom informacji edukacyjnych i zawodowych właściwych dla danego poziomu </a:t>
            </a:r>
            <a:r>
              <a:rPr lang="pl-PL" sz="2800" dirty="0" smtClean="0"/>
              <a:t>kształcenia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9322341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51314" y="822960"/>
            <a:ext cx="90786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 prowadzenie zajęć związanych z wyborem kierunku kształcenia i zawodu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 koordynowanie działalności informacyjno-doradczej prowadzonej przez szkołę/placówkę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 współpraca z nauczycielami w celu zapewnienia ciągłości działań związanych z wyborem przez uczniów kierunku kształcenia i zawodu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 wspieranie nauczycieli, wychowawców i innych specjalistów w udzielaniu pomocy psychologiczno-pedagogicznej. </a:t>
            </a:r>
            <a:endParaRPr lang="pl-PL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54926" y="953589"/>
            <a:ext cx="917012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Udzielaną </a:t>
            </a:r>
            <a:r>
              <a:rPr lang="pl-PL" dirty="0" smtClean="0"/>
              <a:t>uczniom </a:t>
            </a:r>
            <a:r>
              <a:rPr lang="pl-PL" dirty="0"/>
              <a:t>pomoc psychologiczno-pedagogiczną należy </a:t>
            </a:r>
            <a:r>
              <a:rPr lang="pl-PL" dirty="0" smtClean="0"/>
              <a:t>ewaluować. </a:t>
            </a:r>
            <a:r>
              <a:rPr lang="pl-PL" dirty="0"/>
              <a:t>Ustawodawca zobligował nas do tego, byśmy w przypadku każdych </a:t>
            </a:r>
            <a:r>
              <a:rPr lang="pl-PL" dirty="0" smtClean="0"/>
              <a:t>zajęć, </a:t>
            </a:r>
            <a:r>
              <a:rPr lang="pl-PL" dirty="0"/>
              <a:t>którymi objęty jest </a:t>
            </a:r>
            <a:r>
              <a:rPr lang="pl-PL" dirty="0" smtClean="0"/>
              <a:t>uczeń, </a:t>
            </a:r>
            <a:r>
              <a:rPr lang="pl-PL" dirty="0"/>
              <a:t>oceniali ich </a:t>
            </a:r>
            <a:r>
              <a:rPr lang="pl-PL" dirty="0" smtClean="0"/>
              <a:t>efektywność.   </a:t>
            </a:r>
            <a:endParaRPr lang="pl-PL" dirty="0"/>
          </a:p>
          <a:p>
            <a:pPr algn="just">
              <a:lnSpc>
                <a:spcPct val="150000"/>
              </a:lnSpc>
            </a:pPr>
            <a:r>
              <a:rPr lang="pl-PL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Jeśli z oceny tej będzie </a:t>
            </a:r>
            <a:r>
              <a:rPr lang="pl-PL" dirty="0" smtClean="0"/>
              <a:t>wynikać, że </a:t>
            </a:r>
            <a:r>
              <a:rPr lang="pl-PL" dirty="0"/>
              <a:t>pomimo udzielanej uczniowi pomocy </a:t>
            </a:r>
            <a:r>
              <a:rPr lang="pl-PL" dirty="0" smtClean="0"/>
              <a:t>                       nie </a:t>
            </a:r>
            <a:r>
              <a:rPr lang="pl-PL" dirty="0"/>
              <a:t>następuje poprawa w jego funkcjonowaniu, dyrektor szkoły, za zgodą rodziców ucznia, powinien </a:t>
            </a:r>
            <a:r>
              <a:rPr lang="pl-PL" dirty="0" smtClean="0"/>
              <a:t>wystąpić </a:t>
            </a:r>
            <a:r>
              <a:rPr lang="pl-PL" dirty="0"/>
              <a:t>do poradni psychologiczno-pedagogicznej z wnioskiem o przeprowadzenie diagnozy i wskazanie sposobu rozwiązania problemów ucznia.  </a:t>
            </a:r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971299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78039" y="1273660"/>
            <a:ext cx="10573555" cy="3611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4400" b="1" dirty="0" smtClean="0"/>
              <a:t>Dokumentacja </a:t>
            </a:r>
            <a:r>
              <a:rPr lang="pl-PL" sz="2800" dirty="0"/>
              <a:t>- nauczyciele, wychowawcy grup wychowawczych i specjaliści udzielający uczniom pomocy psychologiczno-pedagogicznej prowadzą dokumentację zgodnie z przepisami wydanymi na podstawie </a:t>
            </a:r>
            <a:r>
              <a:rPr lang="pl-PL" sz="2800" dirty="0" smtClean="0"/>
              <a:t>                          47 </a:t>
            </a:r>
            <a:r>
              <a:rPr lang="pl-PL" sz="2800" dirty="0"/>
              <a:t>ust. 1 pkt 7 ustawy.</a:t>
            </a:r>
          </a:p>
        </p:txBody>
      </p:sp>
    </p:spTree>
    <p:extLst>
      <p:ext uri="{BB962C8B-B14F-4D97-AF65-F5344CB8AC3E}">
        <p14:creationId xmlns:p14="http://schemas.microsoft.com/office/powerpoint/2010/main" xmlns="" val="303258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0469" y="1720840"/>
            <a:ext cx="9041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▀  Pomoc </a:t>
            </a:r>
            <a:r>
              <a:rPr lang="pl-PL" dirty="0"/>
              <a:t>psychologiczno – pedagogiczna udzielana uczniowi </a:t>
            </a:r>
            <a:r>
              <a:rPr lang="pl-PL" dirty="0" smtClean="0"/>
              <a:t> w </a:t>
            </a:r>
            <a:r>
              <a:rPr lang="pl-PL" dirty="0"/>
              <a:t>przedszkolu, szkole i placówce polega na rozpoznawaniu i zaspokajaniu indywidualnych potrzeb rozwojowych i edukacyjnych ucznia oraz rozpoznawaniu indywidualnych możliwości psychofizycznych ucznia i czynników środowiskowych wpływających na jego funkcjonowanie w przedszkolu, </a:t>
            </a:r>
            <a:r>
              <a:rPr lang="pl-PL" dirty="0" smtClean="0"/>
              <a:t>szkole                  </a:t>
            </a:r>
            <a:r>
              <a:rPr lang="pl-PL" dirty="0"/>
              <a:t>i placówce, w celu wspierania potencjału rozwojowego ucznia i stwarzania warunków do jego aktywnego i pełnego uczestnictwa w życiu przedszkola, szkoły i placówki </a:t>
            </a:r>
            <a:r>
              <a:rPr lang="pl-PL" dirty="0" smtClean="0"/>
              <a:t>ucznia.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794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85554" y="1828800"/>
            <a:ext cx="8530046" cy="21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Zgodnie z tym aktem prawnym, specjaliści (pedagog, psycholog, logopeda, doradca zawodowy, terapeuta pedagogiczny) zobligowani są </a:t>
            </a:r>
            <a:r>
              <a:rPr lang="pl-PL" sz="2400" dirty="0" smtClean="0"/>
              <a:t>prowadzić </a:t>
            </a:r>
            <a:r>
              <a:rPr lang="pl-PL" sz="2400" dirty="0"/>
              <a:t>dzienniki. 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65723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6629" y="1267097"/>
            <a:ext cx="8059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W dziennikach tych powinni </a:t>
            </a:r>
            <a:r>
              <a:rPr lang="pl-PL" sz="2400" dirty="0" smtClean="0"/>
              <a:t>odnotowywać: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r>
              <a:rPr lang="pl-PL" sz="2400" dirty="0"/>
              <a:t> tygodniowy rozkład swoich </a:t>
            </a:r>
            <a:r>
              <a:rPr lang="pl-PL" sz="2400" dirty="0" smtClean="0"/>
              <a:t>zajęć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r>
              <a:rPr lang="pl-PL" sz="2400" dirty="0"/>
              <a:t> zajęcia i czynności przeprowadzone w poszczególnych </a:t>
            </a:r>
            <a:r>
              <a:rPr lang="pl-PL" sz="2400" dirty="0" smtClean="0"/>
              <a:t>dniach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r>
              <a:rPr lang="pl-PL" sz="2400" dirty="0"/>
              <a:t> informacje o kontaktach z osobami oraz instytucjami, z którymi współdziałają przy wykonywaniu swoich </a:t>
            </a:r>
            <a:r>
              <a:rPr lang="pl-PL" sz="2400" dirty="0" smtClean="0"/>
              <a:t>zadać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 </a:t>
            </a:r>
            <a:r>
              <a:rPr lang="pl-PL" sz="2400" dirty="0"/>
              <a:t> imiona i nazwiska dzieci objętych pomocą psychologiczno-pedagogiczną. </a:t>
            </a:r>
          </a:p>
        </p:txBody>
      </p:sp>
    </p:spTree>
    <p:extLst>
      <p:ext uri="{BB962C8B-B14F-4D97-AF65-F5344CB8AC3E}">
        <p14:creationId xmlns:p14="http://schemas.microsoft.com/office/powerpoint/2010/main" xmlns="" val="1824587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25189" y="1645920"/>
            <a:ext cx="84516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/>
              <a:t>Ponadto w przedszkolu i szkole powinny </a:t>
            </a:r>
            <a:r>
              <a:rPr lang="pl-PL" sz="2800" dirty="0" smtClean="0"/>
              <a:t>funkcjonować </a:t>
            </a:r>
            <a:r>
              <a:rPr lang="pl-PL" sz="2800" dirty="0"/>
              <a:t>także odrębne dzienniki służące do dokumentowania </a:t>
            </a:r>
            <a:r>
              <a:rPr lang="pl-PL" sz="2800" dirty="0" smtClean="0"/>
              <a:t>zajęć organizowanych </a:t>
            </a:r>
            <a:r>
              <a:rPr lang="pl-PL" sz="2800" dirty="0"/>
              <a:t>dla uczniów w ramach pomocy psychologiczno-pedagogicznej. </a:t>
            </a:r>
          </a:p>
        </p:txBody>
      </p:sp>
    </p:spTree>
    <p:extLst>
      <p:ext uri="{BB962C8B-B14F-4D97-AF65-F5344CB8AC3E}">
        <p14:creationId xmlns:p14="http://schemas.microsoft.com/office/powerpoint/2010/main" xmlns="" val="366124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1110343"/>
            <a:ext cx="840812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W przypadku </a:t>
            </a:r>
            <a:r>
              <a:rPr lang="pl-PL" dirty="0" smtClean="0"/>
              <a:t>zajęć </a:t>
            </a:r>
            <a:r>
              <a:rPr lang="pl-PL" dirty="0"/>
              <a:t>rozwijających zainteresowania oraz </a:t>
            </a:r>
            <a:r>
              <a:rPr lang="pl-PL" dirty="0" smtClean="0"/>
              <a:t>zajęć rozwijających </a:t>
            </a:r>
            <a:r>
              <a:rPr lang="pl-PL" dirty="0"/>
              <a:t>uzdolnienia w dziennikach tych powinny </a:t>
            </a:r>
            <a:r>
              <a:rPr lang="pl-PL" dirty="0" smtClean="0"/>
              <a:t>być </a:t>
            </a:r>
            <a:r>
              <a:rPr lang="pl-PL" dirty="0"/>
              <a:t>zawarte następujące informacje:      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imiona i nazwiska dzieci zakwalifikowanych do udziału w </a:t>
            </a:r>
            <a:r>
              <a:rPr lang="pl-PL" dirty="0" smtClean="0"/>
              <a:t>zajęciach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daty, tematy i liczba godzin </a:t>
            </a:r>
            <a:r>
              <a:rPr lang="pl-PL" dirty="0" smtClean="0"/>
              <a:t>zajęć </a:t>
            </a:r>
            <a:r>
              <a:rPr lang="pl-PL" dirty="0"/>
              <a:t>(potwierdzone podpisem nauczyciela</a:t>
            </a:r>
            <a:r>
              <a:rPr lang="pl-PL" dirty="0" smtClean="0"/>
              <a:t>);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 obecność dzieci </a:t>
            </a:r>
            <a:r>
              <a:rPr lang="pl-PL" dirty="0"/>
              <a:t>na poszczególnych zajęciach. </a:t>
            </a:r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332513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7999" y="2024743"/>
            <a:ext cx="7480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W przypadku pozostałych </a:t>
            </a:r>
            <a:r>
              <a:rPr lang="pl-PL" sz="2400" dirty="0" smtClean="0"/>
              <a:t>zajęć </a:t>
            </a:r>
            <a:r>
              <a:rPr lang="pl-PL" sz="2400" dirty="0"/>
              <a:t>z zakresu </a:t>
            </a:r>
            <a:r>
              <a:rPr lang="pl-PL" sz="2400" dirty="0" smtClean="0"/>
              <a:t>pomocy psychologiczno-pedagogicznej </a:t>
            </a:r>
            <a:r>
              <a:rPr lang="pl-PL" sz="2400" dirty="0"/>
              <a:t>mogą </a:t>
            </a:r>
            <a:r>
              <a:rPr lang="pl-PL" sz="2400" dirty="0" smtClean="0"/>
              <a:t>funkcjonować </a:t>
            </a:r>
            <a:r>
              <a:rPr lang="pl-PL" sz="2400" dirty="0"/>
              <a:t>dwa rodzaje dzienników: dziennik </a:t>
            </a:r>
            <a:r>
              <a:rPr lang="pl-PL" sz="2400" dirty="0" smtClean="0"/>
              <a:t>zajęć indywidualnych </a:t>
            </a:r>
            <a:r>
              <a:rPr lang="pl-PL" sz="2400" dirty="0"/>
              <a:t>oraz dziennik </a:t>
            </a:r>
            <a:r>
              <a:rPr lang="pl-PL" sz="2400" dirty="0" smtClean="0"/>
              <a:t>zajęć </a:t>
            </a:r>
            <a:r>
              <a:rPr lang="pl-PL" sz="2400" dirty="0"/>
              <a:t>grupowych. </a:t>
            </a:r>
          </a:p>
        </p:txBody>
      </p:sp>
    </p:spTree>
    <p:extLst>
      <p:ext uri="{BB962C8B-B14F-4D97-AF65-F5344CB8AC3E}">
        <p14:creationId xmlns:p14="http://schemas.microsoft.com/office/powerpoint/2010/main" xmlns="" val="8846833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0918" y="340775"/>
            <a:ext cx="10801082" cy="869839"/>
          </a:xfrm>
        </p:spPr>
        <p:txBody>
          <a:bodyPr/>
          <a:lstStyle/>
          <a:p>
            <a:r>
              <a:rPr lang="pl-PL" b="1" dirty="0"/>
              <a:t>Do dziennika </a:t>
            </a:r>
            <a:r>
              <a:rPr lang="pl-PL" b="1" dirty="0" smtClean="0"/>
              <a:t>zajęć </a:t>
            </a:r>
            <a:r>
              <a:rPr lang="pl-PL" b="1" dirty="0"/>
              <a:t>indywidualnych wpisuje się: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8490" y="1365161"/>
            <a:ext cx="11088710" cy="5125791"/>
          </a:xfrm>
        </p:spPr>
        <p:txBody>
          <a:bodyPr>
            <a:noAutofit/>
          </a:bodyPr>
          <a:lstStyle/>
          <a:p>
            <a:r>
              <a:rPr lang="pl-PL" sz="2400" dirty="0"/>
              <a:t>nazwisko oraz imię/imiona dziecka zakwalifikowanego do udziału w zajęciach </a:t>
            </a:r>
          </a:p>
          <a:p>
            <a:r>
              <a:rPr lang="pl-PL" sz="2400" dirty="0"/>
              <a:t>oddział do którego dziecko uczęszcza </a:t>
            </a:r>
          </a:p>
          <a:p>
            <a:r>
              <a:rPr lang="pl-PL" sz="2400" dirty="0"/>
              <a:t>adresy poczty elektronicznej oraz numery telefonów do rodziców </a:t>
            </a:r>
          </a:p>
          <a:p>
            <a:r>
              <a:rPr lang="pl-PL" sz="2400" dirty="0"/>
              <a:t>indywidualny program pracy z dzieckiem </a:t>
            </a:r>
          </a:p>
          <a:p>
            <a:r>
              <a:rPr lang="pl-PL" sz="2400" dirty="0"/>
              <a:t>tygodniowy rozkład </a:t>
            </a:r>
            <a:r>
              <a:rPr lang="pl-PL" sz="2400" dirty="0" smtClean="0"/>
              <a:t>zajęć </a:t>
            </a:r>
            <a:r>
              <a:rPr lang="pl-PL" sz="2400" dirty="0"/>
              <a:t>z dzieckiem </a:t>
            </a:r>
          </a:p>
          <a:p>
            <a:r>
              <a:rPr lang="pl-PL" sz="2400" dirty="0" smtClean="0"/>
              <a:t>obecność </a:t>
            </a:r>
            <a:r>
              <a:rPr lang="pl-PL" sz="2400" dirty="0"/>
              <a:t>dziecka na poszczególnych zajęciach </a:t>
            </a:r>
          </a:p>
          <a:p>
            <a:r>
              <a:rPr lang="pl-PL" sz="2400" dirty="0"/>
              <a:t>daty, czas trwania i tematy przeprowadzonych </a:t>
            </a:r>
            <a:r>
              <a:rPr lang="pl-PL" sz="2400" dirty="0" smtClean="0"/>
              <a:t>zajęć  </a:t>
            </a:r>
            <a:r>
              <a:rPr lang="pl-PL" sz="2400" dirty="0"/>
              <a:t>(potwierdzone podpisem nauczyciela)  </a:t>
            </a:r>
          </a:p>
          <a:p>
            <a:r>
              <a:rPr lang="pl-PL" sz="2400" dirty="0"/>
              <a:t>ocenę postępów dziecka podczas </a:t>
            </a:r>
            <a:r>
              <a:rPr lang="pl-PL" sz="2400" dirty="0" smtClean="0"/>
              <a:t>zajęć </a:t>
            </a:r>
            <a:endParaRPr lang="pl-PL" sz="2400" dirty="0"/>
          </a:p>
          <a:p>
            <a:r>
              <a:rPr lang="pl-PL" sz="2400" dirty="0" smtClean="0"/>
              <a:t>wnioski </a:t>
            </a:r>
            <a:r>
              <a:rPr lang="pl-PL" sz="2400" dirty="0"/>
              <a:t>dotyczące dalszej pracy z dzieckiem </a:t>
            </a:r>
          </a:p>
        </p:txBody>
      </p:sp>
    </p:spTree>
    <p:extLst>
      <p:ext uri="{BB962C8B-B14F-4D97-AF65-F5344CB8AC3E}">
        <p14:creationId xmlns:p14="http://schemas.microsoft.com/office/powerpoint/2010/main" xmlns="" val="26563453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6629" y="1410789"/>
            <a:ext cx="87390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/>
              <a:t>Niezależnie od dzienników prowadzonych przez poszczególnych specjalistów oraz dzienników różnego rodzaju </a:t>
            </a:r>
            <a:r>
              <a:rPr lang="pl-PL" sz="2000" b="1" dirty="0" smtClean="0"/>
              <a:t>zajęć</a:t>
            </a:r>
            <a:r>
              <a:rPr lang="pl-PL" sz="2000" dirty="0" smtClean="0"/>
              <a:t>, </a:t>
            </a:r>
            <a:r>
              <a:rPr lang="pl-PL" sz="2000" dirty="0"/>
              <a:t>ustawodawca zobligował nas także, abyśmy gromadzili w indywidualnej teczce</a:t>
            </a:r>
            <a:r>
              <a:rPr lang="pl-PL" sz="2000"/>
              <a:t>, </a:t>
            </a:r>
            <a:r>
              <a:rPr lang="pl-PL" sz="2000" smtClean="0"/>
              <a:t> dla </a:t>
            </a:r>
            <a:r>
              <a:rPr lang="pl-PL" sz="2000" dirty="0"/>
              <a:t>każdego dziecka objętego pomocą psychologiczno-pedagogiczną, dokumentację </a:t>
            </a:r>
            <a:r>
              <a:rPr lang="pl-PL" sz="2000" dirty="0" smtClean="0"/>
              <a:t>badań </a:t>
            </a:r>
            <a:r>
              <a:rPr lang="pl-PL" sz="2000" dirty="0"/>
              <a:t>oraz czynności uzupełniających prowadzonych przez pedagoga, psychologa, logopedę, doradcę zawodowego, terapeutę pedagogicznego, lekarza lub innego specjalistę. </a:t>
            </a:r>
          </a:p>
        </p:txBody>
      </p:sp>
    </p:spTree>
    <p:extLst>
      <p:ext uri="{BB962C8B-B14F-4D97-AF65-F5344CB8AC3E}">
        <p14:creationId xmlns:p14="http://schemas.microsoft.com/office/powerpoint/2010/main" xmlns="" val="1210140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06073" y="1376279"/>
            <a:ext cx="902809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Wniosek, o którym mowa, powinien </a:t>
            </a:r>
            <a:r>
              <a:rPr lang="pl-PL" sz="2800" b="1" dirty="0" smtClean="0"/>
              <a:t>zawierać </a:t>
            </a:r>
            <a:r>
              <a:rPr lang="pl-PL" sz="2800" b="1" dirty="0"/>
              <a:t>informacje o: </a:t>
            </a:r>
            <a:endParaRPr lang="pl-PL" sz="2800" b="1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rozpoznanych indywidualnych potrzebach rozwojowych i edukacyjnych oraz możliwościach psychofizycznych </a:t>
            </a:r>
            <a:r>
              <a:rPr lang="pl-PL" dirty="0" smtClean="0"/>
              <a:t>ucznia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potencjale rozwojowym </a:t>
            </a:r>
            <a:r>
              <a:rPr lang="pl-PL" dirty="0" smtClean="0"/>
              <a:t>ucznia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trudnościach w zakresie szkolnego funkcjonowania </a:t>
            </a:r>
            <a:r>
              <a:rPr lang="pl-PL" dirty="0" smtClean="0"/>
              <a:t>ucznia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szczególnych uzdolnieniach </a:t>
            </a:r>
            <a:r>
              <a:rPr lang="pl-PL" dirty="0" smtClean="0"/>
              <a:t>ucznia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r>
              <a:rPr lang="pl-PL" dirty="0"/>
              <a:t> działaniach podjętych przez szkołę w celu poprawy funkcjonowania ucznia oraz ich </a:t>
            </a:r>
            <a:r>
              <a:rPr lang="pl-PL" dirty="0" smtClean="0"/>
              <a:t>efektach</a:t>
            </a:r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 </a:t>
            </a:r>
            <a:r>
              <a:rPr lang="pl-PL" dirty="0"/>
              <a:t>wnioskach dotyczących dalszych </a:t>
            </a:r>
            <a:r>
              <a:rPr lang="pl-PL" dirty="0" smtClean="0"/>
              <a:t>działań </a:t>
            </a:r>
            <a:r>
              <a:rPr lang="pl-PL" dirty="0"/>
              <a:t>w celu poprawy funkcjonowania ucznia. </a:t>
            </a: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</a:p>
          <a:p>
            <a:pPr>
              <a:lnSpc>
                <a:spcPct val="150000"/>
              </a:lnSpc>
            </a:pP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12359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48000" y="367906"/>
            <a:ext cx="6096000" cy="6122189"/>
          </a:xfrm>
          <a:prstGeom prst="rect">
            <a:avLst/>
          </a:prstGeom>
        </p:spPr>
        <p:txBody>
          <a:bodyPr>
            <a:spAutoFit/>
          </a:bodyPr>
          <a:lstStyle/>
          <a:p>
            <a:pPr marR="323850" algn="just">
              <a:lnSpc>
                <a:spcPct val="107000"/>
              </a:lnSpc>
              <a:spcAft>
                <a:spcPts val="0"/>
              </a:spcAft>
            </a:pP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385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540385" algn="l"/>
              </a:tabLs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pomocy psychologiczno-pedagogicznej – </a:t>
            </a:r>
            <a:r>
              <a:rPr lang="pl-P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</a:t>
            </a: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MEN z dnia 9   sierpnia 2017 r. (Dz.U. z 2017 r., poz. 1591).</a:t>
            </a: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[szk. bez reformy: Dz.U. z 2017 r., poz. 1643]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385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540385" algn="l"/>
              </a:tabLst>
            </a:pPr>
            <a:r>
              <a:rPr lang="pl-P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Organiazacja</a:t>
            </a: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kształcenia, wychowania i opieki dla dzieci i młodzieży niepełnosprawnych, niedostosowanych społecznie i zagrożonych niedostosowaniem społecznym  – </a:t>
            </a:r>
            <a:r>
              <a:rPr lang="pl-P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</a:t>
            </a: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MEN z dnia 9   sierpnia 2017 r. (Dz.U. z 2017 r., poz. 1578</a:t>
            </a: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).  </a:t>
            </a: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[szk. bez reformy: Dz.U. z 2017 r., poz. 1652]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23850" lvl="0" indent="-342900" algn="just">
              <a:lnSpc>
                <a:spcPct val="107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540385" algn="l"/>
              </a:tabLs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indywidualnego nauczania – </a:t>
            </a:r>
            <a:r>
              <a:rPr lang="pl-P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</a:t>
            </a: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MEN z dnia 9  sierpnia 2017 r.     (Dz.U. z 2017 r., poz. 1616).    </a:t>
            </a: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[szk. bez reformy: Dz.U. z 2017 r., poz. 1656]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23850" algn="just">
              <a:lnSpc>
                <a:spcPct val="107000"/>
              </a:lnSpc>
              <a:spcAft>
                <a:spcPts val="0"/>
              </a:spcAft>
            </a:pPr>
            <a:r>
              <a:rPr lang="pl-P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185" marR="323850" algn="just">
              <a:lnSpc>
                <a:spcPct val="107000"/>
              </a:lnSpc>
              <a:spcAft>
                <a:spcPts val="0"/>
              </a:spcAft>
            </a:pPr>
            <a:r>
              <a:rPr lang="pl-PL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74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8350" y="1302308"/>
            <a:ext cx="8242478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75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84557" y="927463"/>
            <a:ext cx="9140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▀ </a:t>
            </a:r>
            <a:r>
              <a:rPr lang="pl-PL" dirty="0"/>
              <a:t>Pomoc psychologiczno-pedagogiczną w przedszkolu, szkole i placówce organizuje dyrektor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>
              <a:lnSpc>
                <a:spcPct val="150000"/>
              </a:lnSpc>
            </a:pPr>
            <a:r>
              <a:rPr lang="pl-PL" dirty="0" smtClean="0"/>
              <a:t>Pomocy </a:t>
            </a:r>
            <a:r>
              <a:rPr lang="pl-PL" dirty="0"/>
              <a:t>psychologiczno-pedagogicznej uczniom na zasadach określonych </a:t>
            </a:r>
            <a:r>
              <a:rPr lang="pl-PL" dirty="0" smtClean="0"/>
              <a:t>                                w </a:t>
            </a:r>
            <a:r>
              <a:rPr lang="pl-PL" dirty="0"/>
              <a:t>rozporządzeniu mają obowiązek udzielać: </a:t>
            </a:r>
            <a:r>
              <a:rPr lang="pl-PL" dirty="0" smtClean="0"/>
              <a:t> </a:t>
            </a:r>
            <a:r>
              <a:rPr lang="pl-PL" dirty="0"/>
              <a:t>nauczyciele, </a:t>
            </a:r>
            <a:r>
              <a:rPr lang="pl-PL" dirty="0" smtClean="0"/>
              <a:t>wychowawcy </a:t>
            </a:r>
            <a:r>
              <a:rPr lang="pl-PL" dirty="0"/>
              <a:t>grup wychowawczych </a:t>
            </a:r>
            <a:r>
              <a:rPr lang="pl-PL" dirty="0" smtClean="0"/>
              <a:t>, </a:t>
            </a:r>
            <a:r>
              <a:rPr lang="pl-PL" dirty="0"/>
              <a:t>specjaliści wykonujący w przedszkolu, szkole i placówce zadania z zakresu pomocy psychologiczno-pedagogicznej, w szczególności: psycholodzy, pedagodzy, logopedzi, doradcy zawodowi i terapeuci pedagogiczni.</a:t>
            </a:r>
          </a:p>
        </p:txBody>
      </p:sp>
    </p:spTree>
    <p:extLst>
      <p:ext uri="{BB962C8B-B14F-4D97-AF65-F5344CB8AC3E}">
        <p14:creationId xmlns:p14="http://schemas.microsoft.com/office/powerpoint/2010/main" xmlns="" val="30868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30506" y="624110"/>
            <a:ext cx="9474105" cy="1502112"/>
          </a:xfrm>
        </p:spPr>
        <p:txBody>
          <a:bodyPr>
            <a:normAutofit fontScale="90000"/>
          </a:bodyPr>
          <a:lstStyle/>
          <a:p>
            <a:r>
              <a:rPr lang="pl-PL" dirty="0"/>
              <a:t>Potrzeba objęcia ucznia pomocą </a:t>
            </a:r>
            <a:r>
              <a:rPr lang="pl-PL" dirty="0" smtClean="0"/>
              <a:t>psychologiczno-pedagogiczną </a:t>
            </a:r>
            <a:r>
              <a:rPr lang="pl-PL" dirty="0"/>
              <a:t>w szkole wynika w szczególności: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r>
              <a:rPr lang="pl-PL" dirty="0" smtClean="0"/>
              <a:t>z niepełnosprawności</a:t>
            </a:r>
          </a:p>
          <a:p>
            <a:r>
              <a:rPr lang="pl-PL" dirty="0" smtClean="0"/>
              <a:t>z </a:t>
            </a:r>
            <a:r>
              <a:rPr lang="pl-PL" dirty="0"/>
              <a:t>niedostosowania </a:t>
            </a:r>
            <a:r>
              <a:rPr lang="pl-PL" dirty="0" smtClean="0"/>
              <a:t>społecznego</a:t>
            </a:r>
          </a:p>
          <a:p>
            <a:r>
              <a:rPr lang="pl-PL" dirty="0" smtClean="0"/>
              <a:t> </a:t>
            </a:r>
            <a:r>
              <a:rPr lang="pl-PL" dirty="0"/>
              <a:t>z zagrożenia niedostosowaniem </a:t>
            </a:r>
            <a:r>
              <a:rPr lang="pl-PL" dirty="0" smtClean="0"/>
              <a:t>społecznym</a:t>
            </a:r>
          </a:p>
          <a:p>
            <a:r>
              <a:rPr lang="pl-PL" dirty="0" smtClean="0"/>
              <a:t> z </a:t>
            </a:r>
            <a:r>
              <a:rPr lang="pl-PL" dirty="0"/>
              <a:t>zaburzeń zachowania lub </a:t>
            </a:r>
            <a:r>
              <a:rPr lang="pl-PL" dirty="0" smtClean="0"/>
              <a:t>emocji</a:t>
            </a:r>
          </a:p>
          <a:p>
            <a:r>
              <a:rPr lang="pl-PL" dirty="0" smtClean="0"/>
              <a:t>ze </a:t>
            </a:r>
            <a:r>
              <a:rPr lang="pl-PL" dirty="0"/>
              <a:t>szczególnych </a:t>
            </a:r>
            <a:r>
              <a:rPr lang="pl-PL" dirty="0" smtClean="0"/>
              <a:t>uzdolnień</a:t>
            </a:r>
          </a:p>
          <a:p>
            <a:r>
              <a:rPr lang="pl-PL" dirty="0" smtClean="0"/>
              <a:t>ze </a:t>
            </a:r>
            <a:r>
              <a:rPr lang="pl-PL" dirty="0"/>
              <a:t>specyficznych trudności w uczeniu </a:t>
            </a:r>
            <a:r>
              <a:rPr lang="pl-PL" dirty="0" smtClean="0"/>
              <a:t>się</a:t>
            </a:r>
          </a:p>
          <a:p>
            <a:r>
              <a:rPr lang="pl-PL" dirty="0" smtClean="0"/>
              <a:t> </a:t>
            </a:r>
            <a:r>
              <a:rPr lang="pl-PL" dirty="0"/>
              <a:t>z deficytów kompetencji i zaburzeń sprawności językowych; </a:t>
            </a:r>
          </a:p>
          <a:p>
            <a:r>
              <a:rPr lang="pl-PL" dirty="0" smtClean="0"/>
              <a:t>z choroby przewlekłej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 </a:t>
            </a:r>
            <a:r>
              <a:rPr lang="pl-PL" dirty="0"/>
              <a:t>sytuacji kryzysowych lub </a:t>
            </a:r>
            <a:r>
              <a:rPr lang="pl-PL" dirty="0" smtClean="0"/>
              <a:t>traumatycznych</a:t>
            </a:r>
          </a:p>
          <a:p>
            <a:r>
              <a:rPr lang="pl-PL" dirty="0" smtClean="0"/>
              <a:t> </a:t>
            </a:r>
            <a:r>
              <a:rPr lang="pl-PL" dirty="0"/>
              <a:t>z niepowodzeń </a:t>
            </a:r>
            <a:r>
              <a:rPr lang="pl-PL" dirty="0" smtClean="0"/>
              <a:t>edukacyjnych</a:t>
            </a:r>
          </a:p>
          <a:p>
            <a:r>
              <a:rPr lang="pl-PL" dirty="0" smtClean="0"/>
              <a:t>z </a:t>
            </a:r>
            <a:r>
              <a:rPr lang="pl-PL" dirty="0"/>
              <a:t>zaniedbań środowiskowych związanych z sytuacją bytową ucznia i jego rodziny, sposobem spędzania czasu wolnego i kontaktami </a:t>
            </a:r>
            <a:r>
              <a:rPr lang="pl-PL" dirty="0" smtClean="0"/>
              <a:t>środowiskowymi</a:t>
            </a:r>
          </a:p>
          <a:p>
            <a:r>
              <a:rPr lang="pl-PL" dirty="0" smtClean="0"/>
              <a:t>z </a:t>
            </a:r>
            <a:r>
              <a:rPr lang="pl-PL" dirty="0"/>
              <a:t>trudności adaptacyjnych związanych z różnicami kulturowymi lub ze zmianą środowiska edukacyjnego, w tym związanych z wcześniejszym kształceniem za </a:t>
            </a:r>
            <a:r>
              <a:rPr lang="pl-PL" dirty="0" smtClean="0"/>
              <a:t>granicą.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378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32586" y="1720840"/>
            <a:ext cx="104962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Pomoc psychologiczno-pedagogiczna jest organizowana i udzielana we współpracy z: </a:t>
            </a:r>
            <a:endParaRPr lang="pl-PL" b="1" dirty="0" smtClean="0"/>
          </a:p>
          <a:p>
            <a:endParaRPr lang="pl-PL" dirty="0" smtClean="0"/>
          </a:p>
          <a:p>
            <a:r>
              <a:rPr lang="pl-PL" dirty="0" smtClean="0"/>
              <a:t>▀  </a:t>
            </a:r>
            <a:r>
              <a:rPr lang="pl-PL" dirty="0"/>
              <a:t>rodzicami  </a:t>
            </a:r>
            <a:r>
              <a:rPr lang="pl-PL" dirty="0" smtClean="0"/>
              <a:t>uczniów</a:t>
            </a:r>
          </a:p>
          <a:p>
            <a:r>
              <a:rPr lang="pl-PL" dirty="0" smtClean="0"/>
              <a:t>▀  </a:t>
            </a:r>
            <a:r>
              <a:rPr lang="pl-PL" dirty="0"/>
              <a:t>poradniami </a:t>
            </a:r>
            <a:r>
              <a:rPr lang="pl-PL" dirty="0" smtClean="0"/>
              <a:t>psychologiczno-pedagogicznymi </a:t>
            </a:r>
          </a:p>
          <a:p>
            <a:r>
              <a:rPr lang="pl-PL" dirty="0"/>
              <a:t>▀</a:t>
            </a:r>
            <a:r>
              <a:rPr lang="pl-PL" dirty="0" smtClean="0"/>
              <a:t> placówkami </a:t>
            </a:r>
            <a:r>
              <a:rPr lang="pl-PL" dirty="0"/>
              <a:t>doskonalenia </a:t>
            </a:r>
            <a:r>
              <a:rPr lang="pl-PL" dirty="0" smtClean="0"/>
              <a:t>zawodowego</a:t>
            </a:r>
          </a:p>
          <a:p>
            <a:r>
              <a:rPr lang="pl-PL" dirty="0" smtClean="0"/>
              <a:t>▀ innymi </a:t>
            </a:r>
            <a:r>
              <a:rPr lang="pl-PL" dirty="0"/>
              <a:t>przedszkolami, szkołami i </a:t>
            </a:r>
            <a:r>
              <a:rPr lang="pl-PL" dirty="0" smtClean="0"/>
              <a:t>placówkami                                                                               ▀ organizacjami </a:t>
            </a:r>
            <a:r>
              <a:rPr lang="pl-PL" dirty="0"/>
              <a:t>pozarządowymi,  i innymi instytucjami lub podmiotami działającymi na rzecz rodziny, dzieci i młodzieży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/>
              <a:t>Korzystanie z pomocy psychologiczno-pedagogicznej w przedszkolu, szkole i placówce jest dobrowolne i nieodpłatne.</a:t>
            </a:r>
          </a:p>
        </p:txBody>
      </p:sp>
    </p:spTree>
    <p:extLst>
      <p:ext uri="{BB962C8B-B14F-4D97-AF65-F5344CB8AC3E}">
        <p14:creationId xmlns:p14="http://schemas.microsoft.com/office/powerpoint/2010/main" xmlns="" val="33514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PRZEDSZKOLE</a:t>
            </a:r>
            <a:br>
              <a:rPr lang="pl-PL" b="1" dirty="0"/>
            </a:br>
            <a:r>
              <a:rPr lang="pl-PL" b="1" dirty="0">
                <a:solidFill>
                  <a:srgbClr val="FF0000"/>
                </a:solidFill>
              </a:rPr>
              <a:t>w trakcie bieżącej pracy z uczniem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5008" y="2133600"/>
            <a:ext cx="4468969" cy="3777622"/>
          </a:xfrm>
        </p:spPr>
        <p:txBody>
          <a:bodyPr>
            <a:normAutofit/>
          </a:bodyPr>
          <a:lstStyle/>
          <a:p>
            <a:r>
              <a:rPr lang="pl-PL" sz="2000" dirty="0"/>
              <a:t>przez zintegrowane działania nauczycieli </a:t>
            </a:r>
            <a:r>
              <a:rPr lang="pl-PL" sz="2000" dirty="0" smtClean="0"/>
              <a:t> i </a:t>
            </a:r>
            <a:r>
              <a:rPr lang="pl-PL" sz="2000" dirty="0"/>
              <a:t>specjalistów</a:t>
            </a:r>
          </a:p>
          <a:p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43977" y="2126222"/>
            <a:ext cx="5760634" cy="3777622"/>
          </a:xfrm>
        </p:spPr>
        <p:txBody>
          <a:bodyPr/>
          <a:lstStyle/>
          <a:p>
            <a:r>
              <a:rPr lang="pl-PL" dirty="0"/>
              <a:t>w formie zajęć: zajęć rozwijających </a:t>
            </a:r>
            <a:r>
              <a:rPr lang="pl-PL" dirty="0" smtClean="0"/>
              <a:t>uzdolnienia</a:t>
            </a:r>
          </a:p>
          <a:p>
            <a:r>
              <a:rPr lang="pl-PL" dirty="0" smtClean="0"/>
              <a:t>  </a:t>
            </a:r>
            <a:r>
              <a:rPr lang="pl-PL" dirty="0"/>
              <a:t>zajęć specjalistycznych: korekcyjno-kompensacyjnych, logopedycznych, rozwijających kompetencje emocjonalno-społeczne oraz innych zajęć o charakterze </a:t>
            </a:r>
            <a:r>
              <a:rPr lang="pl-PL" dirty="0" smtClean="0"/>
              <a:t>terapeutycznym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zindywidualizowanej ścieżki realizacji obowiązkowego rocznego przygotowania </a:t>
            </a:r>
            <a:r>
              <a:rPr lang="pl-PL" dirty="0" smtClean="0"/>
              <a:t>przedszkolnego</a:t>
            </a:r>
            <a:endParaRPr lang="pl-PL" dirty="0"/>
          </a:p>
          <a:p>
            <a:r>
              <a:rPr lang="pl-PL" dirty="0" smtClean="0"/>
              <a:t> </a:t>
            </a:r>
            <a:r>
              <a:rPr lang="pl-PL" dirty="0"/>
              <a:t>porad i konsultacji.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42747890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735</TotalTime>
  <Words>2298</Words>
  <Application>Microsoft Office PowerPoint</Application>
  <PresentationFormat>Niestandardowy</PresentationFormat>
  <Paragraphs>216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Smuga</vt:lpstr>
      <vt:lpstr>POMOC PSYCHOLOGICZNO- PEDAGOGICZNA</vt:lpstr>
      <vt:lpstr>Slajd 2</vt:lpstr>
      <vt:lpstr>Slajd 3</vt:lpstr>
      <vt:lpstr>Slajd 4</vt:lpstr>
      <vt:lpstr>Slajd 5</vt:lpstr>
      <vt:lpstr>Slajd 6</vt:lpstr>
      <vt:lpstr>Potrzeba objęcia ucznia pomocą psychologiczno-pedagogiczną w szkole wynika w szczególności:      </vt:lpstr>
      <vt:lpstr>Slajd 8</vt:lpstr>
      <vt:lpstr>PRZEDSZKOLE w trakcie bieżącej pracy z uczniem  </vt:lpstr>
      <vt:lpstr>                          SZKOŁA  w trakcie bieżącej pracy z uczniem</vt:lpstr>
      <vt:lpstr>Slajd 11</vt:lpstr>
      <vt:lpstr>Slajd 12</vt:lpstr>
      <vt:lpstr>Slajd 13</vt:lpstr>
      <vt:lpstr>Slajd 14</vt:lpstr>
      <vt:lpstr>Slajd 15</vt:lpstr>
      <vt:lpstr>Slajd 16</vt:lpstr>
      <vt:lpstr>              Zajęcia rozwijające umiejętności uczenia się</vt:lpstr>
      <vt:lpstr>Slajd 18</vt:lpstr>
      <vt:lpstr>Czas zajęć: 45 minut  </vt:lpstr>
      <vt:lpstr>Nauczyciele, wychowawcy grup wychowawczych oraz specjaliści w przedszkolu, szkole i placówce rozpoznają: </vt:lpstr>
      <vt:lpstr>Zindywidualizowana ścieżka realizacji obowiązkowego rocznego przygotowania przedszkolnego oraz zindywidualizowana ścieżka kształcenia </vt:lpstr>
      <vt:lpstr>Klasy terapeutyczne </vt:lpstr>
      <vt:lpstr>Inne rodzaje pomocy 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Najczęściej w szkole wykorzystujemy takie metody rozpoznania jak:  </vt:lpstr>
      <vt:lpstr>Slajd 32</vt:lpstr>
      <vt:lpstr>Slajd 33</vt:lpstr>
      <vt:lpstr>Slajd 34</vt:lpstr>
      <vt:lpstr>Slajd 35</vt:lpstr>
      <vt:lpstr>Program opracowuje się w terminie: </vt:lpstr>
      <vt:lpstr>Slajd 37</vt:lpstr>
      <vt:lpstr>Rodzice ucznia albo pełnoletni uczeń otrzymują kopię: </vt:lpstr>
      <vt:lpstr>ZADANIA  POSZCZEGÓLNYCH  OSÓB  W  ZAKRESIE  POMOCY  PSYCHOLOGICZNO-PEDAGOGICZNEJ 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Do dziennika zajęć indywidualnych wpisuje się: </vt:lpstr>
      <vt:lpstr>Slajd 56</vt:lpstr>
      <vt:lpstr>Slajd 57</vt:lpstr>
      <vt:lpstr>Slajd 58</vt:lpstr>
      <vt:lpstr>Slajd 59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Słomkowska M.</dc:creator>
  <cp:lastModifiedBy>toshiba</cp:lastModifiedBy>
  <cp:revision>71</cp:revision>
  <dcterms:created xsi:type="dcterms:W3CDTF">2018-01-21T12:39:13Z</dcterms:created>
  <dcterms:modified xsi:type="dcterms:W3CDTF">2018-03-15T07:44:32Z</dcterms:modified>
</cp:coreProperties>
</file>