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60" r:id="rId3"/>
    <p:sldId id="262" r:id="rId4"/>
    <p:sldId id="261" r:id="rId5"/>
    <p:sldId id="264" r:id="rId6"/>
    <p:sldId id="268" r:id="rId7"/>
    <p:sldId id="266" r:id="rId8"/>
    <p:sldId id="269" r:id="rId9"/>
    <p:sldId id="267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6242-2708-4771-B40F-F328C574D7F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DE05-A508-4427-9214-D07545CFBD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A94D8-830A-43AE-915F-FA9F0CEA18C9}" type="slidenum">
              <a:rPr lang="sk-SK"/>
              <a:pPr/>
              <a:t>5</a:t>
            </a:fld>
            <a:endParaRPr lang="sk-SK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2C6E37-C9B7-434E-90D5-4C42969089B0}" type="datetimeFigureOut">
              <a:rPr lang="sk-SK" smtClean="0"/>
              <a:pPr/>
              <a:t>19. 5. 2013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143802-A3C4-4A5D-A03C-C7E9F5CCF37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17504" cy="2304256"/>
          </a:xfrm>
        </p:spPr>
        <p:txBody>
          <a:bodyPr>
            <a:normAutofit/>
          </a:bodyPr>
          <a:lstStyle/>
          <a:p>
            <a:pPr algn="ctr"/>
            <a:r>
              <a:rPr lang="sk-SK" sz="6600" i="1" dirty="0" smtClean="0">
                <a:solidFill>
                  <a:srgbClr val="FFFF00"/>
                </a:solidFill>
              </a:rPr>
              <a:t>Franská ríša</a:t>
            </a:r>
            <a:endParaRPr lang="sk-SK" sz="6600" i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463501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 smrti Karola Veľkého v r. 843 sa ríša rozdelila na:</a:t>
            </a:r>
          </a:p>
          <a:p>
            <a:pPr algn="l">
              <a:buFont typeface="Wingdings" pitchFamily="2" charset="2"/>
              <a:buChar char="§"/>
            </a:pPr>
            <a:r>
              <a:rPr lang="sk-SK" dirty="0" smtClean="0"/>
              <a:t>  </a:t>
            </a:r>
            <a:r>
              <a:rPr lang="sk-SK" b="1" dirty="0" err="1" smtClean="0">
                <a:solidFill>
                  <a:srgbClr val="FFFF00"/>
                </a:solidFill>
              </a:rPr>
              <a:t>Západofranskú</a:t>
            </a:r>
            <a:r>
              <a:rPr lang="sk-SK" b="1" dirty="0" smtClean="0">
                <a:solidFill>
                  <a:srgbClr val="FFFF00"/>
                </a:solidFill>
              </a:rPr>
              <a:t> ríšu</a:t>
            </a:r>
            <a:r>
              <a:rPr lang="sk-SK" b="1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(Francúzsko) </a:t>
            </a:r>
          </a:p>
          <a:p>
            <a:pPr algn="l">
              <a:buFont typeface="Wingdings" pitchFamily="2" charset="2"/>
              <a:buChar char="§"/>
            </a:pPr>
            <a:r>
              <a:rPr lang="sk-SK" dirty="0" smtClean="0">
                <a:solidFill>
                  <a:srgbClr val="FFFF00"/>
                </a:solidFill>
              </a:rPr>
              <a:t>  </a:t>
            </a:r>
            <a:r>
              <a:rPr lang="sk-SK" b="1" dirty="0" err="1" smtClean="0">
                <a:solidFill>
                  <a:srgbClr val="FFFF00"/>
                </a:solidFill>
              </a:rPr>
              <a:t>Východofranskú</a:t>
            </a:r>
            <a:r>
              <a:rPr lang="sk-SK" b="1" dirty="0" smtClean="0">
                <a:solidFill>
                  <a:srgbClr val="FFFF00"/>
                </a:solidFill>
              </a:rPr>
              <a:t> ríšu</a:t>
            </a:r>
            <a:r>
              <a:rPr lang="sk-SK" b="1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(Nemecko) 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Picture 1" descr="ff90ba6058869cfffc62307a0b8cbfad_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3706"/>
            <a:ext cx="5976664" cy="497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rgbClr val="FFFF00"/>
                </a:solidFill>
              </a:rPr>
              <a:t>Zápis do zošita</a:t>
            </a:r>
            <a:endParaRPr lang="sk-SK" i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Franská ríša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712968" cy="5760640"/>
          </a:xfrm>
        </p:spPr>
        <p:txBody>
          <a:bodyPr>
            <a:normAutofit/>
          </a:bodyPr>
          <a:lstStyle/>
          <a:p>
            <a:pPr algn="l"/>
            <a:r>
              <a:rPr lang="sk-SK" dirty="0" smtClean="0"/>
              <a:t> 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Doba existencie: 5. – 9. storočie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vznikla v r. 498 na území bývalej </a:t>
            </a:r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Západorímskej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ríše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v 5. storočí germánske kmene Frankov zjednotil 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kráľ </a:t>
            </a:r>
            <a:r>
              <a:rPr lang="sk-SK" b="1" dirty="0" err="1" smtClean="0">
                <a:solidFill>
                  <a:srgbClr val="FFFF00"/>
                </a:solidFill>
              </a:rPr>
              <a:t>Chlodovik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 rodu </a:t>
            </a:r>
            <a:r>
              <a:rPr lang="sk-SK" b="1" dirty="0" err="1" smtClean="0">
                <a:solidFill>
                  <a:srgbClr val="FFFF00"/>
                </a:solidFill>
              </a:rPr>
              <a:t>Merovejovcov</a:t>
            </a:r>
            <a:endParaRPr lang="sk-SK" b="1" dirty="0" smtClean="0">
              <a:solidFill>
                <a:srgbClr val="FFFF00"/>
              </a:solidFill>
            </a:endParaRPr>
          </a:p>
          <a:p>
            <a:pPr algn="l"/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 roku 498 prijal v Remeši kresťanstvo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zväčšovanie ríše </a:t>
            </a:r>
            <a:r>
              <a:rPr lang="sk-SK" b="1" dirty="0" smtClean="0">
                <a:solidFill>
                  <a:srgbClr val="FFFF00"/>
                </a:solidFill>
              </a:rPr>
              <a:t>výbojmi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 nových územiach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Franská ríša chcela dostať </a:t>
            </a:r>
            <a:r>
              <a:rPr lang="sk-SK" b="1" dirty="0" smtClean="0">
                <a:solidFill>
                  <a:srgbClr val="FFFF00"/>
                </a:solidFill>
              </a:rPr>
              <a:t>Slovanov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pod svoj vplyv</a:t>
            </a:r>
          </a:p>
          <a:p>
            <a:pPr algn="l"/>
            <a:r>
              <a:rPr lang="sk-SK" dirty="0" smtClean="0"/>
              <a:t>-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r. </a:t>
            </a:r>
            <a:r>
              <a:rPr lang="sk-SK" b="1" dirty="0" smtClean="0">
                <a:solidFill>
                  <a:srgbClr val="FFFF00"/>
                </a:solidFill>
              </a:rPr>
              <a:t>631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 bitke pri </a:t>
            </a:r>
            <a:r>
              <a:rPr lang="sk-SK" b="1" dirty="0" err="1" smtClean="0">
                <a:solidFill>
                  <a:srgbClr val="FFFF00"/>
                </a:solidFill>
              </a:rPr>
              <a:t>Vogastisburgu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bol kráľ </a:t>
            </a:r>
            <a:r>
              <a:rPr lang="sk-SK" b="1" dirty="0" err="1" smtClean="0">
                <a:solidFill>
                  <a:srgbClr val="FFFF00"/>
                </a:solidFill>
              </a:rPr>
              <a:t>Dagobert</a:t>
            </a:r>
            <a:r>
              <a:rPr lang="sk-SK" dirty="0" smtClean="0"/>
              <a:t> </a:t>
            </a:r>
          </a:p>
          <a:p>
            <a:pPr algn="l"/>
            <a:r>
              <a:rPr lang="sk-SK" dirty="0" smtClean="0"/>
              <a:t> 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porazený Slovanmi pod vedením kupca </a:t>
            </a:r>
            <a:r>
              <a:rPr lang="sk-SK" b="1" dirty="0" smtClean="0">
                <a:solidFill>
                  <a:srgbClr val="FFFF00"/>
                </a:solidFill>
              </a:rPr>
              <a:t>Sama</a:t>
            </a:r>
          </a:p>
          <a:p>
            <a:pPr algn="l">
              <a:buFont typeface="Wingdings" pitchFamily="2" charset="2"/>
              <a:buChar char="§"/>
            </a:pPr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21602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Frankovia boli dobrí bojovníci, lovci, rybári, roľníci,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chovatelia</a:t>
            </a:r>
            <a:endParaRPr lang="sk-SK" sz="32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ľudia sa začali deliť na majetných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FF00"/>
                </a:solidFill>
              </a:rPr>
              <a:t>privilegovaných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sk-SK" b="1" dirty="0" smtClean="0"/>
              <a:t> </a:t>
            </a:r>
          </a:p>
          <a:p>
            <a:pPr algn="l"/>
            <a:r>
              <a:rPr lang="sk-SK" b="1" dirty="0" smtClean="0"/>
              <a:t> 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nemajetných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FF00"/>
                </a:solidFill>
              </a:rPr>
              <a:t>neprivilegovaných </a:t>
            </a:r>
            <a:endParaRPr lang="sk-SK" dirty="0" smtClean="0"/>
          </a:p>
          <a:p>
            <a:pPr algn="l"/>
            <a:r>
              <a:rPr lang="sk-SK" dirty="0" smtClean="0"/>
              <a:t>  </a:t>
            </a:r>
          </a:p>
          <a:p>
            <a:pPr algn="l"/>
            <a:r>
              <a:rPr lang="sk-SK" dirty="0" smtClean="0">
                <a:solidFill>
                  <a:srgbClr val="FFFF00"/>
                </a:solidFill>
              </a:rPr>
              <a:t>Majordómovia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správcovia palácov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- hlavní velitelia vojska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- reálna politická moc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- dedičný úrad (od 7. stor.)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Významní majordómovia:</a:t>
            </a:r>
            <a:r>
              <a:rPr lang="sk-SK" dirty="0" smtClean="0"/>
              <a:t> </a:t>
            </a:r>
            <a:r>
              <a:rPr lang="sk-SK" sz="2600" dirty="0" err="1" smtClean="0">
                <a:solidFill>
                  <a:srgbClr val="FFFF00"/>
                </a:solidFill>
              </a:rPr>
              <a:t>Pipin</a:t>
            </a:r>
            <a:r>
              <a:rPr lang="sk-SK" sz="2600" dirty="0" smtClean="0">
                <a:solidFill>
                  <a:srgbClr val="FFFF00"/>
                </a:solidFill>
              </a:rPr>
              <a:t> II.                                      </a:t>
            </a:r>
          </a:p>
          <a:p>
            <a:pPr algn="l"/>
            <a:r>
              <a:rPr lang="sk-SK" sz="2600" dirty="0" smtClean="0">
                <a:solidFill>
                  <a:srgbClr val="FFFF00"/>
                </a:solidFill>
              </a:rPr>
              <a:t>                                                   Karol </a:t>
            </a:r>
            <a:r>
              <a:rPr lang="sk-SK" sz="2600" dirty="0" err="1" smtClean="0">
                <a:solidFill>
                  <a:srgbClr val="FFFF00"/>
                </a:solidFill>
              </a:rPr>
              <a:t>Martel</a:t>
            </a:r>
            <a:r>
              <a:rPr lang="sk-SK" sz="2600" dirty="0" smtClean="0">
                <a:solidFill>
                  <a:srgbClr val="FFFF00"/>
                </a:solidFill>
              </a:rPr>
              <a:t> </a:t>
            </a:r>
            <a:r>
              <a:rPr lang="sk-SK" sz="2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(kladivo)                            </a:t>
            </a:r>
          </a:p>
          <a:p>
            <a:pPr algn="l"/>
            <a:r>
              <a:rPr lang="sk-SK" sz="2600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sk-SK" sz="2600" dirty="0" err="1" smtClean="0">
                <a:solidFill>
                  <a:srgbClr val="FFFF00"/>
                </a:solidFill>
              </a:rPr>
              <a:t>Pipin</a:t>
            </a:r>
            <a:r>
              <a:rPr lang="sk-SK" sz="2600" dirty="0" smtClean="0">
                <a:solidFill>
                  <a:srgbClr val="FFFF00"/>
                </a:solidFill>
              </a:rPr>
              <a:t> III. Krátky</a:t>
            </a:r>
          </a:p>
          <a:p>
            <a:pPr algn="l">
              <a:buFont typeface="Wingdings" pitchFamily="2" charset="2"/>
              <a:buChar char="§"/>
            </a:pP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Karol Veľký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280920" cy="5544616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najvýznamnejší panovník Franskej ríše z rodu  </a:t>
            </a:r>
          </a:p>
          <a:p>
            <a:pPr algn="l"/>
            <a:r>
              <a:rPr lang="sk-SK" dirty="0" smtClean="0">
                <a:solidFill>
                  <a:srgbClr val="FFFF00"/>
                </a:solidFill>
              </a:rPr>
              <a:t>   </a:t>
            </a:r>
            <a:r>
              <a:rPr lang="sk-SK" b="1" dirty="0" err="1" smtClean="0">
                <a:solidFill>
                  <a:srgbClr val="FFFF00"/>
                </a:solidFill>
              </a:rPr>
              <a:t>Karolovcov</a:t>
            </a:r>
            <a:endParaRPr lang="sk-SK" b="1" dirty="0" smtClean="0">
              <a:solidFill>
                <a:srgbClr val="FFFF00"/>
              </a:solidFill>
            </a:endParaRP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v r. 800 bol pápežom korunovaný za cisára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za jeho vlády dosiahla Franská ríša najväčší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rozmach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podporoval umenie a školstvo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na dobytom území podporoval kresťanstvo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po smrti Karola Veľkého v r. 843 sa ríša rozdelila 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na:  </a:t>
            </a:r>
            <a:r>
              <a:rPr lang="sk-SK" b="1" dirty="0" err="1" smtClean="0">
                <a:solidFill>
                  <a:srgbClr val="FFFF00"/>
                </a:solidFill>
              </a:rPr>
              <a:t>Západofranskú</a:t>
            </a:r>
            <a:r>
              <a:rPr lang="sk-SK" b="1" dirty="0" smtClean="0">
                <a:solidFill>
                  <a:srgbClr val="FFFF00"/>
                </a:solidFill>
              </a:rPr>
              <a:t> ríšu</a:t>
            </a:r>
            <a:r>
              <a:rPr lang="sk-SK" b="1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(Francúzsko) </a:t>
            </a:r>
          </a:p>
          <a:p>
            <a:pPr algn="l"/>
            <a:r>
              <a:rPr lang="sk-SK" dirty="0" smtClean="0">
                <a:solidFill>
                  <a:srgbClr val="FFFF00"/>
                </a:solidFill>
              </a:rPr>
              <a:t>          </a:t>
            </a:r>
            <a:r>
              <a:rPr lang="sk-SK" b="1" dirty="0" err="1" smtClean="0">
                <a:solidFill>
                  <a:srgbClr val="FFFF00"/>
                </a:solidFill>
              </a:rPr>
              <a:t>Východofranskú</a:t>
            </a:r>
            <a:r>
              <a:rPr lang="sk-SK" b="1" dirty="0" smtClean="0">
                <a:solidFill>
                  <a:srgbClr val="FFFF00"/>
                </a:solidFill>
              </a:rPr>
              <a:t> ríšu</a:t>
            </a:r>
            <a:r>
              <a:rPr lang="sk-SK" b="1" dirty="0" smtClean="0"/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(Nemecko) </a:t>
            </a:r>
          </a:p>
          <a:p>
            <a:pPr algn="l"/>
            <a:endParaRPr lang="sk-SK" b="1" dirty="0" smtClean="0"/>
          </a:p>
          <a:p>
            <a:pPr algn="l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Ďakujem za pozornosť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7248" cy="1196752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E5E6E8"/>
                </a:solidFill>
              </a:rPr>
              <a:t>Franská ríša vznikla v r. 498 na území bývalej </a:t>
            </a:r>
            <a:r>
              <a:rPr lang="sk-SK" sz="3200" dirty="0" err="1" smtClean="0">
                <a:solidFill>
                  <a:srgbClr val="E5E6E8"/>
                </a:solidFill>
              </a:rPr>
              <a:t>Západorímskej</a:t>
            </a:r>
            <a:r>
              <a:rPr lang="sk-SK" sz="3200" dirty="0" smtClean="0">
                <a:solidFill>
                  <a:srgbClr val="E5E6E8"/>
                </a:solidFill>
              </a:rPr>
              <a:t> ríše</a:t>
            </a:r>
            <a:endParaRPr lang="sk-SK" sz="3200" dirty="0">
              <a:solidFill>
                <a:srgbClr val="E5E6E8"/>
              </a:solidFill>
            </a:endParaRPr>
          </a:p>
        </p:txBody>
      </p:sp>
      <p:pic>
        <p:nvPicPr>
          <p:cNvPr id="60423" name="Picture 7" descr="franska map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280920" cy="5507619"/>
          </a:xfrm>
          <a:noFill/>
          <a:ln/>
        </p:spPr>
      </p:pic>
      <p:sp>
        <p:nvSpPr>
          <p:cNvPr id="604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5536" y="1052736"/>
            <a:ext cx="8291264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43204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- v 5. storočí germánske kmene 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  Frankov zjednotil kráľ </a:t>
            </a:r>
            <a:r>
              <a:rPr lang="sk-SK" b="1" dirty="0" err="1" smtClean="0">
                <a:solidFill>
                  <a:srgbClr val="FFFF00"/>
                </a:solidFill>
              </a:rPr>
              <a:t>Chlodovik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  z rodu </a:t>
            </a:r>
            <a:r>
              <a:rPr lang="sk-SK" b="1" dirty="0" err="1" smtClean="0">
                <a:solidFill>
                  <a:srgbClr val="FFFF00"/>
                </a:solidFill>
              </a:rPr>
              <a:t>Merovejovcov</a:t>
            </a:r>
            <a:endParaRPr lang="sk-SK" b="1" dirty="0" smtClean="0">
              <a:solidFill>
                <a:srgbClr val="FFFF00"/>
              </a:solidFill>
            </a:endParaRP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- v roku 498 prijal v Remeši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  kresťanstvo a získal tak                  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  rímsku podporu</a:t>
            </a:r>
          </a:p>
          <a:p>
            <a:pPr algn="l">
              <a:buFontTx/>
              <a:buChar char="-"/>
            </a:pPr>
            <a:endParaRPr lang="sk-SK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>
              <a:buFontTx/>
              <a:buChar char="-"/>
            </a:pPr>
            <a:endParaRPr lang="sk-SK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>
              <a:buFontTx/>
              <a:buChar char="-"/>
            </a:pPr>
            <a:endParaRPr lang="sk-SK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po jeho vzore sa stali katolíkmi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všetci Frankovia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80320" cy="423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33138"/>
            <a:ext cx="3174385" cy="326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576064"/>
          </a:xfrm>
        </p:spPr>
        <p:txBody>
          <a:bodyPr>
            <a:noAutofit/>
          </a:bodyPr>
          <a:lstStyle/>
          <a:p>
            <a:r>
              <a:rPr lang="sk-SK" sz="4000" dirty="0" smtClean="0">
                <a:solidFill>
                  <a:srgbClr val="FFFF00"/>
                </a:solidFill>
              </a:rPr>
              <a:t>Rozširovanie územia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32859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zväčšovanie ríše </a:t>
            </a:r>
            <a:r>
              <a:rPr lang="sk-SK" b="1" dirty="0" smtClean="0">
                <a:solidFill>
                  <a:srgbClr val="FFFF00"/>
                </a:solidFill>
              </a:rPr>
              <a:t>výbojmi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na nových územiach</a:t>
            </a:r>
          </a:p>
          <a:p>
            <a:pPr algn="l">
              <a:buFont typeface="Wingdings" pitchFamily="2" charset="2"/>
              <a:buChar char="§"/>
            </a:pP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tie však boli rozdielne (líšili sa tradíciami i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spôsobom života) preto štát prežíval krvavé spory</a:t>
            </a:r>
          </a:p>
          <a:p>
            <a:pPr algn="l">
              <a:buFont typeface="Wingdings" pitchFamily="2" charset="2"/>
              <a:buChar char="§"/>
            </a:pP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Franská ríša chcela dostať </a:t>
            </a:r>
            <a:r>
              <a:rPr lang="sk-SK" b="1" dirty="0" smtClean="0">
                <a:solidFill>
                  <a:srgbClr val="FFFF00"/>
                </a:solidFill>
              </a:rPr>
              <a:t>Slovanov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pod svoj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vplyv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r.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b="1" dirty="0" smtClean="0">
                <a:solidFill>
                  <a:srgbClr val="FFFF00"/>
                </a:solidFill>
              </a:rPr>
              <a:t>631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 bitke pri </a:t>
            </a:r>
          </a:p>
          <a:p>
            <a:pPr algn="l"/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</a:t>
            </a:r>
            <a:r>
              <a:rPr lang="sk-SK" b="1" dirty="0" err="1" smtClean="0">
                <a:solidFill>
                  <a:srgbClr val="FFFF00"/>
                </a:solidFill>
              </a:rPr>
              <a:t>Vogastisburgu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bol kráľ </a:t>
            </a:r>
            <a:r>
              <a:rPr lang="sk-SK" b="1" dirty="0" err="1" smtClean="0">
                <a:solidFill>
                  <a:srgbClr val="FFFF00"/>
                </a:solidFill>
              </a:rPr>
              <a:t>Dagobert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porazený Slovanmi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pod vedením kupca </a:t>
            </a:r>
          </a:p>
          <a:p>
            <a:pPr algn="l"/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</a:t>
            </a:r>
            <a:r>
              <a:rPr lang="sk-SK" b="1" dirty="0" smtClean="0">
                <a:solidFill>
                  <a:srgbClr val="FFFF00"/>
                </a:solidFill>
              </a:rPr>
              <a:t>Sama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2088232" cy="23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160240" cy="236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aoblený obdĺžnik 5"/>
          <p:cNvSpPr/>
          <p:nvPr/>
        </p:nvSpPr>
        <p:spPr>
          <a:xfrm>
            <a:off x="251520" y="6021288"/>
            <a:ext cx="2627784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 smtClean="0">
                <a:solidFill>
                  <a:schemeClr val="tx2">
                    <a:lumMod val="10000"/>
                  </a:schemeClr>
                </a:solidFill>
              </a:rPr>
              <a:t>Dagobert</a:t>
            </a:r>
            <a:endParaRPr lang="sk-SK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6156176" y="6021288"/>
            <a:ext cx="26425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2">
                    <a:lumMod val="10000"/>
                  </a:schemeClr>
                </a:solidFill>
              </a:rPr>
              <a:t>Samo</a:t>
            </a:r>
            <a:endParaRPr lang="sk-SK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8313" y="332656"/>
            <a:ext cx="835215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FFFF00"/>
                </a:solidFill>
              </a:rPr>
              <a:t>Život v ríši </a:t>
            </a:r>
            <a:endParaRPr lang="sk-SK" sz="4000" b="1" dirty="0" smtClean="0">
              <a:solidFill>
                <a:srgbClr val="FFFF00"/>
              </a:solidFill>
            </a:endParaRPr>
          </a:p>
          <a:p>
            <a:endParaRPr lang="sk-SK" sz="2400" dirty="0" smtClean="0"/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Frankovia boli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dobrí bojovníci, lovci, rybári, roľníci, </a:t>
            </a:r>
            <a:endParaRPr lang="sk-SK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chovatelia</a:t>
            </a:r>
            <a:endParaRPr lang="sk-SK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spočiatku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 riadili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rodovými pravidlami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na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pôde Franskej ríše vznikol a rozšíril sa princíp </a:t>
            </a:r>
            <a:endParaRPr lang="sk-SK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vazalskej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(feudálnej) väzby medzi pánom a poddaným,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ktorý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dal meno celej epoche: </a:t>
            </a:r>
            <a:r>
              <a:rPr lang="sk-SK" sz="2800" b="1" dirty="0" smtClean="0">
                <a:solidFill>
                  <a:srgbClr val="FFFF00"/>
                </a:solidFill>
              </a:rPr>
              <a:t>feudalizmus</a:t>
            </a:r>
            <a:r>
              <a:rPr lang="sk-SK" sz="2800" b="1" dirty="0" smtClean="0">
                <a:solidFill>
                  <a:schemeClr val="hlink"/>
                </a:solidFill>
              </a:rPr>
              <a:t> </a:t>
            </a:r>
          </a:p>
          <a:p>
            <a:endParaRPr lang="sk-SK" sz="2800" b="1" dirty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 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ľudia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 začali deliť na </a:t>
            </a:r>
            <a:endParaRPr lang="sk-SK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majetných </a:t>
            </a:r>
            <a:r>
              <a:rPr lang="sk-SK" sz="2400" b="1" dirty="0" smtClean="0">
                <a:solidFill>
                  <a:srgbClr val="FFFF00"/>
                </a:solidFill>
              </a:rPr>
              <a:t>privilegovaných </a:t>
            </a:r>
          </a:p>
          <a:p>
            <a:r>
              <a:rPr lang="sk-SK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a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nemajetných</a:t>
            </a:r>
          </a:p>
          <a:p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sk-SK" sz="2400" b="1" dirty="0" smtClean="0">
                <a:solidFill>
                  <a:srgbClr val="FFFF00"/>
                </a:solidFill>
              </a:rPr>
              <a:t>neprivilegovaných</a:t>
            </a:r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 </a:t>
            </a:r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tých, </a:t>
            </a:r>
            <a:endParaRPr lang="sk-SK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sk-SK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čo nemali výsady)</a:t>
            </a:r>
            <a:endParaRPr lang="sk-SK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032448" cy="30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Majordómovia</a:t>
            </a:r>
            <a:endParaRPr lang="sk-SK" sz="4000" b="1" dirty="0">
              <a:solidFill>
                <a:srgbClr val="FFFF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84"/>
          </a:xfrm>
        </p:spPr>
        <p:txBody>
          <a:bodyPr/>
          <a:lstStyle/>
          <a:p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r>
              <a:rPr lang="sk-SK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právcovia palácov</a:t>
            </a:r>
          </a:p>
          <a:p>
            <a:r>
              <a:rPr lang="sk-SK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hlavní velitelia vojska</a:t>
            </a:r>
          </a:p>
          <a:p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  <a:r>
              <a:rPr lang="sk-SK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eálna politická moc</a:t>
            </a:r>
          </a:p>
          <a:p>
            <a:r>
              <a:rPr lang="sk-SK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dedičný úrad (od 7. stor.)</a:t>
            </a:r>
          </a:p>
          <a:p>
            <a:r>
              <a:rPr lang="sk-SK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významní majordómovia: </a:t>
            </a:r>
          </a:p>
          <a:p>
            <a:pPr>
              <a:buNone/>
            </a:pPr>
            <a:r>
              <a:rPr lang="sk-SK" sz="3200" dirty="0" smtClean="0">
                <a:solidFill>
                  <a:srgbClr val="FFFF00"/>
                </a:solidFill>
              </a:rPr>
              <a:t>                    </a:t>
            </a:r>
            <a:r>
              <a:rPr lang="sk-SK" sz="3600" dirty="0" err="1" smtClean="0">
                <a:solidFill>
                  <a:srgbClr val="FFFF00"/>
                </a:solidFill>
              </a:rPr>
              <a:t>Pipin</a:t>
            </a:r>
            <a:r>
              <a:rPr lang="sk-SK" sz="3600" dirty="0" smtClean="0">
                <a:solidFill>
                  <a:srgbClr val="FFFF00"/>
                </a:solidFill>
              </a:rPr>
              <a:t> II.                                      </a:t>
            </a:r>
          </a:p>
          <a:p>
            <a:pPr>
              <a:buNone/>
            </a:pPr>
            <a:r>
              <a:rPr lang="sk-SK" sz="3600" dirty="0" smtClean="0">
                <a:solidFill>
                  <a:srgbClr val="FFFF00"/>
                </a:solidFill>
              </a:rPr>
              <a:t>                  Karol </a:t>
            </a:r>
            <a:r>
              <a:rPr lang="sk-SK" sz="3600" dirty="0" err="1" smtClean="0">
                <a:solidFill>
                  <a:srgbClr val="FFFF00"/>
                </a:solidFill>
              </a:rPr>
              <a:t>Martel</a:t>
            </a:r>
            <a:r>
              <a:rPr lang="sk-SK" sz="3600" dirty="0" smtClean="0">
                <a:solidFill>
                  <a:srgbClr val="FFFF00"/>
                </a:solidFill>
              </a:rPr>
              <a:t>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(kladivo)                            </a:t>
            </a:r>
          </a:p>
          <a:p>
            <a:pPr>
              <a:buNone/>
            </a:pPr>
            <a:r>
              <a:rPr lang="sk-SK" sz="3600" dirty="0" smtClean="0">
                <a:solidFill>
                  <a:srgbClr val="FFFF00"/>
                </a:solidFill>
              </a:rPr>
              <a:t>                  </a:t>
            </a:r>
            <a:r>
              <a:rPr lang="sk-SK" sz="3600" dirty="0" err="1" smtClean="0">
                <a:solidFill>
                  <a:srgbClr val="FFFF00"/>
                </a:solidFill>
              </a:rPr>
              <a:t>Pipin</a:t>
            </a:r>
            <a:r>
              <a:rPr lang="sk-SK" sz="3600" dirty="0" smtClean="0">
                <a:solidFill>
                  <a:srgbClr val="FFFF00"/>
                </a:solidFill>
              </a:rPr>
              <a:t> III. Krátky</a:t>
            </a:r>
          </a:p>
          <a:p>
            <a:endParaRPr lang="sk-SK" sz="36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66286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008112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583264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273526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ĺžnik 4"/>
          <p:cNvSpPr/>
          <p:nvPr/>
        </p:nvSpPr>
        <p:spPr>
          <a:xfrm>
            <a:off x="467544" y="4293096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 smtClean="0">
                <a:solidFill>
                  <a:schemeClr val="tx2">
                    <a:lumMod val="10000"/>
                  </a:schemeClr>
                </a:solidFill>
              </a:rPr>
              <a:t>Pipin</a:t>
            </a:r>
            <a:r>
              <a:rPr lang="sk-SK" sz="2800" b="1" dirty="0" smtClean="0">
                <a:solidFill>
                  <a:schemeClr val="tx2">
                    <a:lumMod val="10000"/>
                  </a:schemeClr>
                </a:solidFill>
              </a:rPr>
              <a:t> II.</a:t>
            </a:r>
            <a:endParaRPr lang="sk-SK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9"/>
            <a:ext cx="28083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ĺžnik 7"/>
          <p:cNvSpPr/>
          <p:nvPr/>
        </p:nvSpPr>
        <p:spPr>
          <a:xfrm>
            <a:off x="6156176" y="4221088"/>
            <a:ext cx="24265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2">
                    <a:lumMod val="10000"/>
                  </a:schemeClr>
                </a:solidFill>
              </a:rPr>
              <a:t>Karol </a:t>
            </a:r>
            <a:r>
              <a:rPr lang="sk-SK" sz="2800" b="1" dirty="0" err="1" smtClean="0">
                <a:solidFill>
                  <a:schemeClr val="tx2">
                    <a:lumMod val="10000"/>
                  </a:schemeClr>
                </a:solidFill>
              </a:rPr>
              <a:t>Martel</a:t>
            </a:r>
            <a:endParaRPr lang="sk-SK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2915816" y="6165304"/>
            <a:ext cx="31683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 smtClean="0">
                <a:solidFill>
                  <a:schemeClr val="tx2">
                    <a:lumMod val="10000"/>
                  </a:schemeClr>
                </a:solidFill>
              </a:rPr>
              <a:t>Pipin</a:t>
            </a:r>
            <a:r>
              <a:rPr lang="sk-SK" sz="2800" b="1" dirty="0" smtClean="0">
                <a:solidFill>
                  <a:schemeClr val="tx2">
                    <a:lumMod val="10000"/>
                  </a:schemeClr>
                </a:solidFill>
              </a:rPr>
              <a:t> III. Krátky</a:t>
            </a:r>
            <a:endParaRPr lang="sk-SK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88032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864096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Karol Veľký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1268760"/>
            <a:ext cx="5580112" cy="5184576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najvýznamnejší panovník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Franskej ríše z rodu </a:t>
            </a:r>
            <a:r>
              <a:rPr lang="sk-SK" dirty="0" err="1" smtClean="0">
                <a:solidFill>
                  <a:srgbClr val="FFFF00"/>
                </a:solidFill>
              </a:rPr>
              <a:t>Karolovcov</a:t>
            </a:r>
            <a:endParaRPr lang="sk-SK" dirty="0" smtClean="0">
              <a:solidFill>
                <a:srgbClr val="FFFF00"/>
              </a:solidFill>
            </a:endParaRP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v r. 800 bol pápežom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korunovaný za cisára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podporoval umenie a školstvo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bol vzdelaný, na dobytom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území podporoval  </a:t>
            </a:r>
          </a:p>
          <a:p>
            <a:pPr algn="l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kresťanstvo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96752"/>
            <a:ext cx="3096344" cy="424847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489743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ĺžnik 5"/>
          <p:cNvSpPr/>
          <p:nvPr/>
        </p:nvSpPr>
        <p:spPr>
          <a:xfrm>
            <a:off x="5292080" y="5805264"/>
            <a:ext cx="2016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2">
                    <a:lumMod val="10000"/>
                  </a:schemeClr>
                </a:solidFill>
              </a:rPr>
              <a:t>v</a:t>
            </a:r>
            <a:r>
              <a:rPr lang="sk-SK" sz="2000" b="1" dirty="0" smtClean="0">
                <a:solidFill>
                  <a:schemeClr val="tx2">
                    <a:lumMod val="10000"/>
                  </a:schemeClr>
                </a:solidFill>
              </a:rPr>
              <a:t>lastnoručný podpis</a:t>
            </a:r>
            <a:endParaRPr lang="sk-SK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08912" cy="1584176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Za vlády Karola Veľkého dosiahla Franská ríša najväčší územný rozmach</a:t>
            </a:r>
            <a:endParaRPr lang="sk-SK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474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Vlastná 2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5390"/>
      </a:accent1>
      <a:accent2>
        <a:srgbClr val="005390"/>
      </a:accent2>
      <a:accent3>
        <a:srgbClr val="005390"/>
      </a:accent3>
      <a:accent4>
        <a:srgbClr val="005390"/>
      </a:accent4>
      <a:accent5>
        <a:srgbClr val="005390"/>
      </a:accent5>
      <a:accent6>
        <a:srgbClr val="005390"/>
      </a:accent6>
      <a:hlink>
        <a:srgbClr val="005390"/>
      </a:hlink>
      <a:folHlink>
        <a:srgbClr val="005390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537</Words>
  <Application>Microsoft Office PowerPoint</Application>
  <PresentationFormat>Prezentácia na obrazovke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Špička</vt:lpstr>
      <vt:lpstr>Franská ríša</vt:lpstr>
      <vt:lpstr>Franská ríša vznikla v r. 498 na území bývalej Západorímskej ríše</vt:lpstr>
      <vt:lpstr>Snímka 3</vt:lpstr>
      <vt:lpstr>Rozširovanie územia</vt:lpstr>
      <vt:lpstr>Snímka 5</vt:lpstr>
      <vt:lpstr>Majordómovia</vt:lpstr>
      <vt:lpstr>Snímka 7</vt:lpstr>
      <vt:lpstr>Karol Veľký</vt:lpstr>
      <vt:lpstr>Snímka 9</vt:lpstr>
      <vt:lpstr>Snímka 10</vt:lpstr>
      <vt:lpstr>Zápis do zošita</vt:lpstr>
      <vt:lpstr>Franská ríša</vt:lpstr>
      <vt:lpstr>Snímka 13</vt:lpstr>
      <vt:lpstr>Karol Veľký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Franská ríša</dc:title>
  <dc:creator>2011C</dc:creator>
  <cp:lastModifiedBy>2011C</cp:lastModifiedBy>
  <cp:revision>32</cp:revision>
  <dcterms:created xsi:type="dcterms:W3CDTF">2013-05-19T14:23:27Z</dcterms:created>
  <dcterms:modified xsi:type="dcterms:W3CDTF">2013-05-19T17:14:41Z</dcterms:modified>
</cp:coreProperties>
</file>