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72" r:id="rId16"/>
    <p:sldId id="273" r:id="rId1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5" d="100"/>
          <a:sy n="115" d="100"/>
        </p:scale>
        <p:origin x="-152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727151-02D8-47C2-93CF-D4549AF5803D}" type="datetimeFigureOut">
              <a:rPr lang="pl-PL" smtClean="0"/>
              <a:t>2020-03-24</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86F0BB-8447-42CE-A264-D6F0C39D04E2}" type="slidenum">
              <a:rPr lang="pl-PL" smtClean="0"/>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2E86F0BB-8447-42CE-A264-D6F0C39D04E2}" type="slidenum">
              <a:rPr lang="pl-PL" smtClean="0"/>
              <a:t>8</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2E86F0BB-8447-42CE-A264-D6F0C39D04E2}" type="slidenum">
              <a:rPr lang="pl-PL" smtClean="0"/>
              <a:t>9</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2E86F0BB-8447-42CE-A264-D6F0C39D04E2}" type="slidenum">
              <a:rPr lang="pl-PL" smtClean="0"/>
              <a:t>10</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2E86F0BB-8447-42CE-A264-D6F0C39D04E2}" type="slidenum">
              <a:rPr lang="pl-PL" smtClean="0"/>
              <a:t>11</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2E86F0BB-8447-42CE-A264-D6F0C39D04E2}" type="slidenum">
              <a:rPr lang="pl-PL" smtClean="0"/>
              <a:t>12</a:t>
            </a:fld>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2E86F0BB-8447-42CE-A264-D6F0C39D04E2}" type="slidenum">
              <a:rPr lang="pl-PL" smtClean="0"/>
              <a:t>13</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Ref idx="1002">
        <a:schemeClr val="bg2"/>
      </p:bgRef>
    </p:bg>
    <p:spTree>
      <p:nvGrpSpPr>
        <p:cNvPr id="1" name=""/>
        <p:cNvGrpSpPr/>
        <p:nvPr/>
      </p:nvGrpSpPr>
      <p:grpSpPr>
        <a:xfrm>
          <a:off x="0" y="0"/>
          <a:ext cx="0" cy="0"/>
          <a:chOff x="0" y="0"/>
          <a:chExt cx="0" cy="0"/>
        </a:xfrm>
      </p:grpSpPr>
      <p:sp>
        <p:nvSpPr>
          <p:cNvPr id="9" name="Tytuł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17" name="Podtytuł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30" name="Symbol zastępczy daty 29"/>
          <p:cNvSpPr>
            <a:spLocks noGrp="1"/>
          </p:cNvSpPr>
          <p:nvPr>
            <p:ph type="dt" sz="half" idx="10"/>
          </p:nvPr>
        </p:nvSpPr>
        <p:spPr/>
        <p:txBody>
          <a:bodyPr/>
          <a:lstStyle/>
          <a:p>
            <a:fld id="{C22D5FC2-1971-45FD-9A73-25D2A9360E67}" type="datetimeFigureOut">
              <a:rPr lang="pl-PL" smtClean="0"/>
              <a:t>2020-03-24</a:t>
            </a:fld>
            <a:endParaRPr lang="pl-PL"/>
          </a:p>
        </p:txBody>
      </p:sp>
      <p:sp>
        <p:nvSpPr>
          <p:cNvPr id="19" name="Symbol zastępczy stopki 18"/>
          <p:cNvSpPr>
            <a:spLocks noGrp="1"/>
          </p:cNvSpPr>
          <p:nvPr>
            <p:ph type="ftr" sz="quarter" idx="11"/>
          </p:nvPr>
        </p:nvSpPr>
        <p:spPr/>
        <p:txBody>
          <a:bodyPr/>
          <a:lstStyle/>
          <a:p>
            <a:endParaRPr lang="pl-PL"/>
          </a:p>
        </p:txBody>
      </p:sp>
      <p:sp>
        <p:nvSpPr>
          <p:cNvPr id="27" name="Symbol zastępczy numeru slajdu 26"/>
          <p:cNvSpPr>
            <a:spLocks noGrp="1"/>
          </p:cNvSpPr>
          <p:nvPr>
            <p:ph type="sldNum" sz="quarter" idx="12"/>
          </p:nvPr>
        </p:nvSpPr>
        <p:spPr/>
        <p:txBody>
          <a:bodyPr/>
          <a:lstStyle/>
          <a:p>
            <a:fld id="{B76A9B52-86C1-4B9F-B08E-30A21316D82D}" type="slidenum">
              <a:rPr lang="pl-PL" smtClean="0"/>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C22D5FC2-1971-45FD-9A73-25D2A9360E67}" type="datetimeFigureOut">
              <a:rPr lang="pl-PL" smtClean="0"/>
              <a:t>2020-03-24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76A9B52-86C1-4B9F-B08E-30A21316D82D}"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914401"/>
            <a:ext cx="2057400" cy="5211763"/>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914401"/>
            <a:ext cx="6019800" cy="5211763"/>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C22D5FC2-1971-45FD-9A73-25D2A9360E67}" type="datetimeFigureOut">
              <a:rPr lang="pl-PL" smtClean="0"/>
              <a:t>2020-03-24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76A9B52-86C1-4B9F-B08E-30A21316D82D}"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C22D5FC2-1971-45FD-9A73-25D2A9360E67}" type="datetimeFigureOut">
              <a:rPr lang="pl-PL" smtClean="0"/>
              <a:t>2020-03-24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76A9B52-86C1-4B9F-B08E-30A21316D82D}"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C22D5FC2-1971-45FD-9A73-25D2A9360E67}" type="datetimeFigureOut">
              <a:rPr lang="pl-PL" smtClean="0"/>
              <a:t>2020-03-24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76A9B52-86C1-4B9F-B08E-30A21316D82D}" type="slidenum">
              <a:rPr lang="pl-PL" smtClean="0"/>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C22D5FC2-1971-45FD-9A73-25D2A9360E67}" type="datetimeFigureOut">
              <a:rPr lang="pl-PL" smtClean="0"/>
              <a:t>2020-03-24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76A9B52-86C1-4B9F-B08E-30A21316D82D}"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tIns="45720" anchor="b"/>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C22D5FC2-1971-45FD-9A73-25D2A9360E67}" type="datetimeFigureOut">
              <a:rPr lang="pl-PL" smtClean="0"/>
              <a:t>2020-03-24</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B76A9B52-86C1-4B9F-B08E-30A21316D82D}"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C22D5FC2-1971-45FD-9A73-25D2A9360E67}" type="datetimeFigureOut">
              <a:rPr lang="pl-PL" smtClean="0"/>
              <a:t>2020-03-24</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B76A9B52-86C1-4B9F-B08E-30A21316D82D}"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C22D5FC2-1971-45FD-9A73-25D2A9360E67}" type="datetimeFigureOut">
              <a:rPr lang="pl-PL" smtClean="0"/>
              <a:t>2020-03-24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B76A9B52-86C1-4B9F-B08E-30A21316D82D}"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C22D5FC2-1971-45FD-9A73-25D2A9360E67}" type="datetimeFigureOut">
              <a:rPr lang="pl-PL" smtClean="0"/>
              <a:t>2020-03-24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76A9B52-86C1-4B9F-B08E-30A21316D82D}"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Prostokąt ze ściętym i zaokrąglonym rogie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ójkąt prostokątny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ytuł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l-PL" smtClean="0"/>
              <a:t>Kliknij, aby edytować styl</a:t>
            </a:r>
            <a:endParaRPr kumimoji="0" lang="en-US"/>
          </a:p>
        </p:txBody>
      </p:sp>
      <p:sp>
        <p:nvSpPr>
          <p:cNvPr id="4" name="Symbol zastępczy tekstu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C22D5FC2-1971-45FD-9A73-25D2A9360E67}" type="datetimeFigureOut">
              <a:rPr lang="pl-PL" smtClean="0"/>
              <a:t>2020-03-24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077200" y="6356350"/>
            <a:ext cx="609600" cy="365125"/>
          </a:xfrm>
        </p:spPr>
        <p:txBody>
          <a:bodyPr/>
          <a:lstStyle/>
          <a:p>
            <a:fld id="{B76A9B52-86C1-4B9F-B08E-30A21316D82D}" type="slidenum">
              <a:rPr lang="pl-PL" smtClean="0"/>
              <a:t>‹#›</a:t>
            </a:fld>
            <a:endParaRPr lang="pl-PL"/>
          </a:p>
        </p:txBody>
      </p:sp>
      <p:sp>
        <p:nvSpPr>
          <p:cNvPr id="3" name="Symbol zastępczy obrazu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l-PL" smtClean="0"/>
              <a:t>Kliknij ikonę, aby dodać obraz</a:t>
            </a:r>
            <a:endParaRPr kumimoji="0" lang="en-US" dirty="0"/>
          </a:p>
        </p:txBody>
      </p:sp>
      <p:sp>
        <p:nvSpPr>
          <p:cNvPr id="10" name="Dowolny kształt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Dowolny kształt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Dowolny kształt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Dowolny kształt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ymbol zastępczy tytułu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22D5FC2-1971-45FD-9A73-25D2A9360E67}" type="datetimeFigureOut">
              <a:rPr lang="pl-PL" smtClean="0"/>
              <a:t>2020-03-24</a:t>
            </a:fld>
            <a:endParaRPr lang="pl-PL"/>
          </a:p>
        </p:txBody>
      </p:sp>
      <p:sp>
        <p:nvSpPr>
          <p:cNvPr id="22" name="Symbol zastępczy stopki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l-PL"/>
          </a:p>
        </p:txBody>
      </p:sp>
      <p:sp>
        <p:nvSpPr>
          <p:cNvPr id="18" name="Symbol zastępczy numeru slajd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76A9B52-86C1-4B9F-B08E-30A21316D82D}" type="slidenum">
              <a:rPr lang="pl-PL" smtClean="0"/>
              <a:t>‹#›</a:t>
            </a:fld>
            <a:endParaRPr lang="pl-PL"/>
          </a:p>
        </p:txBody>
      </p:sp>
      <p:grpSp>
        <p:nvGrpSpPr>
          <p:cNvPr id="2" name="Grupa 1"/>
          <p:cNvGrpSpPr/>
          <p:nvPr/>
        </p:nvGrpSpPr>
        <p:grpSpPr>
          <a:xfrm>
            <a:off x="-19017" y="202408"/>
            <a:ext cx="9180548" cy="649224"/>
            <a:chOff x="-19045" y="216550"/>
            <a:chExt cx="9180548" cy="649224"/>
          </a:xfrm>
        </p:grpSpPr>
        <p:sp>
          <p:nvSpPr>
            <p:cNvPr id="12" name="Dowolny kształt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Dowolny kształt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40544" y="776288"/>
            <a:ext cx="8062912" cy="3156768"/>
          </a:xfrm>
        </p:spPr>
        <p:txBody>
          <a:bodyPr>
            <a:normAutofit/>
          </a:bodyPr>
          <a:lstStyle/>
          <a:p>
            <a:pPr algn="ctr"/>
            <a:r>
              <a:rPr lang="pl-PL" dirty="0" smtClean="0"/>
              <a:t>Bezpieczna aktywność fizyczna w górach i nad wodą</a:t>
            </a:r>
            <a:endParaRPr lang="pl-PL" dirty="0"/>
          </a:p>
        </p:txBody>
      </p:sp>
      <p:sp>
        <p:nvSpPr>
          <p:cNvPr id="3" name="Podtytuł 2"/>
          <p:cNvSpPr>
            <a:spLocks noGrp="1"/>
          </p:cNvSpPr>
          <p:nvPr>
            <p:ph type="subTitle" idx="1"/>
          </p:nvPr>
        </p:nvSpPr>
        <p:spPr>
          <a:xfrm>
            <a:off x="540544" y="1556792"/>
            <a:ext cx="8062912" cy="2446088"/>
          </a:xfrm>
        </p:spPr>
        <p:txBody>
          <a:bodyPr/>
          <a:lstStyle/>
          <a:p>
            <a:endParaRPr lang="pl-P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smtClean="0"/>
              <a:t>Aktywność fizyczna w górach w lecie</a:t>
            </a:r>
            <a:endParaRPr lang="pl-PL" dirty="0"/>
          </a:p>
        </p:txBody>
      </p:sp>
      <p:sp>
        <p:nvSpPr>
          <p:cNvPr id="3" name="Symbol zastępczy zawartości 2"/>
          <p:cNvSpPr>
            <a:spLocks noGrp="1"/>
          </p:cNvSpPr>
          <p:nvPr>
            <p:ph idx="1"/>
          </p:nvPr>
        </p:nvSpPr>
        <p:spPr/>
        <p:txBody>
          <a:bodyPr>
            <a:normAutofit fontScale="92500" lnSpcReduction="10000"/>
          </a:bodyPr>
          <a:lstStyle/>
          <a:p>
            <a:pPr>
              <a:buFont typeface="Wingdings" pitchFamily="2" charset="2"/>
              <a:buChar char="Ø"/>
            </a:pPr>
            <a:endParaRPr lang="pl-PL" sz="2400" b="1" dirty="0" smtClean="0"/>
          </a:p>
          <a:p>
            <a:pPr>
              <a:buFont typeface="Wingdings" pitchFamily="2" charset="2"/>
              <a:buChar char="v"/>
            </a:pPr>
            <a:r>
              <a:rPr lang="pl-PL" sz="2400" b="1" dirty="0" smtClean="0"/>
              <a:t>Oto rzeczy, które muszą znaleźć się w Twoim plecaku:</a:t>
            </a:r>
            <a:endParaRPr lang="pl-PL" sz="2400" dirty="0" smtClean="0"/>
          </a:p>
          <a:p>
            <a:r>
              <a:rPr lang="pl-PL" sz="1600" dirty="0" smtClean="0"/>
              <a:t>Kompas i mapa – koniecznie papierowa – elektroniczny GPS może przecież odmówić współpracy,</a:t>
            </a:r>
          </a:p>
          <a:p>
            <a:r>
              <a:rPr lang="pl-PL" sz="1600" dirty="0" smtClean="0"/>
              <a:t>Napój i kaloryczny posiłek,</a:t>
            </a:r>
          </a:p>
          <a:p>
            <a:r>
              <a:rPr lang="pl-PL" sz="1600" dirty="0" smtClean="0"/>
              <a:t>Kompletna apteczka – sprawdź, czy jest w niej bandaż elastyczny, materiały opatrunkowe, plastry, koc termiczny (chroni przed wychłodzeniem w razie wypadku),</a:t>
            </a:r>
          </a:p>
          <a:p>
            <a:r>
              <a:rPr lang="pl-PL" sz="1600" dirty="0" smtClean="0"/>
              <a:t>Kurtka przeciwdeszczowa,</a:t>
            </a:r>
          </a:p>
          <a:p>
            <a:r>
              <a:rPr lang="pl-PL" sz="1600" dirty="0" smtClean="0"/>
              <a:t>Czapka (optymalnie – przeciwsłoneczna i zimowa),</a:t>
            </a:r>
          </a:p>
          <a:p>
            <a:r>
              <a:rPr lang="pl-PL" sz="1600" dirty="0" smtClean="0"/>
              <a:t>Ciepłe skarpetki, ewentualnie odzież na zmianę,</a:t>
            </a:r>
          </a:p>
          <a:p>
            <a:r>
              <a:rPr lang="pl-PL" sz="1600" dirty="0" smtClean="0"/>
              <a:t>Naładowany telefon komórkowy – zadbaj, by zachować baterię na ważne telefony ratunkowe, jeśli chcesz robić w górach zdjęcia, weź drugi telefon, </a:t>
            </a:r>
            <a:r>
              <a:rPr lang="pl-PL" sz="1600" dirty="0" err="1" smtClean="0"/>
              <a:t>powerbank</a:t>
            </a:r>
            <a:r>
              <a:rPr lang="pl-PL" sz="1600" dirty="0" smtClean="0"/>
              <a:t> lub osobny aparat fotograficzny,</a:t>
            </a:r>
          </a:p>
          <a:p>
            <a:r>
              <a:rPr lang="pl-PL" sz="1600" dirty="0" smtClean="0"/>
              <a:t>Źródło ognia – przyda się, gdy w górach zastanie Cię noc i zechcesz rozpalić ognisko,</a:t>
            </a:r>
          </a:p>
          <a:p>
            <a:pPr>
              <a:buNone/>
            </a:pPr>
            <a:r>
              <a:rPr lang="pl-PL" sz="1600" dirty="0" smtClean="0"/>
              <a:t>Wpisz do telefonu komórkowego Górski Numer Ratunkowy: 601 100 300 lub 985. Zainstaluj w telefonie z Androidem aplikację Ratunek.</a:t>
            </a:r>
          </a:p>
          <a:p>
            <a:pPr>
              <a:buFont typeface="Wingdings" pitchFamily="2" charset="2"/>
              <a:buChar char="Ø"/>
            </a:pPr>
            <a:endParaRPr lang="pl-PL" sz="19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smtClean="0"/>
              <a:t>Aktywność fizyczna w górach w lecie</a:t>
            </a:r>
            <a:endParaRPr lang="pl-PL" dirty="0"/>
          </a:p>
        </p:txBody>
      </p:sp>
      <p:sp>
        <p:nvSpPr>
          <p:cNvPr id="3" name="Symbol zastępczy zawartości 2"/>
          <p:cNvSpPr>
            <a:spLocks noGrp="1"/>
          </p:cNvSpPr>
          <p:nvPr>
            <p:ph idx="1"/>
          </p:nvPr>
        </p:nvSpPr>
        <p:spPr/>
        <p:txBody>
          <a:bodyPr>
            <a:normAutofit/>
          </a:bodyPr>
          <a:lstStyle/>
          <a:p>
            <a:pPr>
              <a:buFont typeface="Wingdings" pitchFamily="2" charset="2"/>
              <a:buChar char="Ø"/>
            </a:pPr>
            <a:endParaRPr lang="pl-PL" sz="2400" b="1" dirty="0" smtClean="0"/>
          </a:p>
          <a:p>
            <a:pPr>
              <a:buFont typeface="Wingdings" pitchFamily="2" charset="2"/>
              <a:buChar char="Ø"/>
            </a:pPr>
            <a:r>
              <a:rPr lang="pl-PL" sz="2200" b="1" dirty="0" smtClean="0"/>
              <a:t>Zadbaj o strój</a:t>
            </a:r>
          </a:p>
          <a:p>
            <a:pPr>
              <a:buNone/>
            </a:pPr>
            <a:r>
              <a:rPr lang="pl-PL" sz="1500" dirty="0" smtClean="0"/>
              <a:t>Na górskie wyjście najlepiej ubrać się na cebulkę, czyli w kilka warstw, które można ściągać lub zakładać w zależności od zmieniającej się pogody. Przyda się więc oddychający podkoszulek, bluza z kapturem, polar i kurtka chroniąca przed deszczem i wiatrem. Na nogi – turystyczne spodnie z podwijanymi lub odpinanymi nogawkami, ewentualnie krótkie spodenki na zmianę. Pamiętajmy, że pogoda w górach zmienia się szybko i nagle, a podczas całodniowej wędrówki możesz „załapać się” zarówno na chłodny poranek, słoneczne południe, jak i wietrzny, deszczowy wieczór. Bądź gotowy na każdą aurę i nie daj się </a:t>
            </a:r>
            <a:r>
              <a:rPr lang="pl-PL" sz="1500" dirty="0" smtClean="0"/>
              <a:t>zaskoczyć! W </a:t>
            </a:r>
            <a:r>
              <a:rPr lang="pl-PL" sz="1500" dirty="0" smtClean="0"/>
              <a:t>górach najważniejsze są buty. Niech będą wygodne, stabilne, z grubą podeszwą i koniecznie ponad kostkę tak, by zabezpieczały staw skokowy przed ewentualnymi skręceniami i złamaniami.</a:t>
            </a:r>
          </a:p>
          <a:p>
            <a:pPr>
              <a:buFont typeface="Wingdings" pitchFamily="2" charset="2"/>
              <a:buChar char="Ø"/>
            </a:pPr>
            <a:endParaRPr lang="pl-PL" sz="19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dirty="0" smtClean="0"/>
              <a:t>Aktywność fizyczna nad wodą</a:t>
            </a:r>
            <a:endParaRPr lang="pl-PL" dirty="0"/>
          </a:p>
        </p:txBody>
      </p:sp>
      <p:sp>
        <p:nvSpPr>
          <p:cNvPr id="3" name="Symbol zastępczy zawartości 2"/>
          <p:cNvSpPr>
            <a:spLocks noGrp="1"/>
          </p:cNvSpPr>
          <p:nvPr>
            <p:ph idx="1"/>
          </p:nvPr>
        </p:nvSpPr>
        <p:spPr/>
        <p:txBody>
          <a:bodyPr>
            <a:normAutofit fontScale="32500" lnSpcReduction="20000"/>
          </a:bodyPr>
          <a:lstStyle/>
          <a:p>
            <a:pPr>
              <a:buFont typeface="Wingdings" pitchFamily="2" charset="2"/>
              <a:buChar char="Ø"/>
            </a:pPr>
            <a:endParaRPr lang="pl-PL" sz="2400" b="1" dirty="0" smtClean="0"/>
          </a:p>
          <a:p>
            <a:r>
              <a:rPr lang="pl-PL" sz="6200" cap="all" dirty="0" smtClean="0"/>
              <a:t>BEZPIECZNIE </a:t>
            </a:r>
            <a:r>
              <a:rPr lang="pl-PL" sz="6200" cap="all" dirty="0" smtClean="0"/>
              <a:t>NAD wodą</a:t>
            </a:r>
            <a:endParaRPr lang="pl-PL" sz="6200" dirty="0" smtClean="0"/>
          </a:p>
          <a:p>
            <a:pPr>
              <a:buNone/>
            </a:pPr>
            <a:endParaRPr lang="pl-PL" sz="2000" dirty="0" smtClean="0"/>
          </a:p>
          <a:p>
            <a:pPr>
              <a:buNone/>
            </a:pPr>
            <a:r>
              <a:rPr lang="pl-PL" sz="4300" b="1" dirty="0" smtClean="0"/>
              <a:t>Ciepłe dni sprzyjają spędzaniu wolnego czasu nad wodą. Pamiętajmy, że bezpieczeństwo nasze i naszych dzieci nad wodą zależy w dużej mierze od nas samych. Przestrzegajmy podczas wypoczynku nad wodą podstawowych zasad.</a:t>
            </a:r>
            <a:endParaRPr lang="pl-PL" sz="4300" dirty="0" smtClean="0"/>
          </a:p>
          <a:p>
            <a:pPr>
              <a:buNone/>
            </a:pPr>
            <a:r>
              <a:rPr lang="pl-PL" sz="5500" b="1" dirty="0" smtClean="0"/>
              <a:t>Najczęstszymi przyczynami utonięć są:</a:t>
            </a:r>
            <a:r>
              <a:rPr lang="pl-PL" sz="2000" dirty="0" smtClean="0"/>
              <a:t/>
            </a:r>
            <a:br>
              <a:rPr lang="pl-PL" sz="2000" dirty="0" smtClean="0"/>
            </a:br>
            <a:r>
              <a:rPr lang="pl-PL" sz="4800" dirty="0" smtClean="0"/>
              <a:t>1. Brak umiejętności pływania,</a:t>
            </a:r>
            <a:br>
              <a:rPr lang="pl-PL" sz="4800" dirty="0" smtClean="0"/>
            </a:br>
            <a:r>
              <a:rPr lang="pl-PL" sz="4800" dirty="0" smtClean="0"/>
              <a:t>2. Brawura, przecenianie swoich sił i umiejętności pływackich,</a:t>
            </a:r>
            <a:br>
              <a:rPr lang="pl-PL" sz="4800" dirty="0" smtClean="0"/>
            </a:br>
            <a:r>
              <a:rPr lang="pl-PL" sz="4800" dirty="0" smtClean="0"/>
              <a:t>3. Pływanie w stanie nietrzeźwym. Alkohol powoduje zaburzenia zmysłu, równowagi i orientacji,</a:t>
            </a:r>
            <a:br>
              <a:rPr lang="pl-PL" sz="4800" dirty="0" smtClean="0"/>
            </a:br>
            <a:r>
              <a:rPr lang="pl-PL" sz="4800" dirty="0" smtClean="0"/>
              <a:t>4. Niedocenianie niebezpieczeństwa w wodzie,</a:t>
            </a:r>
            <a:br>
              <a:rPr lang="pl-PL" sz="4800" dirty="0" smtClean="0"/>
            </a:br>
            <a:r>
              <a:rPr lang="pl-PL" sz="4800" dirty="0" smtClean="0"/>
              <a:t>5. Pływanie w miejscach zabronionych,</a:t>
            </a:r>
            <a:br>
              <a:rPr lang="pl-PL" sz="4800" dirty="0" smtClean="0"/>
            </a:br>
            <a:r>
              <a:rPr lang="pl-PL" sz="4800" dirty="0" smtClean="0"/>
              <a:t>6. Skoki "na główkę" do wody w nieznanym miejscu,</a:t>
            </a:r>
            <a:br>
              <a:rPr lang="pl-PL" sz="4800" dirty="0" smtClean="0"/>
            </a:br>
            <a:r>
              <a:rPr lang="pl-PL" sz="4800" dirty="0" smtClean="0"/>
              <a:t>7. Pływanie obok statków, barek i łodzi motorowych, w pobliżu śluz i zapór wodnych,</a:t>
            </a:r>
            <a:br>
              <a:rPr lang="pl-PL" sz="4800" dirty="0" smtClean="0"/>
            </a:br>
            <a:r>
              <a:rPr lang="pl-PL" sz="4800" dirty="0" smtClean="0"/>
              <a:t>8. Siadanie na rufie kajaku lub na burcie łodzi,</a:t>
            </a:r>
            <a:br>
              <a:rPr lang="pl-PL" sz="4800" dirty="0" smtClean="0"/>
            </a:br>
            <a:r>
              <a:rPr lang="pl-PL" sz="4800" dirty="0" smtClean="0"/>
              <a:t>9. Nieumiejętność postępowania w przypadku wywrócenia się kajaku lub łodzi,</a:t>
            </a:r>
            <a:br>
              <a:rPr lang="pl-PL" sz="4800" dirty="0" smtClean="0"/>
            </a:br>
            <a:r>
              <a:rPr lang="pl-PL" sz="4800" dirty="0" smtClean="0"/>
              <a:t>10. Lekkomyślna zabawa polegająca na wrzucaniu innych do wody oraz zanurzaniu osób pływających,</a:t>
            </a:r>
            <a:br>
              <a:rPr lang="pl-PL" sz="4800" dirty="0" smtClean="0"/>
            </a:br>
            <a:r>
              <a:rPr lang="pl-PL" sz="4800" dirty="0" smtClean="0"/>
              <a:t>11. Pływanie w miejscach zarośniętych wodorostami.</a:t>
            </a:r>
          </a:p>
          <a:p>
            <a:pPr>
              <a:buFont typeface="Wingdings" pitchFamily="2" charset="2"/>
              <a:buChar char="Ø"/>
            </a:pPr>
            <a:endParaRPr lang="pl-PL" sz="19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dirty="0" smtClean="0"/>
              <a:t>Aktywność fizyczna nad wodą</a:t>
            </a:r>
            <a:endParaRPr lang="pl-PL" dirty="0"/>
          </a:p>
        </p:txBody>
      </p:sp>
      <p:sp>
        <p:nvSpPr>
          <p:cNvPr id="3" name="Symbol zastępczy zawartości 2"/>
          <p:cNvSpPr>
            <a:spLocks noGrp="1"/>
          </p:cNvSpPr>
          <p:nvPr>
            <p:ph idx="1"/>
          </p:nvPr>
        </p:nvSpPr>
        <p:spPr/>
        <p:txBody>
          <a:bodyPr>
            <a:normAutofit fontScale="25000" lnSpcReduction="20000"/>
          </a:bodyPr>
          <a:lstStyle/>
          <a:p>
            <a:pPr>
              <a:buFont typeface="Wingdings" pitchFamily="2" charset="2"/>
              <a:buChar char="Ø"/>
            </a:pPr>
            <a:endParaRPr lang="pl-PL" sz="2400" b="1" dirty="0" smtClean="0"/>
          </a:p>
          <a:p>
            <a:pPr algn="ctr">
              <a:buNone/>
            </a:pPr>
            <a:r>
              <a:rPr lang="pl-PL" sz="8000" b="1" dirty="0" smtClean="0"/>
              <a:t>Zasady </a:t>
            </a:r>
            <a:r>
              <a:rPr lang="pl-PL" sz="8000" b="1" dirty="0" smtClean="0"/>
              <a:t>bezpiecznej kąpieli:</a:t>
            </a:r>
            <a:r>
              <a:rPr lang="pl-PL" sz="2000" dirty="0" smtClean="0"/>
              <a:t/>
            </a:r>
            <a:br>
              <a:rPr lang="pl-PL" sz="2000" dirty="0" smtClean="0"/>
            </a:br>
            <a:endParaRPr lang="pl-PL" sz="2000" dirty="0" smtClean="0"/>
          </a:p>
          <a:p>
            <a:pPr>
              <a:buNone/>
            </a:pPr>
            <a:r>
              <a:rPr lang="pl-PL" sz="5600" dirty="0" smtClean="0"/>
              <a:t>          1</a:t>
            </a:r>
            <a:r>
              <a:rPr lang="pl-PL" sz="5600" dirty="0" smtClean="0"/>
              <a:t>. Pływaj tylko w miejscach strzeżonych czyli tam gdzie jest ratownik WOPR. Bardzo lekkomyślne jest pływanie w miejscach gdzie kąpiel jest zakazana. Informują o tym znaki i tablice. Nie wolno też pływać na odcinkach szlaków żeglugowych oraz w pobliżu urządzeń i budowli wodnych. W </a:t>
            </a:r>
            <a:r>
              <a:rPr lang="pl-PL" sz="5600" dirty="0" err="1" smtClean="0"/>
              <a:t>przyapdku</a:t>
            </a:r>
            <a:r>
              <a:rPr lang="pl-PL" sz="5600" dirty="0" smtClean="0"/>
              <a:t> wejścia do niestrzeżonych zbiorników każdorazowo należy sprawdzić głębokość i strukturę dna</a:t>
            </a:r>
            <a:r>
              <a:rPr lang="pl-PL" sz="5600" dirty="0" smtClean="0"/>
              <a:t>,</a:t>
            </a:r>
          </a:p>
          <a:p>
            <a:pPr>
              <a:buNone/>
            </a:pPr>
            <a:r>
              <a:rPr lang="pl-PL" sz="5600" dirty="0" smtClean="0"/>
              <a:t/>
            </a:r>
            <a:br>
              <a:rPr lang="pl-PL" sz="5600" dirty="0" smtClean="0"/>
            </a:br>
            <a:r>
              <a:rPr lang="pl-PL" sz="5600" dirty="0" smtClean="0"/>
              <a:t>2. Przestrzegaj regulamin kąpieliska na którym przebywasz. Stosuj się do uwag i zaleceń ratownika</a:t>
            </a:r>
            <a:r>
              <a:rPr lang="pl-PL" sz="5600" dirty="0" smtClean="0"/>
              <a:t>,</a:t>
            </a:r>
          </a:p>
          <a:p>
            <a:pPr>
              <a:buNone/>
            </a:pPr>
            <a:r>
              <a:rPr lang="pl-PL" sz="5600" dirty="0" smtClean="0"/>
              <a:t/>
            </a:r>
            <a:br>
              <a:rPr lang="pl-PL" sz="5600" dirty="0" smtClean="0"/>
            </a:br>
            <a:r>
              <a:rPr lang="pl-PL" sz="5600" dirty="0" smtClean="0"/>
              <a:t>3. Nie pływaj w wodzie o temperaturze poniżej 14 stopni (optymalna temperatura 22-25 stopni</a:t>
            </a:r>
            <a:r>
              <a:rPr lang="pl-PL" sz="5600" dirty="0" smtClean="0"/>
              <a:t>),</a:t>
            </a:r>
          </a:p>
          <a:p>
            <a:pPr>
              <a:buNone/>
            </a:pPr>
            <a:r>
              <a:rPr lang="pl-PL" sz="5600" dirty="0" smtClean="0"/>
              <a:t/>
            </a:r>
            <a:br>
              <a:rPr lang="pl-PL" sz="5600" dirty="0" smtClean="0"/>
            </a:br>
            <a:r>
              <a:rPr lang="pl-PL" sz="5600" dirty="0" smtClean="0"/>
              <a:t>4. Nie pływaj w czasie burzy, mgły (kiedy widoczność jest poniżej 50m), gdy wieje porywisty wiatr</a:t>
            </a:r>
            <a:r>
              <a:rPr lang="pl-PL" sz="5600" dirty="0" smtClean="0"/>
              <a:t>,</a:t>
            </a:r>
          </a:p>
          <a:p>
            <a:pPr>
              <a:buNone/>
            </a:pPr>
            <a:r>
              <a:rPr lang="pl-PL" sz="5600" dirty="0" smtClean="0"/>
              <a:t/>
            </a:r>
            <a:br>
              <a:rPr lang="pl-PL" sz="5600" dirty="0" smtClean="0"/>
            </a:br>
            <a:r>
              <a:rPr lang="pl-PL" sz="5600" dirty="0" smtClean="0"/>
              <a:t>5. Nie skacz rozgrzany do wody. Przed wejściem do wody ochlap nią klatkę piersiową, szyję, krocze i nogi - unikniesz wstrząsu termicznego, którego nasz organizm bardzo nie lubi</a:t>
            </a:r>
            <a:r>
              <a:rPr lang="pl-PL" sz="5600" dirty="0" smtClean="0"/>
              <a:t>,</a:t>
            </a:r>
          </a:p>
          <a:p>
            <a:pPr>
              <a:buNone/>
            </a:pPr>
            <a:r>
              <a:rPr lang="pl-PL" sz="5600" dirty="0" smtClean="0"/>
              <a:t/>
            </a:r>
            <a:br>
              <a:rPr lang="pl-PL" sz="5600" dirty="0" smtClean="0"/>
            </a:br>
            <a:r>
              <a:rPr lang="pl-PL" sz="5600" dirty="0" smtClean="0"/>
              <a:t>6. Nie pływaj w miejscach gdzie jest dużo wodorostów lub wiesz, że występują zawirowania wody lub zimne prądy. Pływaj w miejscach dobrze Ci znanych</a:t>
            </a:r>
            <a:r>
              <a:rPr lang="pl-PL" sz="5600" dirty="0" smtClean="0"/>
              <a:t>,</a:t>
            </a:r>
          </a:p>
          <a:p>
            <a:pPr>
              <a:buNone/>
            </a:pPr>
            <a:r>
              <a:rPr lang="pl-PL" sz="5600" dirty="0" smtClean="0"/>
              <a:t/>
            </a:r>
            <a:br>
              <a:rPr lang="pl-PL" sz="5600" dirty="0" smtClean="0"/>
            </a:br>
            <a:r>
              <a:rPr lang="pl-PL" sz="5600" dirty="0" smtClean="0"/>
              <a:t>7. Nie skacz do wody w miejscach nieznanych. Może się to skończyć śmiercią lub kalectwem. Absolutnie zabronione są w takich miejscach skoki "na główkę</a:t>
            </a:r>
            <a:r>
              <a:rPr lang="pl-PL" sz="5600" dirty="0" smtClean="0"/>
              <a:t>",</a:t>
            </a:r>
          </a:p>
          <a:p>
            <a:pPr>
              <a:buNone/>
            </a:pPr>
            <a:r>
              <a:rPr lang="pl-PL" sz="5600" dirty="0" smtClean="0"/>
              <a:t/>
            </a:r>
            <a:br>
              <a:rPr lang="pl-PL" sz="5600" dirty="0" smtClean="0"/>
            </a:br>
            <a:r>
              <a:rPr lang="pl-PL" sz="3500" dirty="0" smtClean="0"/>
              <a:t/>
            </a:r>
            <a:br>
              <a:rPr lang="pl-PL" sz="3500" dirty="0" smtClean="0"/>
            </a:br>
            <a:endParaRPr lang="pl-PL" sz="3500" dirty="0" smtClean="0"/>
          </a:p>
          <a:p>
            <a:pPr>
              <a:buFont typeface="Wingdings" pitchFamily="2" charset="2"/>
              <a:buChar char="Ø"/>
            </a:pPr>
            <a:endParaRPr lang="pl-PL" sz="19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Aktywność fizyczna nad wodą</a:t>
            </a:r>
            <a:endParaRPr lang="pl-PL" dirty="0"/>
          </a:p>
        </p:txBody>
      </p:sp>
      <p:sp>
        <p:nvSpPr>
          <p:cNvPr id="3" name="Symbol zastępczy zawartości 2"/>
          <p:cNvSpPr>
            <a:spLocks noGrp="1"/>
          </p:cNvSpPr>
          <p:nvPr>
            <p:ph idx="1"/>
          </p:nvPr>
        </p:nvSpPr>
        <p:spPr/>
        <p:txBody>
          <a:bodyPr>
            <a:noAutofit/>
          </a:bodyPr>
          <a:lstStyle/>
          <a:p>
            <a:pPr>
              <a:buNone/>
            </a:pPr>
            <a:r>
              <a:rPr lang="pl-PL" sz="1400" dirty="0" smtClean="0"/>
              <a:t>      8</a:t>
            </a:r>
            <a:r>
              <a:rPr lang="pl-PL" sz="1400" dirty="0" smtClean="0"/>
              <a:t>. Nie baw się w </a:t>
            </a:r>
            <a:r>
              <a:rPr lang="pl-PL" sz="1400" dirty="0" err="1" smtClean="0"/>
              <a:t>przytapianie</a:t>
            </a:r>
            <a:r>
              <a:rPr lang="pl-PL" sz="1400" dirty="0" smtClean="0"/>
              <a:t> innych osób korzystających z wody, spychanie do wody z pomostów, z materacy. Zabawy w wodzie powinny być dostosowane do Twoich umiejętności pływackich, wykluczające ryzyko i eskalację niebezpiecznych zachowań (brutalności, agresji, rywalizacji i wygłupów</a:t>
            </a:r>
            <a:r>
              <a:rPr lang="pl-PL" sz="1400" dirty="0" smtClean="0"/>
              <a:t>),</a:t>
            </a:r>
          </a:p>
          <a:p>
            <a:pPr>
              <a:buNone/>
            </a:pPr>
            <a:r>
              <a:rPr lang="pl-PL" sz="1400" dirty="0" smtClean="0"/>
              <a:t/>
            </a:r>
            <a:br>
              <a:rPr lang="pl-PL" sz="1400" dirty="0" smtClean="0"/>
            </a:br>
            <a:r>
              <a:rPr lang="pl-PL" sz="1400" dirty="0" smtClean="0"/>
              <a:t>9. Pamiętaj, że materac dmuchany nie służy do wypływania na głęboką wodę, podobnie jak i nadmuchiwane koło</a:t>
            </a:r>
            <a:r>
              <a:rPr lang="pl-PL" sz="1400" dirty="0" smtClean="0"/>
              <a:t>,</a:t>
            </a:r>
          </a:p>
          <a:p>
            <a:pPr>
              <a:buNone/>
            </a:pPr>
            <a:r>
              <a:rPr lang="pl-PL" sz="1400" dirty="0" smtClean="0"/>
              <a:t/>
            </a:r>
            <a:br>
              <a:rPr lang="pl-PL" sz="1400" dirty="0" smtClean="0"/>
            </a:br>
            <a:r>
              <a:rPr lang="pl-PL" sz="1400" dirty="0" smtClean="0"/>
              <a:t>10. Nigdy nie pływaj po spożyciu alkoholu</a:t>
            </a:r>
            <a:r>
              <a:rPr lang="pl-PL" sz="1400" dirty="0" smtClean="0"/>
              <a:t>,</a:t>
            </a:r>
          </a:p>
          <a:p>
            <a:pPr>
              <a:buNone/>
            </a:pPr>
            <a:r>
              <a:rPr lang="pl-PL" sz="1400" dirty="0" smtClean="0"/>
              <a:t/>
            </a:r>
            <a:br>
              <a:rPr lang="pl-PL" sz="1400" dirty="0" smtClean="0"/>
            </a:br>
            <a:r>
              <a:rPr lang="pl-PL" sz="1400" dirty="0" smtClean="0"/>
              <a:t>11. Kąpiąc się na kąpieliskach zwracaj uwagę na osoby obok nas. Może się okazać, że ktoś będzie potrzebował Twojej pomocy. Jeżeli będziesz w stanie mu pomóc to uczyń to, ale w granicach swoich możliwości. Jeżeli nie będziesz się czuł na siłach to zawiadom inne osoby</a:t>
            </a:r>
            <a:r>
              <a:rPr lang="pl-PL" sz="1400" dirty="0" smtClean="0"/>
              <a:t>,</a:t>
            </a:r>
          </a:p>
          <a:p>
            <a:pPr>
              <a:buNone/>
            </a:pPr>
            <a:r>
              <a:rPr lang="pl-PL" sz="1400" dirty="0" smtClean="0"/>
              <a:t/>
            </a:r>
            <a:br>
              <a:rPr lang="pl-PL" sz="1400" dirty="0" smtClean="0"/>
            </a:br>
            <a:r>
              <a:rPr lang="pl-PL" sz="1400" dirty="0" smtClean="0"/>
              <a:t>12. Nie przystępuj do pływania na czczo - wzmożona przemiana materii osłabia Twój organizm</a:t>
            </a:r>
            <a:r>
              <a:rPr lang="pl-PL" sz="1400" dirty="0" smtClean="0"/>
              <a:t>,</a:t>
            </a:r>
          </a:p>
          <a:p>
            <a:pPr>
              <a:buNone/>
            </a:pPr>
            <a:r>
              <a:rPr lang="pl-PL" sz="1400" dirty="0" smtClean="0"/>
              <a:t/>
            </a:r>
            <a:br>
              <a:rPr lang="pl-PL" sz="1400" dirty="0" smtClean="0"/>
            </a:br>
            <a:r>
              <a:rPr lang="pl-PL" sz="1400" dirty="0" smtClean="0"/>
              <a:t>13. Nie pływaj również bezpośrednio po posiłku - zimna woda może doprowadzić do bolesnego skurczu żołądka, co może ponieść za sobą bardzo poważne konsekwencje</a:t>
            </a:r>
            <a:r>
              <a:rPr lang="pl-PL" sz="1400" dirty="0" smtClean="0"/>
              <a:t>,</a:t>
            </a:r>
          </a:p>
          <a:p>
            <a:pPr>
              <a:buNone/>
            </a:pPr>
            <a:r>
              <a:rPr lang="pl-PL" sz="1400" dirty="0" smtClean="0"/>
              <a:t/>
            </a:r>
            <a:br>
              <a:rPr lang="pl-PL" sz="1400" dirty="0" smtClean="0"/>
            </a:br>
            <a:endParaRPr lang="pl-PL"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Aktywność fizyczna nad wodą</a:t>
            </a:r>
            <a:endParaRPr lang="pl-PL" dirty="0"/>
          </a:p>
        </p:txBody>
      </p:sp>
      <p:sp>
        <p:nvSpPr>
          <p:cNvPr id="3" name="Symbol zastępczy zawartości 2"/>
          <p:cNvSpPr>
            <a:spLocks noGrp="1"/>
          </p:cNvSpPr>
          <p:nvPr>
            <p:ph idx="1"/>
          </p:nvPr>
        </p:nvSpPr>
        <p:spPr/>
        <p:txBody>
          <a:bodyPr>
            <a:normAutofit/>
          </a:bodyPr>
          <a:lstStyle/>
          <a:p>
            <a:pPr>
              <a:buNone/>
            </a:pPr>
            <a:r>
              <a:rPr lang="pl-PL" sz="1400" dirty="0" smtClean="0"/>
              <a:t>       14</a:t>
            </a:r>
            <a:r>
              <a:rPr lang="pl-PL" sz="1400" dirty="0" smtClean="0"/>
              <a:t>. Nie przeceniaj swoich umiejętności pływackich. Jeżeli chcesz wybrać się na dłuższą trasę pływacką, płyń asekurowany przez łódź lub przynajmniej w towarzystwie jeszcze jednej osoby. Na głowie powinieneś mieć założony czepek abyś był widoczny dla innych w wodzie. Możesz do tego celu użyć bojki na szelkach</a:t>
            </a:r>
            <a:r>
              <a:rPr lang="pl-PL" sz="1400" dirty="0" smtClean="0"/>
              <a:t>.</a:t>
            </a:r>
          </a:p>
          <a:p>
            <a:pPr>
              <a:buNone/>
            </a:pPr>
            <a:r>
              <a:rPr lang="pl-PL" sz="1400" dirty="0" smtClean="0"/>
              <a:t/>
            </a:r>
            <a:br>
              <a:rPr lang="pl-PL" sz="1400" dirty="0" smtClean="0"/>
            </a:br>
            <a:r>
              <a:rPr lang="pl-PL" sz="1400" dirty="0" smtClean="0"/>
              <a:t>15. Po kąpieli nie jest wskazany duży </a:t>
            </a:r>
            <a:r>
              <a:rPr lang="pl-PL" sz="1400" dirty="0" err="1" smtClean="0"/>
              <a:t>wsiłek</a:t>
            </a:r>
            <a:r>
              <a:rPr lang="pl-PL" sz="1400" dirty="0" smtClean="0"/>
              <a:t> fizyczny. Lepiej udać się na spacer a po godzinie można organizować sobie zajęcia bardziej intensywne. Nie przebywaj w wodzie zbyt długo ani też nie wchodź do niej po zbyt krótkiej przerwie</a:t>
            </a:r>
            <a:r>
              <a:rPr lang="pl-PL" sz="1400" dirty="0" smtClean="0"/>
              <a:t>,</a:t>
            </a:r>
          </a:p>
          <a:p>
            <a:pPr>
              <a:buNone/>
            </a:pPr>
            <a:r>
              <a:rPr lang="pl-PL" sz="1400" dirty="0" smtClean="0"/>
              <a:t/>
            </a:r>
            <a:br>
              <a:rPr lang="pl-PL" sz="1400" dirty="0" smtClean="0"/>
            </a:br>
            <a:r>
              <a:rPr lang="pl-PL" sz="1400" dirty="0" smtClean="0"/>
              <a:t>16. Intensywny wysiłek wzmaga łaknienie i dlatego po ukończeniu pływania należy zjeść posiłek. Dzieci powinny coś zjeść obowiązkowo</a:t>
            </a:r>
            <a:r>
              <a:rPr lang="pl-PL" sz="1400" dirty="0" smtClean="0"/>
              <a:t>,</a:t>
            </a:r>
          </a:p>
          <a:p>
            <a:pPr>
              <a:buNone/>
            </a:pPr>
            <a:r>
              <a:rPr lang="pl-PL" sz="1400" dirty="0" smtClean="0"/>
              <a:t/>
            </a:r>
            <a:br>
              <a:rPr lang="pl-PL" sz="1400" dirty="0" smtClean="0"/>
            </a:br>
            <a:r>
              <a:rPr lang="pl-PL" sz="1400" dirty="0" smtClean="0"/>
              <a:t>17. Nie wypływaj za daleko od brzegu po zapadnięciu zmroku. Pływanie po zachodzie słońca jest niebezpieczne</a:t>
            </a:r>
            <a:r>
              <a:rPr lang="pl-PL" sz="1400" dirty="0" smtClean="0"/>
              <a:t>,</a:t>
            </a:r>
          </a:p>
          <a:p>
            <a:pPr>
              <a:buNone/>
            </a:pPr>
            <a:r>
              <a:rPr lang="pl-PL" sz="1400" dirty="0" smtClean="0"/>
              <a:t/>
            </a:r>
            <a:br>
              <a:rPr lang="pl-PL" sz="1400" dirty="0" smtClean="0"/>
            </a:br>
            <a:r>
              <a:rPr lang="pl-PL" sz="1400" dirty="0" smtClean="0"/>
              <a:t>18. Jeśli nie chcesz się przeziębić to po skończonej kąpieli przebierz się w suche ubranie, nie przebywaj w mokrych rzeczach na wietrze - możesz doprowadzić do znacznego oziębienia organizmu.</a:t>
            </a:r>
            <a:endParaRPr lang="pl-PL"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457200" y="2780928"/>
            <a:ext cx="8229600" cy="3543672"/>
          </a:xfrm>
        </p:spPr>
        <p:txBody>
          <a:bodyPr>
            <a:normAutofit/>
          </a:bodyPr>
          <a:lstStyle/>
          <a:p>
            <a:pPr>
              <a:buNone/>
            </a:pPr>
            <a:r>
              <a:rPr lang="pl-PL" sz="6600" smtClean="0"/>
              <a:t>   </a:t>
            </a:r>
            <a:r>
              <a:rPr lang="pl-PL" sz="6600" smtClean="0">
                <a:solidFill>
                  <a:schemeClr val="tx2"/>
                </a:solidFill>
              </a:rPr>
              <a:t>Dziękuję za uwagę</a:t>
            </a:r>
            <a:endParaRPr lang="pl-PL" sz="6600" dirty="0">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2050" name="Picture 2"/>
          <p:cNvPicPr>
            <a:picLocks noGrp="1" noChangeAspect="1" noChangeArrowheads="1"/>
          </p:cNvPicPr>
          <p:nvPr>
            <p:ph idx="1"/>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074" name="Picture 2"/>
          <p:cNvPicPr>
            <a:picLocks noGrp="1" noChangeAspect="1" noChangeArrowheads="1"/>
          </p:cNvPicPr>
          <p:nvPr>
            <p:ph idx="1"/>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098" name="Picture 2"/>
          <p:cNvPicPr>
            <a:picLocks noGrp="1" noChangeAspect="1" noChangeArrowheads="1"/>
          </p:cNvPicPr>
          <p:nvPr>
            <p:ph idx="1"/>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5122"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614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smtClean="0"/>
              <a:t>Aktywność fizyczna w górach w zimie</a:t>
            </a:r>
            <a:endParaRPr lang="pl-PL" dirty="0"/>
          </a:p>
        </p:txBody>
      </p:sp>
      <p:sp>
        <p:nvSpPr>
          <p:cNvPr id="3" name="Symbol zastępczy zawartości 2"/>
          <p:cNvSpPr>
            <a:spLocks noGrp="1"/>
          </p:cNvSpPr>
          <p:nvPr>
            <p:ph idx="1"/>
          </p:nvPr>
        </p:nvSpPr>
        <p:spPr/>
        <p:txBody>
          <a:bodyPr>
            <a:normAutofit fontScale="62500" lnSpcReduction="20000"/>
          </a:bodyPr>
          <a:lstStyle/>
          <a:p>
            <a:pPr>
              <a:buNone/>
            </a:pPr>
            <a:endParaRPr lang="pl-PL" dirty="0" smtClean="0"/>
          </a:p>
          <a:p>
            <a:r>
              <a:rPr lang="pl-PL" b="1" dirty="0" smtClean="0"/>
              <a:t>Snowboard,</a:t>
            </a:r>
            <a:r>
              <a:rPr lang="pl-PL" dirty="0" smtClean="0"/>
              <a:t> czyli jazda na desce jest sportem zimowym dostarczającym dużej dawki adrenaliny. Aby podjąć się tej aktywności fizycznej, należy wyposażyć się w deskę </a:t>
            </a:r>
            <a:r>
              <a:rPr lang="pl-PL" dirty="0" smtClean="0"/>
              <a:t>snowboardową, </a:t>
            </a:r>
            <a:r>
              <a:rPr lang="pl-PL" dirty="0" smtClean="0"/>
              <a:t>kombinezon chroniący przed zimnem i pozwalający utrzymać ciepło oraz gogle. Snowboard przyczynia się do wzmocnienia mięśni, polepszenia zwinności oraz równowagi. Ponadto, wyzwala endorfiny – hormony szczęścia. Dzięki temu, obok odczuwanego zmęczenia, pojawia się również uczucie radości i satysfakcji</a:t>
            </a:r>
            <a:r>
              <a:rPr lang="pl-PL" dirty="0" smtClean="0"/>
              <a:t>.</a:t>
            </a:r>
          </a:p>
          <a:p>
            <a:r>
              <a:rPr lang="pl-PL" b="1" dirty="0" smtClean="0"/>
              <a:t>Narciarstwo</a:t>
            </a:r>
            <a:r>
              <a:rPr lang="pl-PL" dirty="0" smtClean="0"/>
              <a:t> ma </a:t>
            </a:r>
            <a:r>
              <a:rPr lang="pl-PL" dirty="0" smtClean="0"/>
              <a:t>bardzo pozytywny wpływ na cały organizm – wzmacnia mięśnie, poprawia koordynację ruchową oraz sprzyja spalaniu tkanki tłuszczowej. Podejmowanie aktywności fizycznej na świeżym powietrzu ma także korzystny wpływ na pracę mięśnia sercowego i prowadzi do efektywniejszego dotlenienia organizmu. Aby osiągnąć te korzyści ze snowboardu czy jazdy na nartach, przed podjęciem tego rodzaju aktywności należy pomyśleć o własnym bezpieczeństwie na stoku. Osoby początkujące powinny wybrać stok na miarę ich możliwości, czyli o łagodnym nachyleniu. Ważne jest również założenie kasku oraz ochraniaczy na łokcie, kolana i nadgarstki, co zapobiegnie urazom. Przed wyjściem na stok warto rozgrzać organizm, wykonując kilkuminutową rozgrzewkę, w której powinny pojawić się m.in. ćwiczenia rozciągające. Amatorzy powinni przemyśleć wzięcie kilku nauk udzielanych przez specjalistę, co sprawi, że szybciej opanują prawidłową technikę jazdy i zapewnią sobie większe bezpieczeństwo.</a:t>
            </a:r>
          </a:p>
          <a:p>
            <a:endParaRPr lang="pl-P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smtClean="0"/>
              <a:t>Aktywność fizyczna w górach w lecie</a:t>
            </a:r>
            <a:endParaRPr lang="pl-PL" dirty="0"/>
          </a:p>
        </p:txBody>
      </p:sp>
      <p:sp>
        <p:nvSpPr>
          <p:cNvPr id="3" name="Symbol zastępczy zawartości 2"/>
          <p:cNvSpPr>
            <a:spLocks noGrp="1"/>
          </p:cNvSpPr>
          <p:nvPr>
            <p:ph idx="1"/>
          </p:nvPr>
        </p:nvSpPr>
        <p:spPr/>
        <p:txBody>
          <a:bodyPr>
            <a:normAutofit fontScale="85000" lnSpcReduction="10000"/>
          </a:bodyPr>
          <a:lstStyle/>
          <a:p>
            <a:pPr>
              <a:buFont typeface="Arial" pitchFamily="34" charset="0"/>
              <a:buChar char="•"/>
            </a:pPr>
            <a:r>
              <a:rPr lang="pl-PL" dirty="0" smtClean="0"/>
              <a:t> </a:t>
            </a:r>
            <a:r>
              <a:rPr lang="pl-PL" dirty="0" smtClean="0"/>
              <a:t>chodzenie po górach</a:t>
            </a:r>
          </a:p>
          <a:p>
            <a:pPr algn="ctr">
              <a:buNone/>
            </a:pPr>
            <a:r>
              <a:rPr lang="pl-PL" sz="2400" b="1" dirty="0" smtClean="0">
                <a:solidFill>
                  <a:srgbClr val="FF0000"/>
                </a:solidFill>
              </a:rPr>
              <a:t>6</a:t>
            </a:r>
            <a:r>
              <a:rPr lang="pl-PL" sz="2400" b="1" dirty="0" smtClean="0">
                <a:solidFill>
                  <a:srgbClr val="FF0000"/>
                </a:solidFill>
              </a:rPr>
              <a:t> </a:t>
            </a:r>
            <a:r>
              <a:rPr lang="pl-PL" sz="2400" b="1" dirty="0" smtClean="0">
                <a:solidFill>
                  <a:srgbClr val="FF0000"/>
                </a:solidFill>
              </a:rPr>
              <a:t>prostych zasad chodzenia po górach – zapoznaj się z nimi zanim ruszysz na szlak</a:t>
            </a:r>
            <a:r>
              <a:rPr lang="pl-PL" sz="2400" b="1" dirty="0" smtClean="0">
                <a:solidFill>
                  <a:srgbClr val="FF0000"/>
                </a:solidFill>
              </a:rPr>
              <a:t>.</a:t>
            </a:r>
          </a:p>
          <a:p>
            <a:pPr>
              <a:buFont typeface="Wingdings" pitchFamily="2" charset="2"/>
              <a:buChar char="Ø"/>
            </a:pPr>
            <a:r>
              <a:rPr lang="pl-PL" sz="2400" b="1" dirty="0" smtClean="0"/>
              <a:t> </a:t>
            </a:r>
            <a:r>
              <a:rPr lang="pl-PL" sz="2400" b="1" dirty="0" smtClean="0"/>
              <a:t>Oceń swoje możliwości</a:t>
            </a:r>
          </a:p>
          <a:p>
            <a:pPr>
              <a:buNone/>
            </a:pPr>
            <a:r>
              <a:rPr lang="pl-PL" sz="1600" dirty="0" smtClean="0"/>
              <a:t>Zanim usiądziesz nad mapą i zaczniesz marzyć o wysokich szczytach, trzeźwo oceń swoją kondycję. Jeśli na co dzień siedzisz ze biurkiem i nie jesteś aktywny fizycznie, wyjście w wyższe partie może sprawić Ci trudność. Pierwsze kroki w górach stawiaj więc latem i wybieraj łatwiejsze szlaki. A jeśli marzy Ci się kilkudniowy urlop w górach – zacznij przygotowania kondycyjne kilka tygodni wcześniej – biegaj, wsiądź na rower, zapisz się na zajęcia fitness poprawiające kondycję. Nie bagatelizuj tego, szczególnie zimą</a:t>
            </a:r>
            <a:r>
              <a:rPr lang="pl-PL" sz="1600" dirty="0" smtClean="0"/>
              <a:t>. Pamiętaj wychodź w góry z kimś dorosłym .</a:t>
            </a:r>
          </a:p>
          <a:p>
            <a:pPr>
              <a:buFont typeface="Wingdings" pitchFamily="2" charset="2"/>
              <a:buChar char="Ø"/>
            </a:pPr>
            <a:r>
              <a:rPr lang="pl-PL" sz="1600" b="1" dirty="0" smtClean="0"/>
              <a:t> </a:t>
            </a:r>
            <a:r>
              <a:rPr lang="pl-PL" sz="2400" b="1" dirty="0" smtClean="0"/>
              <a:t>Wybierz szlak</a:t>
            </a:r>
          </a:p>
          <a:p>
            <a:pPr>
              <a:buNone/>
            </a:pPr>
            <a:r>
              <a:rPr lang="pl-PL" sz="1700" dirty="0" smtClean="0"/>
              <a:t>Dopasuj trasę do swoich umiejętności. Jeśli dopiero zaczynasz, zdecyduj się na szczyt łatwiejszy do zdobycia. Sprawdź wysokości i odległości na mapie, poczytaj opinie o trasie w górskich serwisach internetowych, zasięgnij opinii na forach. Podczas planowania trasy, sprawdź też, jaką drogą najszybciej wrócisz do schroniska w sytuacji, gdy załamie się </a:t>
            </a:r>
            <a:r>
              <a:rPr lang="pl-PL" sz="1700" dirty="0" smtClean="0"/>
              <a:t>pogoda. Bez </a:t>
            </a:r>
            <a:r>
              <a:rPr lang="pl-PL" sz="1700" dirty="0" smtClean="0"/>
              <a:t>względu na warunki i porę roku, w góry wyruszaj rano. Nie sugeruj się podanym na mapie czasem dotarcia na szczyt. Weź pod uwagę fakt, że pokonanie trasy może zająć Ci więcej czasu, że zechcesz zrobić przystanek, wreszcie, że coś może pójść nie po Twojej myśli.</a:t>
            </a:r>
          </a:p>
          <a:p>
            <a:pPr>
              <a:buNone/>
            </a:pPr>
            <a:endParaRPr lang="pl-PL"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smtClean="0"/>
              <a:t>Aktywność fizyczna w górach w lecie</a:t>
            </a:r>
            <a:endParaRPr lang="pl-PL" dirty="0"/>
          </a:p>
        </p:txBody>
      </p:sp>
      <p:sp>
        <p:nvSpPr>
          <p:cNvPr id="3" name="Symbol zastępczy zawartości 2"/>
          <p:cNvSpPr>
            <a:spLocks noGrp="1"/>
          </p:cNvSpPr>
          <p:nvPr>
            <p:ph idx="1"/>
          </p:nvPr>
        </p:nvSpPr>
        <p:spPr/>
        <p:txBody>
          <a:bodyPr>
            <a:normAutofit lnSpcReduction="10000"/>
          </a:bodyPr>
          <a:lstStyle/>
          <a:p>
            <a:pPr>
              <a:buFont typeface="Wingdings" pitchFamily="2" charset="2"/>
              <a:buChar char="Ø"/>
            </a:pPr>
            <a:r>
              <a:rPr lang="pl-PL" sz="2000" b="1" dirty="0" smtClean="0"/>
              <a:t>Sprawdź warunki</a:t>
            </a:r>
          </a:p>
          <a:p>
            <a:pPr>
              <a:buNone/>
            </a:pPr>
            <a:r>
              <a:rPr lang="pl-PL" sz="1400" dirty="0" smtClean="0"/>
              <a:t>Zamiast patrzeć w chmury i cieszyć się ze świecącego słońca sprawdź dokładną prognozę dla miejsca, w które się wybierasz. Możesz skorzystać ze specjalistycznych serwisów górskich, ale popularne aplikacje pogodowe, które pokazują, jak zmienia się pogoda w ciągu dnia też dadzą radę. Zwróć uwagę także na prognozę na kolejny dzień i pamiętaj, że burza zapowiadana na jutro, może przesunąć się na dziś. Bądź </a:t>
            </a:r>
            <a:r>
              <a:rPr lang="pl-PL" sz="1400" dirty="0" smtClean="0"/>
              <a:t>czujny!</a:t>
            </a:r>
          </a:p>
          <a:p>
            <a:pPr>
              <a:buFont typeface="Wingdings" pitchFamily="2" charset="2"/>
              <a:buChar char="Ø"/>
            </a:pPr>
            <a:r>
              <a:rPr lang="pl-PL" sz="2200" b="1" dirty="0" smtClean="0"/>
              <a:t>Znajdź </a:t>
            </a:r>
            <a:r>
              <a:rPr lang="pl-PL" sz="2200" b="1" dirty="0" smtClean="0"/>
              <a:t>towarzystwo</a:t>
            </a:r>
          </a:p>
          <a:p>
            <a:pPr>
              <a:buNone/>
            </a:pPr>
            <a:r>
              <a:rPr lang="pl-PL" sz="1500" dirty="0" smtClean="0"/>
              <a:t>Nie idź w góry sam – ta zasada obowiązuje wszystkich, bez względu na poziom trudności szlaku, górskie doświadczenie i warunki. Znajdź więc towarzyszy Twojej wędrówki, najlepiej z doświadczeniem w górach większym od Twojego. Kompanów poszukaj wśród znajomych, w internecie lub zapytaj w schronisku. Może ktoś akurat wybiera się w tę samą trasę? Towarzystwo w górach przyda się, gdy zabłądzisz, ale także, gdy zdarzy się wypadek</a:t>
            </a:r>
            <a:r>
              <a:rPr lang="pl-PL" sz="1500" dirty="0" smtClean="0"/>
              <a:t>.</a:t>
            </a:r>
          </a:p>
          <a:p>
            <a:pPr>
              <a:buNone/>
            </a:pPr>
            <a:endParaRPr lang="pl-PL" sz="1500" dirty="0" smtClean="0"/>
          </a:p>
          <a:p>
            <a:pPr>
              <a:buFont typeface="Wingdings" pitchFamily="2" charset="2"/>
              <a:buChar char="Ø"/>
            </a:pPr>
            <a:r>
              <a:rPr lang="pl-PL" sz="2200" b="1" dirty="0" smtClean="0"/>
              <a:t>Spakuj plecak</a:t>
            </a:r>
          </a:p>
          <a:p>
            <a:pPr>
              <a:buNone/>
            </a:pPr>
            <a:r>
              <a:rPr lang="pl-PL" sz="1500" dirty="0" smtClean="0"/>
              <a:t>W razie załamania pogody lub wypadku, zawartość Twojego plecaka może ocalić Twoje zdrowie lub życie. Dlatego pakuj się w skupieniu i potraktuj przygotowania do wyprawy jako jej ważną część.</a:t>
            </a:r>
          </a:p>
          <a:p>
            <a:pPr>
              <a:buFont typeface="Wingdings" pitchFamily="2" charset="2"/>
              <a:buChar char="Ø"/>
            </a:pPr>
            <a:endParaRPr lang="pl-PL" sz="2400" b="1" dirty="0" smtClean="0"/>
          </a:p>
          <a:p>
            <a:pPr>
              <a:buFont typeface="Wingdings" pitchFamily="2" charset="2"/>
              <a:buChar char="Ø"/>
            </a:pPr>
            <a:endParaRPr lang="pl-PL" sz="19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zepływ">
  <a:themeElements>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rzepły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rzepły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576</TotalTime>
  <Words>822</Words>
  <Application>Microsoft Office PowerPoint</Application>
  <PresentationFormat>Pokaz na ekranie (4:3)</PresentationFormat>
  <Paragraphs>74</Paragraphs>
  <Slides>16</Slides>
  <Notes>6</Notes>
  <HiddenSlides>0</HiddenSlides>
  <MMClips>0</MMClips>
  <ScaleCrop>false</ScaleCrop>
  <HeadingPairs>
    <vt:vector size="4" baseType="variant">
      <vt:variant>
        <vt:lpstr>Motyw</vt:lpstr>
      </vt:variant>
      <vt:variant>
        <vt:i4>1</vt:i4>
      </vt:variant>
      <vt:variant>
        <vt:lpstr>Tytuły slajdów</vt:lpstr>
      </vt:variant>
      <vt:variant>
        <vt:i4>16</vt:i4>
      </vt:variant>
    </vt:vector>
  </HeadingPairs>
  <TitlesOfParts>
    <vt:vector size="17" baseType="lpstr">
      <vt:lpstr>Przepływ</vt:lpstr>
      <vt:lpstr>Bezpieczna aktywność fizyczna w górach i nad wodą</vt:lpstr>
      <vt:lpstr>Slajd 2</vt:lpstr>
      <vt:lpstr>Slajd 3</vt:lpstr>
      <vt:lpstr>Slajd 4</vt:lpstr>
      <vt:lpstr>Slajd 5</vt:lpstr>
      <vt:lpstr>Slajd 6</vt:lpstr>
      <vt:lpstr>Aktywność fizyczna w górach w zimie</vt:lpstr>
      <vt:lpstr>Aktywność fizyczna w górach w lecie</vt:lpstr>
      <vt:lpstr>Aktywność fizyczna w górach w lecie</vt:lpstr>
      <vt:lpstr>Aktywność fizyczna w górach w lecie</vt:lpstr>
      <vt:lpstr>Aktywność fizyczna w górach w lecie</vt:lpstr>
      <vt:lpstr>Aktywność fizyczna nad wodą</vt:lpstr>
      <vt:lpstr>Aktywność fizyczna nad wodą</vt:lpstr>
      <vt:lpstr>Aktywność fizyczna nad wodą</vt:lpstr>
      <vt:lpstr>Aktywność fizyczna nad wodą</vt:lpstr>
      <vt:lpstr>Slajd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uzytkownik</dc:creator>
  <cp:lastModifiedBy>uzytkownik</cp:lastModifiedBy>
  <cp:revision>62</cp:revision>
  <dcterms:created xsi:type="dcterms:W3CDTF">2020-03-24T10:20:26Z</dcterms:created>
  <dcterms:modified xsi:type="dcterms:W3CDTF">2020-03-24T19:57:08Z</dcterms:modified>
</cp:coreProperties>
</file>