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4" r:id="rId4"/>
    <p:sldId id="263" r:id="rId5"/>
    <p:sldId id="262" r:id="rId6"/>
    <p:sldId id="261" r:id="rId7"/>
    <p:sldId id="260" r:id="rId8"/>
    <p:sldId id="259" r:id="rId9"/>
    <p:sldId id="258" r:id="rId10"/>
    <p:sldId id="257" r:id="rId11"/>
    <p:sldId id="266" r:id="rId12"/>
    <p:sldId id="268" r:id="rId13"/>
    <p:sldId id="267" r:id="rId14"/>
    <p:sldId id="271" r:id="rId15"/>
    <p:sldId id="270" r:id="rId16"/>
    <p:sldId id="269" r:id="rId17"/>
    <p:sldId id="272" r:id="rId18"/>
    <p:sldId id="273" r:id="rId19"/>
    <p:sldId id="275" r:id="rId20"/>
    <p:sldId id="274" r:id="rId2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4D4F-2A02-4C72-9EFD-007758598D84}" type="datetimeFigureOut">
              <a:rPr lang="sk-SK" smtClean="0"/>
              <a:pPr/>
              <a:t>10.5.2020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3891-3FDF-4D4A-B303-5937A9E85A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4D4F-2A02-4C72-9EFD-007758598D84}" type="datetimeFigureOut">
              <a:rPr lang="sk-SK" smtClean="0"/>
              <a:pPr/>
              <a:t>10.5.2020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3891-3FDF-4D4A-B303-5937A9E85A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4D4F-2A02-4C72-9EFD-007758598D84}" type="datetimeFigureOut">
              <a:rPr lang="sk-SK" smtClean="0"/>
              <a:pPr/>
              <a:t>10.5.2020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3891-3FDF-4D4A-B303-5937A9E85A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4D4F-2A02-4C72-9EFD-007758598D84}" type="datetimeFigureOut">
              <a:rPr lang="sk-SK" smtClean="0"/>
              <a:pPr/>
              <a:t>10.5.2020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3891-3FDF-4D4A-B303-5937A9E85A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4D4F-2A02-4C72-9EFD-007758598D84}" type="datetimeFigureOut">
              <a:rPr lang="sk-SK" smtClean="0"/>
              <a:pPr/>
              <a:t>10.5.2020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3891-3FDF-4D4A-B303-5937A9E85A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4D4F-2A02-4C72-9EFD-007758598D84}" type="datetimeFigureOut">
              <a:rPr lang="sk-SK" smtClean="0"/>
              <a:pPr/>
              <a:t>10.5.2020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3891-3FDF-4D4A-B303-5937A9E85A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4D4F-2A02-4C72-9EFD-007758598D84}" type="datetimeFigureOut">
              <a:rPr lang="sk-SK" smtClean="0"/>
              <a:pPr/>
              <a:t>10.5.2020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3891-3FDF-4D4A-B303-5937A9E85A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4D4F-2A02-4C72-9EFD-007758598D84}" type="datetimeFigureOut">
              <a:rPr lang="sk-SK" smtClean="0"/>
              <a:pPr/>
              <a:t>10.5.2020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3891-3FDF-4D4A-B303-5937A9E85A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4D4F-2A02-4C72-9EFD-007758598D84}" type="datetimeFigureOut">
              <a:rPr lang="sk-SK" smtClean="0"/>
              <a:pPr/>
              <a:t>10.5.2020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3891-3FDF-4D4A-B303-5937A9E85A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4D4F-2A02-4C72-9EFD-007758598D84}" type="datetimeFigureOut">
              <a:rPr lang="sk-SK" smtClean="0"/>
              <a:pPr/>
              <a:t>10.5.2020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3891-3FDF-4D4A-B303-5937A9E85A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4D4F-2A02-4C72-9EFD-007758598D84}" type="datetimeFigureOut">
              <a:rPr lang="sk-SK" smtClean="0"/>
              <a:pPr/>
              <a:t>10.5.2020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3891-3FDF-4D4A-B303-5937A9E85A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B4D4F-2A02-4C72-9EFD-007758598D84}" type="datetimeFigureOut">
              <a:rPr lang="sk-SK" smtClean="0"/>
              <a:pPr/>
              <a:t>10.5.2020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13891-3FDF-4D4A-B303-5937A9E85AC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C:\Documents and Settings\Evka\My Documents\My Documents\Moje\Šablóny\Jednoduché\nežnosť pastel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2267744" y="764704"/>
            <a:ext cx="626469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Hups nás učí: </a:t>
            </a:r>
            <a:r>
              <a:rPr lang="sk-SK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Slabiky </a:t>
            </a:r>
            <a:r>
              <a:rPr lang="sk-SK" sz="6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de,te</a:t>
            </a:r>
            <a:r>
              <a:rPr lang="sk-SK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ne, </a:t>
            </a:r>
            <a:r>
              <a:rPr lang="sk-SK" sz="6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le</a:t>
            </a:r>
            <a:r>
              <a:rPr lang="sk-SK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</a:t>
            </a:r>
            <a:r>
              <a:rPr lang="sk-SK" sz="6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</a:t>
            </a:r>
            <a:r>
              <a:rPr lang="sk-SK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ti, </a:t>
            </a:r>
            <a:r>
              <a:rPr lang="sk-SK" sz="6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ni</a:t>
            </a:r>
            <a:r>
              <a:rPr lang="sk-SK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</a:t>
            </a:r>
            <a:r>
              <a:rPr lang="sk-SK" sz="6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li</a:t>
            </a:r>
            <a:endParaRPr lang="sk-SK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6" name="Obrázok 5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3501008"/>
            <a:ext cx="284380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2" descr="C:\Documents and Settings\Evka\My Documents\My Documents\Moje\Šablóny\Jednoduché\nežnosť pastel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5" name="Obrázok 4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3284984"/>
            <a:ext cx="331236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aoblený obdĺžnik 7"/>
          <p:cNvSpPr/>
          <p:nvPr/>
        </p:nvSpPr>
        <p:spPr>
          <a:xfrm>
            <a:off x="611560" y="764704"/>
            <a:ext cx="7848872" cy="223224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76200" cap="flat" cmpd="sng" algn="ctr">
            <a:solidFill>
              <a:sysClr val="window" lastClr="FFFFFF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800" b="1" kern="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Ak sa </a:t>
            </a:r>
            <a:r>
              <a:rPr lang="sk-SK" sz="4800" b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sk-SK" sz="4800" b="1" kern="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utopí vo va</a:t>
            </a:r>
            <a:r>
              <a:rPr lang="sk-SK" sz="4800" b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sk-SK" sz="4800" b="1" kern="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sz="4800" b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sk-SK" sz="4800" b="1" kern="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utopí sa a</a:t>
            </a:r>
            <a:r>
              <a:rPr lang="sk-SK" sz="4800" b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sk-SK" sz="4800" b="1" kern="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v hlbokej vo</a:t>
            </a:r>
            <a:r>
              <a:rPr lang="sk-SK" sz="4800" b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kumimoji="0" lang="sk-SK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sk-SK" sz="4800" b="1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Zaoblený obdĺžnik 8"/>
          <p:cNvSpPr/>
          <p:nvPr/>
        </p:nvSpPr>
        <p:spPr>
          <a:xfrm>
            <a:off x="611560" y="3212976"/>
            <a:ext cx="4752528" cy="1080120"/>
          </a:xfrm>
          <a:prstGeom prst="roundRect">
            <a:avLst/>
          </a:prstGeom>
          <a:solidFill>
            <a:srgbClr val="FFCCFF"/>
          </a:solidFill>
          <a:ln w="76200" cap="flat" cmpd="sng" algn="ctr">
            <a:solidFill>
              <a:sysClr val="window" lastClr="FFFFFF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400" b="1" kern="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Je to deti pravda?</a:t>
            </a:r>
            <a:endParaRPr kumimoji="0" lang="sk-SK" sz="4400" b="1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Zaoblený obdĺžnik 9"/>
          <p:cNvSpPr/>
          <p:nvPr/>
        </p:nvSpPr>
        <p:spPr>
          <a:xfrm>
            <a:off x="3059832" y="4653136"/>
            <a:ext cx="1584176" cy="1080120"/>
          </a:xfrm>
          <a:prstGeom prst="roundRect">
            <a:avLst/>
          </a:prstGeom>
          <a:solidFill>
            <a:srgbClr val="FFFF99"/>
          </a:solidFill>
          <a:ln w="762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4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Nie.</a:t>
            </a:r>
            <a:endParaRPr lang="sk-SK" sz="48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2" descr="C:\Documents and Settings\Evka\My Documents\My Documents\Moje\Šablóny\Jednoduché\nežnosť pastel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5" name="Obrázok 4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3140968"/>
            <a:ext cx="367240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aoblený obdĺžnik 5"/>
          <p:cNvSpPr/>
          <p:nvPr/>
        </p:nvSpPr>
        <p:spPr>
          <a:xfrm>
            <a:off x="539552" y="764704"/>
            <a:ext cx="7992888" cy="2160240"/>
          </a:xfrm>
          <a:prstGeom prst="roundRect">
            <a:avLst/>
          </a:prstGeom>
          <a:solidFill>
            <a:srgbClr val="CCFFCC"/>
          </a:solidFill>
          <a:ln w="762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4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Keď sa poriad</a:t>
            </a:r>
            <a:r>
              <a:rPr lang="sk-SK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sk-SK" sz="4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rozbeh</a:t>
            </a:r>
            <a:r>
              <a:rPr lang="sk-SK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sk-SK" sz="4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dole kopcom a odrazí sa, bu</a:t>
            </a:r>
            <a:r>
              <a:rPr lang="sk-SK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sk-SK" sz="4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lietať ako vták.</a:t>
            </a:r>
            <a:endParaRPr lang="sk-SK" sz="48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aoblený obdĺžnik 6"/>
          <p:cNvSpPr/>
          <p:nvPr/>
        </p:nvSpPr>
        <p:spPr>
          <a:xfrm>
            <a:off x="611560" y="3140968"/>
            <a:ext cx="4608512" cy="1080120"/>
          </a:xfrm>
          <a:prstGeom prst="roundRect">
            <a:avLst/>
          </a:prstGeom>
          <a:solidFill>
            <a:srgbClr val="FFCCFF"/>
          </a:solidFill>
          <a:ln w="76200" cap="flat" cmpd="sng" algn="ctr">
            <a:solidFill>
              <a:sysClr val="window" lastClr="FFFFFF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400" b="1" kern="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Je to deti pravda?</a:t>
            </a:r>
            <a:endParaRPr kumimoji="0" lang="sk-SK" sz="4400" b="1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3059832" y="4653136"/>
            <a:ext cx="1584176" cy="1080120"/>
          </a:xfrm>
          <a:prstGeom prst="roundRect">
            <a:avLst/>
          </a:prstGeom>
          <a:solidFill>
            <a:srgbClr val="FFFF99"/>
          </a:solidFill>
          <a:ln w="762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4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Nie.</a:t>
            </a:r>
            <a:endParaRPr lang="sk-SK" sz="48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2" descr="C:\Documents and Settings\Evka\My Documents\My Documents\Moje\Šablóny\Jednoduché\nežnosť pastel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6" name="Obláčik 5"/>
          <p:cNvSpPr/>
          <p:nvPr/>
        </p:nvSpPr>
        <p:spPr>
          <a:xfrm>
            <a:off x="683568" y="908720"/>
            <a:ext cx="4608512" cy="3744416"/>
          </a:xfrm>
          <a:prstGeom prst="cloudCallout">
            <a:avLst>
              <a:gd name="adj1" fmla="val 80764"/>
              <a:gd name="adj2" fmla="val 45749"/>
            </a:avLst>
          </a:prstGeom>
          <a:solidFill>
            <a:srgbClr val="FE8637"/>
          </a:solidFill>
          <a:ln w="25400" cap="flat" cmpd="sng" algn="ctr">
            <a:solidFill>
              <a:srgbClr val="FE8637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400" b="1" kern="0" cap="small" dirty="0" smtClean="0">
                <a:ln>
                  <a:solidFill>
                    <a:sysClr val="windowText" lastClr="000000"/>
                  </a:solidFill>
                </a:ln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Čo sme sa dnes naučili</a:t>
            </a:r>
            <a:r>
              <a:rPr kumimoji="0" lang="sk-SK" sz="4400" b="1" i="0" u="none" strike="noStrike" kern="0" cap="small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?</a:t>
            </a:r>
            <a:endParaRPr kumimoji="0" lang="sk-SK" sz="4400" b="1" i="0" u="none" strike="noStrike" kern="0" cap="small" spc="0" normalizeH="0" baseline="0" noProof="0" dirty="0">
              <a:ln>
                <a:solidFill>
                  <a:sysClr val="windowText" lastClr="000000"/>
                </a:solidFill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7" name="Obrázok 6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3501008"/>
            <a:ext cx="244827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2" descr="C:\Documents and Settings\Evka\My Documents\My Documents\Moje\Šablóny\Jednoduché\nežnosť pastel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6" name="Zaoblený obdĺžnik 5"/>
          <p:cNvSpPr/>
          <p:nvPr/>
        </p:nvSpPr>
        <p:spPr>
          <a:xfrm>
            <a:off x="611560" y="692696"/>
            <a:ext cx="7992888" cy="5400600"/>
          </a:xfrm>
          <a:prstGeom prst="roundRect">
            <a:avLst/>
          </a:prstGeom>
          <a:solidFill>
            <a:srgbClr val="FFFF99"/>
          </a:solidFill>
          <a:ln w="76200" cap="flat" cmpd="sng" algn="ctr">
            <a:solidFill>
              <a:sysClr val="window" lastClr="FFFFFF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6000" b="1" kern="0" dirty="0" smtClean="0">
                <a:solidFill>
                  <a:srgbClr val="660066"/>
                </a:solidFill>
                <a:latin typeface="Comic Sans MS" pitchFamily="66" charset="0"/>
                <a:cs typeface="Times New Roman" pitchFamily="18" charset="0"/>
              </a:rPr>
              <a:t>Slabiky </a:t>
            </a:r>
            <a:r>
              <a:rPr lang="sk-SK" sz="6000" b="1" kern="0" dirty="0" err="1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de</a:t>
            </a:r>
            <a:r>
              <a:rPr lang="sk-SK" sz="6000" b="1" kern="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sk-SK" sz="6000" b="1" kern="0" dirty="0" err="1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te</a:t>
            </a:r>
            <a:r>
              <a:rPr lang="sk-SK" sz="6000" b="1" kern="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, ne, </a:t>
            </a:r>
            <a:r>
              <a:rPr lang="sk-SK" sz="6000" b="1" kern="0" dirty="0" err="1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le</a:t>
            </a:r>
            <a:r>
              <a:rPr lang="sk-SK" sz="6000" b="1" kern="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sk-SK" sz="6000" b="1" kern="0" dirty="0" err="1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di</a:t>
            </a:r>
            <a:r>
              <a:rPr lang="sk-SK" sz="6000" b="1" kern="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, ti, </a:t>
            </a:r>
            <a:r>
              <a:rPr lang="sk-SK" sz="6000" b="1" kern="0" dirty="0" err="1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ni</a:t>
            </a:r>
            <a:r>
              <a:rPr lang="sk-SK" sz="6000" b="1" kern="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sk-SK" sz="6000" b="1" kern="0" dirty="0" err="1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li</a:t>
            </a:r>
            <a:r>
              <a:rPr lang="sk-SK" sz="6000" b="1" kern="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sk-SK" sz="6000" b="1" kern="0" dirty="0" smtClean="0">
                <a:solidFill>
                  <a:srgbClr val="660066"/>
                </a:solidFill>
                <a:latin typeface="Comic Sans MS" pitchFamily="66" charset="0"/>
                <a:cs typeface="Times New Roman" pitchFamily="18" charset="0"/>
              </a:rPr>
              <a:t>čítame </a:t>
            </a:r>
            <a:r>
              <a:rPr lang="sk-SK" sz="6000" b="1" kern="0" dirty="0" err="1" smtClean="0">
                <a:solidFill>
                  <a:srgbClr val="660066"/>
                </a:solidFill>
                <a:latin typeface="Comic Sans MS" pitchFamily="66" charset="0"/>
                <a:cs typeface="Times New Roman" pitchFamily="18" charset="0"/>
              </a:rPr>
              <a:t>mäkko,ale</a:t>
            </a:r>
            <a:r>
              <a:rPr lang="sk-SK" sz="6000" b="1" kern="0" dirty="0" smtClean="0">
                <a:solidFill>
                  <a:srgbClr val="660066"/>
                </a:solidFill>
                <a:latin typeface="Comic Sans MS" pitchFamily="66" charset="0"/>
                <a:cs typeface="Times New Roman" pitchFamily="18" charset="0"/>
              </a:rPr>
              <a:t> píšeme bez mäkčeňa</a:t>
            </a:r>
            <a:r>
              <a:rPr kumimoji="0" lang="sk-SK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.</a:t>
            </a:r>
            <a:endParaRPr kumimoji="0" lang="sk-SK" sz="6000" b="1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7" name="Obrázok 6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3933056"/>
            <a:ext cx="201622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2" descr="C:\Documents and Settings\Evka\My Documents\My Documents\Moje\Šablóny\Jednoduché\nežnosť pastel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Obláčik 4"/>
          <p:cNvSpPr/>
          <p:nvPr/>
        </p:nvSpPr>
        <p:spPr>
          <a:xfrm>
            <a:off x="827584" y="764704"/>
            <a:ext cx="4608512" cy="3744416"/>
          </a:xfrm>
          <a:prstGeom prst="cloudCallout">
            <a:avLst>
              <a:gd name="adj1" fmla="val 75332"/>
              <a:gd name="adj2" fmla="val 50401"/>
            </a:avLst>
          </a:prstGeom>
          <a:solidFill>
            <a:srgbClr val="FE8637"/>
          </a:solidFill>
          <a:ln w="25400" cap="flat" cmpd="sng" algn="ctr">
            <a:solidFill>
              <a:srgbClr val="FE8637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400" b="1" kern="0" cap="small" noProof="0" dirty="0" smtClean="0">
                <a:ln>
                  <a:solidFill>
                    <a:sysClr val="windowText" lastClr="000000"/>
                  </a:solidFill>
                </a:ln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Viete deti prečo je to tak</a:t>
            </a:r>
            <a:r>
              <a:rPr kumimoji="0" lang="sk-SK" sz="4400" b="1" i="0" u="none" strike="noStrike" kern="0" cap="small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?</a:t>
            </a:r>
            <a:endParaRPr kumimoji="0" lang="sk-SK" sz="4400" b="1" i="0" u="none" strike="noStrike" kern="0" cap="small" spc="0" normalizeH="0" baseline="0" noProof="0" dirty="0">
              <a:ln>
                <a:solidFill>
                  <a:sysClr val="windowText" lastClr="000000"/>
                </a:solidFill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6" name="Obrázok 5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3501008"/>
            <a:ext cx="244827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2" descr="C:\Documents and Settings\Evka\My Documents\My Documents\Moje\Šablóny\Jednoduché\nežnosť pastel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Obláčik 4"/>
          <p:cNvSpPr/>
          <p:nvPr/>
        </p:nvSpPr>
        <p:spPr>
          <a:xfrm>
            <a:off x="539552" y="476672"/>
            <a:ext cx="5184576" cy="3744416"/>
          </a:xfrm>
          <a:prstGeom prst="cloudCallout">
            <a:avLst>
              <a:gd name="adj1" fmla="val 67694"/>
              <a:gd name="adj2" fmla="val 59995"/>
            </a:avLst>
          </a:prstGeom>
          <a:solidFill>
            <a:srgbClr val="FE8637"/>
          </a:solidFill>
          <a:ln w="25400" cap="flat" cmpd="sng" algn="ctr">
            <a:solidFill>
              <a:srgbClr val="FE8637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400" b="1" kern="0" cap="small" noProof="0" dirty="0" smtClean="0">
                <a:ln>
                  <a:solidFill>
                    <a:sysClr val="windowText" lastClr="000000"/>
                  </a:solidFill>
                </a:ln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O tom vám porozpráva táto rozprávka.</a:t>
            </a:r>
            <a:endParaRPr kumimoji="0" lang="sk-SK" sz="4400" b="1" i="0" u="none" strike="noStrike" kern="0" cap="small" spc="0" normalizeH="0" baseline="0" noProof="0" dirty="0">
              <a:ln>
                <a:solidFill>
                  <a:sysClr val="windowText" lastClr="000000"/>
                </a:solidFill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6" name="Obrázok 5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3501008"/>
            <a:ext cx="244827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2" descr="C:\Documents and Settings\Evka\My Documents\My Documents\Moje\Šablóny\Jednoduché\nežnosť pastel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Obdĺžnik 4"/>
          <p:cNvSpPr/>
          <p:nvPr/>
        </p:nvSpPr>
        <p:spPr>
          <a:xfrm>
            <a:off x="611560" y="764704"/>
            <a:ext cx="79208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kern="0" dirty="0" smtClean="0"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J</a:t>
            </a:r>
            <a:r>
              <a:rPr lang="sk-SK" sz="3200" b="1" kern="0" dirty="0" smtClean="0">
                <a:solidFill>
                  <a:srgbClr val="000066"/>
                </a:solidFill>
                <a:latin typeface="Comic Sans MS" pitchFamily="66" charset="0"/>
                <a:ea typeface="+mj-ea"/>
                <a:cs typeface="+mj-cs"/>
              </a:rPr>
              <a:t>edného dňa si prišli na lúku pobehať </a:t>
            </a:r>
            <a:br>
              <a:rPr lang="sk-SK" sz="3200" b="1" kern="0" dirty="0" smtClean="0">
                <a:solidFill>
                  <a:srgbClr val="000066"/>
                </a:solidFill>
                <a:latin typeface="Comic Sans MS" pitchFamily="66" charset="0"/>
                <a:ea typeface="+mj-ea"/>
                <a:cs typeface="+mj-cs"/>
              </a:rPr>
            </a:br>
            <a:r>
              <a:rPr lang="sk-SK" sz="3200" b="1" kern="0" dirty="0" smtClean="0">
                <a:solidFill>
                  <a:srgbClr val="000066"/>
                </a:solidFill>
                <a:latin typeface="Comic Sans MS" pitchFamily="66" charset="0"/>
                <a:ea typeface="+mj-ea"/>
                <a:cs typeface="+mj-cs"/>
              </a:rPr>
              <a:t>písmenká.</a:t>
            </a:r>
            <a:endParaRPr lang="sk-SK" sz="3200" b="1" dirty="0">
              <a:latin typeface="Comic Sans MS" pitchFamily="66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11560" y="1844824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kern="0" dirty="0" smtClean="0">
                <a:solidFill>
                  <a:srgbClr val="CC0000"/>
                </a:solidFill>
                <a:latin typeface="Comic Sans MS" pitchFamily="66" charset="0"/>
                <a:ea typeface="+mj-ea"/>
                <a:cs typeface="+mj-cs"/>
              </a:rPr>
              <a:t>A</a:t>
            </a:r>
            <a:r>
              <a:rPr lang="sk-SK" sz="3200" b="1" kern="0" dirty="0" smtClean="0">
                <a:solidFill>
                  <a:srgbClr val="800000"/>
                </a:solidFill>
                <a:latin typeface="Comic Sans MS" pitchFamily="66" charset="0"/>
                <a:ea typeface="+mj-ea"/>
                <a:cs typeface="+mj-cs"/>
              </a:rPr>
              <a:t>ko sa tak zabávali, uvideli prichádzať dvoch kamarátov s loptou. Veľmi sa chceli s nimi zahrať.</a:t>
            </a:r>
            <a:endParaRPr lang="sk-SK" sz="3200" b="1" dirty="0">
              <a:latin typeface="Comic Sans MS" pitchFamily="66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539552" y="3429000"/>
            <a:ext cx="80648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kern="0" dirty="0" smtClean="0">
                <a:solidFill>
                  <a:srgbClr val="006600"/>
                </a:solidFill>
                <a:latin typeface="Comic Sans MS" pitchFamily="66" charset="0"/>
                <a:ea typeface="+mj-ea"/>
                <a:cs typeface="+mj-cs"/>
              </a:rPr>
              <a:t>P</a:t>
            </a:r>
            <a:r>
              <a:rPr lang="sk-SK" sz="3200" b="1" kern="0" dirty="0" smtClean="0">
                <a:solidFill>
                  <a:srgbClr val="333300"/>
                </a:solidFill>
                <a:latin typeface="Comic Sans MS" pitchFamily="66" charset="0"/>
                <a:ea typeface="+mj-ea"/>
                <a:cs typeface="+mj-cs"/>
              </a:rPr>
              <a:t>ísmenká </a:t>
            </a:r>
            <a:r>
              <a:rPr lang="sk-SK" sz="3200" b="1" kern="0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e</a:t>
            </a:r>
            <a:r>
              <a:rPr lang="sk-SK" sz="3200" b="1" kern="0" dirty="0" smtClean="0">
                <a:solidFill>
                  <a:srgbClr val="800000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sk-SK" sz="3200" b="1" kern="0" dirty="0" smtClean="0">
                <a:solidFill>
                  <a:srgbClr val="333300"/>
                </a:solidFill>
                <a:latin typeface="Comic Sans MS" pitchFamily="66" charset="0"/>
                <a:ea typeface="+mj-ea"/>
                <a:cs typeface="+mj-cs"/>
              </a:rPr>
              <a:t>a</a:t>
            </a:r>
            <a:r>
              <a:rPr lang="sk-SK" sz="3200" b="1" kern="0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 i </a:t>
            </a:r>
            <a:r>
              <a:rPr lang="sk-SK" sz="3200" b="1" kern="0" dirty="0" smtClean="0">
                <a:solidFill>
                  <a:srgbClr val="333300"/>
                </a:solidFill>
                <a:latin typeface="Comic Sans MS" pitchFamily="66" charset="0"/>
                <a:ea typeface="+mj-ea"/>
                <a:cs typeface="+mj-cs"/>
              </a:rPr>
              <a:t>však iba pokrútili hlavou: „Nemôžeme sa s vami hrať, lebo vy máte na hlavičke ozdôbky a my nie. Ale keď si ich odložíte, budeme rovnakí. Privolili.</a:t>
            </a:r>
            <a:endParaRPr lang="sk-SK" sz="32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2" descr="C:\Documents and Settings\Evka\My Documents\My Documents\Moje\Šablóny\Jednoduché\nežnosť pastel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Obdĺžnik 4"/>
          <p:cNvSpPr/>
          <p:nvPr/>
        </p:nvSpPr>
        <p:spPr>
          <a:xfrm>
            <a:off x="611560" y="764704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kern="0" dirty="0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K</a:t>
            </a:r>
            <a:r>
              <a:rPr lang="sk-SK" sz="3200" b="1" kern="0" dirty="0" smtClean="0">
                <a:solidFill>
                  <a:srgbClr val="800080"/>
                </a:solidFill>
                <a:latin typeface="Comic Sans MS" pitchFamily="66" charset="0"/>
                <a:ea typeface="+mj-ea"/>
                <a:cs typeface="+mj-cs"/>
              </a:rPr>
              <a:t>eď písmenká odložili svoje ozdôbky, každé veselo chytilo nového kamaráta za ruku a tak vznikli slabiky.</a:t>
            </a:r>
            <a:endParaRPr lang="sk-SK" b="1" dirty="0">
              <a:latin typeface="Comic Sans MS" pitchFamily="66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83568" y="2348880"/>
            <a:ext cx="34018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200" b="1" kern="0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Prečítajte si ich</a:t>
            </a:r>
            <a:endParaRPr lang="sk-SK" sz="3200" b="1" dirty="0">
              <a:latin typeface="Comic Sans MS" pitchFamily="66" charset="0"/>
            </a:endParaRPr>
          </a:p>
        </p:txBody>
      </p:sp>
      <p:sp>
        <p:nvSpPr>
          <p:cNvPr id="7" name="WordArt 2"/>
          <p:cNvSpPr>
            <a:spLocks noChangeArrowheads="1" noChangeShapeType="1" noTextEdit="1"/>
          </p:cNvSpPr>
          <p:nvPr/>
        </p:nvSpPr>
        <p:spPr bwMode="auto">
          <a:xfrm rot="-2130950">
            <a:off x="713160" y="3390968"/>
            <a:ext cx="1164955" cy="9707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sk-SK" sz="3600" kern="10" spc="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13095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de</a:t>
            </a:r>
            <a:endParaRPr lang="sk-SK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213095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 rot="1794957">
            <a:off x="2435404" y="3953131"/>
            <a:ext cx="1104840" cy="9675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sk-SK" sz="3600" kern="10" spc="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19805043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te</a:t>
            </a:r>
            <a:endParaRPr lang="sk-SK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19805043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9" name="WordArt 3"/>
          <p:cNvSpPr>
            <a:spLocks noChangeArrowheads="1" noChangeShapeType="1" noTextEdit="1"/>
          </p:cNvSpPr>
          <p:nvPr/>
        </p:nvSpPr>
        <p:spPr bwMode="auto">
          <a:xfrm rot="-678509">
            <a:off x="1176937" y="5095879"/>
            <a:ext cx="914400" cy="715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sk-SK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67850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ne</a:t>
            </a:r>
            <a:endParaRPr lang="sk-SK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678509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0" name="WordArt 5"/>
          <p:cNvSpPr>
            <a:spLocks noChangeArrowheads="1" noChangeShapeType="1" noTextEdit="1"/>
          </p:cNvSpPr>
          <p:nvPr/>
        </p:nvSpPr>
        <p:spPr bwMode="auto">
          <a:xfrm rot="2571324">
            <a:off x="3419151" y="4992785"/>
            <a:ext cx="937545" cy="10010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sk-SK" sz="3600" kern="10" spc="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19028676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le</a:t>
            </a:r>
            <a:endParaRPr lang="sk-SK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19028676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1" name="WordArt 6"/>
          <p:cNvSpPr>
            <a:spLocks noChangeArrowheads="1" noChangeShapeType="1" noTextEdit="1"/>
          </p:cNvSpPr>
          <p:nvPr/>
        </p:nvSpPr>
        <p:spPr bwMode="auto">
          <a:xfrm rot="2561802">
            <a:off x="6902945" y="3472840"/>
            <a:ext cx="1142223" cy="96147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sk-SK" sz="3600" kern="10" spc="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19038198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di</a:t>
            </a:r>
            <a:endParaRPr lang="sk-SK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19038198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2" name="WordArt 7"/>
          <p:cNvSpPr>
            <a:spLocks noChangeArrowheads="1" noChangeShapeType="1" noTextEdit="1"/>
          </p:cNvSpPr>
          <p:nvPr/>
        </p:nvSpPr>
        <p:spPr bwMode="auto">
          <a:xfrm rot="1350956">
            <a:off x="4867657" y="3593547"/>
            <a:ext cx="1035033" cy="8823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sk-SK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249044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ti</a:t>
            </a:r>
            <a:endParaRPr lang="sk-SK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20249044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3" name="WordArt 8"/>
          <p:cNvSpPr>
            <a:spLocks noChangeArrowheads="1" noChangeShapeType="1" noTextEdit="1"/>
          </p:cNvSpPr>
          <p:nvPr/>
        </p:nvSpPr>
        <p:spPr bwMode="auto">
          <a:xfrm rot="-1484158">
            <a:off x="4978624" y="4859453"/>
            <a:ext cx="884237" cy="1104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sk-SK" sz="3600" kern="10" spc="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1484158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ni</a:t>
            </a:r>
            <a:endParaRPr lang="sk-SK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1484158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4" name="WordArt 9"/>
          <p:cNvSpPr>
            <a:spLocks noChangeArrowheads="1" noChangeShapeType="1" noTextEdit="1"/>
          </p:cNvSpPr>
          <p:nvPr/>
        </p:nvSpPr>
        <p:spPr bwMode="auto">
          <a:xfrm rot="20027277">
            <a:off x="6709715" y="4830978"/>
            <a:ext cx="703739" cy="9643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sk-SK" sz="3600" kern="10" spc="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21448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li</a:t>
            </a:r>
            <a:endParaRPr lang="sk-SK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2721448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2" descr="C:\Documents and Settings\Evka\My Documents\My Documents\Moje\Šablóny\Jednoduché\nežnosť pastel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83568" y="620689"/>
            <a:ext cx="784887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k-SK" sz="4800" b="1" kern="0" dirty="0" smtClean="0"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R</a:t>
            </a:r>
            <a:r>
              <a:rPr kumimoji="0" lang="sk-SK" sz="4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ozprávka</a:t>
            </a:r>
            <a:r>
              <a:rPr kumimoji="0" lang="sk-SK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sa</a:t>
            </a:r>
            <a:r>
              <a:rPr kumimoji="0" lang="sk-SK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sk-SK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nekončí!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331640" y="1556792"/>
            <a:ext cx="6994525" cy="2519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omic Sans MS" pitchFamily="66" charset="0"/>
              </a:rPr>
              <a:t>Lebo</a:t>
            </a:r>
            <a:r>
              <a:rPr kumimoji="0" lang="sk-SK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 tieto </a:t>
            </a:r>
            <a:r>
              <a:rPr kumimoji="0" lang="sk-SK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itchFamily="66" charset="0"/>
              </a:rPr>
              <a:t>slabiky </a:t>
            </a:r>
            <a:r>
              <a:rPr kumimoji="0" lang="sk-SK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sú </a:t>
            </a:r>
            <a:r>
              <a:rPr kumimoji="0" lang="sk-SK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mic Sans MS" pitchFamily="66" charset="0"/>
              </a:rPr>
              <a:t>ukryté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itchFamily="66" charset="0"/>
              </a:rPr>
              <a:t> vo</a:t>
            </a:r>
            <a:r>
              <a:rPr kumimoji="0" lang="sk-SK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sk-SK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omic Sans MS" pitchFamily="66" charset="0"/>
              </a:rPr>
              <a:t>všetkých</a:t>
            </a:r>
            <a:r>
              <a:rPr kumimoji="0" lang="sk-SK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sk-SK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omic Sans MS" pitchFamily="66" charset="0"/>
              </a:rPr>
              <a:t>knihách,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omic Sans MS" pitchFamily="66" charset="0"/>
              </a:rPr>
              <a:t> ktoré </a:t>
            </a:r>
            <a:r>
              <a:rPr kumimoji="0" lang="sk-SK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v </a:t>
            </a:r>
            <a:r>
              <a:rPr kumimoji="0" lang="sk-SK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omic Sans MS" pitchFamily="66" charset="0"/>
              </a:rPr>
              <a:t>živote</a:t>
            </a:r>
            <a:r>
              <a:rPr kumimoji="0" lang="sk-SK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sk-SK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</a:rPr>
              <a:t>prečítate</a:t>
            </a:r>
            <a:r>
              <a:rPr kumimoji="0" lang="sk-SK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omic Sans MS" pitchFamily="66" charset="0"/>
              </a:rPr>
              <a:t>...</a:t>
            </a:r>
          </a:p>
        </p:txBody>
      </p:sp>
      <p:pic>
        <p:nvPicPr>
          <p:cNvPr id="9" name="Obrázok 8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467544" y="4077072"/>
            <a:ext cx="237626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" name="Picture 2" descr="C:\Documents and Settings\Evka\My Documents\My Documents\Moje\Šablóny\Jednoduché\nežnosť pastel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pic>
        <p:nvPicPr>
          <p:cNvPr id="5" name="Obrázok 4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467544" y="4077072"/>
            <a:ext cx="259228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683568" y="908720"/>
            <a:ext cx="7772400" cy="100811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k-SK" sz="6000" b="1" i="0" u="none" strike="noStrike" kern="1200" cap="none" spc="0" normalizeH="0" baseline="0" noProof="0" smtClean="0"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Zvládli ste to výborne</a:t>
            </a:r>
            <a:endParaRPr kumimoji="0" lang="sk-SK" sz="6000" b="1" i="0" u="none" strike="noStrike" kern="1200" cap="none" spc="0" normalizeH="0" baseline="0" noProof="0" dirty="0"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 descr="http://clydes-creations.com/castle_Bubbles/hands_clapping_lg_clr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420888"/>
            <a:ext cx="3744416" cy="3744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2" descr="C:\Documents and Settings\Evka\My Documents\My Documents\Moje\Šablóny\Jednoduché\nežnosť pastel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539552" y="620688"/>
            <a:ext cx="813690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</a:rPr>
              <a:t>De</a:t>
            </a:r>
            <a:r>
              <a:rPr kumimoji="0" lang="sk-SK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</a:rPr>
              <a:t>, </a:t>
            </a:r>
            <a:r>
              <a:rPr kumimoji="0" lang="sk-SK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</a:rPr>
              <a:t>te</a:t>
            </a:r>
            <a:r>
              <a:rPr kumimoji="0" lang="sk-SK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</a:rPr>
              <a:t>, ne, </a:t>
            </a:r>
            <a:r>
              <a:rPr kumimoji="0" lang="sk-SK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</a:rPr>
              <a:t>le</a:t>
            </a:r>
            <a:r>
              <a:rPr kumimoji="0" lang="sk-SK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</a:rPr>
              <a:t>, </a:t>
            </a:r>
            <a:endParaRPr kumimoji="0" lang="sk-SK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latin typeface="Comic Sans MS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</a:rPr>
              <a:t>di</a:t>
            </a:r>
            <a:r>
              <a:rPr kumimoji="0" lang="sk-SK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</a:rPr>
              <a:t>, ti, </a:t>
            </a:r>
            <a:r>
              <a:rPr kumimoji="0" lang="sk-SK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</a:rPr>
              <a:t>ni</a:t>
            </a:r>
            <a:r>
              <a:rPr kumimoji="0" lang="sk-SK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</a:rPr>
              <a:t>, </a:t>
            </a:r>
            <a:r>
              <a:rPr kumimoji="0" lang="sk-SK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</a:rPr>
              <a:t>li</a:t>
            </a:r>
            <a:r>
              <a:rPr kumimoji="0" lang="sk-SK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</a:rPr>
              <a:t>,</a:t>
            </a:r>
            <a:endParaRPr kumimoji="0" lang="sk-SK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latin typeface="Comic Sans MS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4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latin typeface="Comic Sans MS" pitchFamily="66" charset="0"/>
                <a:ea typeface="Times New Roman" pitchFamily="18" charset="0"/>
              </a:rPr>
              <a:t>to sú mäkké slabiky.</a:t>
            </a:r>
            <a:endParaRPr kumimoji="0" lang="sk-SK" sz="4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latin typeface="Comic Sans MS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4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latin typeface="Comic Sans MS" pitchFamily="66" charset="0"/>
                <a:ea typeface="Times New Roman" pitchFamily="18" charset="0"/>
              </a:rPr>
              <a:t>Ak ich tvrdo vyslovíme,</a:t>
            </a:r>
            <a:endParaRPr kumimoji="0" lang="sk-SK" sz="4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latin typeface="Comic Sans MS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4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latin typeface="Comic Sans MS" pitchFamily="66" charset="0"/>
                <a:ea typeface="Times New Roman" pitchFamily="18" charset="0"/>
              </a:rPr>
              <a:t>je to omyl </a:t>
            </a:r>
            <a:r>
              <a:rPr kumimoji="0" lang="sk-SK" sz="4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latin typeface="Comic Sans MS" pitchFamily="66" charset="0"/>
                <a:ea typeface="Times New Roman" pitchFamily="18" charset="0"/>
              </a:rPr>
              <a:t>veliký</a:t>
            </a:r>
            <a:r>
              <a:rPr kumimoji="0" lang="sk-SK" sz="4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latin typeface="Comic Sans MS" pitchFamily="66" charset="0"/>
                <a:ea typeface="Times New Roman" pitchFamily="18" charset="0"/>
              </a:rPr>
              <a:t>.</a:t>
            </a:r>
            <a:endParaRPr kumimoji="0" lang="sk-SK" sz="4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 rot="-2130950">
            <a:off x="713160" y="3390968"/>
            <a:ext cx="1164955" cy="9707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sk-SK" sz="3600" kern="10" spc="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13095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de</a:t>
            </a:r>
            <a:endParaRPr lang="sk-SK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213095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 rot="-678509">
            <a:off x="1176937" y="5095879"/>
            <a:ext cx="914400" cy="715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sk-SK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67850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ne</a:t>
            </a:r>
            <a:endParaRPr lang="sk-SK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678509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 rot="1794957">
            <a:off x="2413865" y="4033754"/>
            <a:ext cx="914400" cy="830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sk-SK" sz="3600" kern="10" spc="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19805043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te</a:t>
            </a:r>
            <a:endParaRPr lang="sk-SK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19805043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 rot="2571324">
            <a:off x="3387036" y="5074618"/>
            <a:ext cx="713745" cy="8187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sk-SK" sz="3600" kern="10" spc="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19028676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le</a:t>
            </a:r>
            <a:endParaRPr lang="sk-SK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19028676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 rot="2561802">
            <a:off x="7090070" y="3759740"/>
            <a:ext cx="842962" cy="747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sk-SK" sz="3600" kern="10" spc="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19038198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di</a:t>
            </a:r>
            <a:endParaRPr lang="sk-SK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19038198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1271" name="WordArt 7"/>
          <p:cNvSpPr>
            <a:spLocks noChangeArrowheads="1" noChangeShapeType="1" noTextEdit="1"/>
          </p:cNvSpPr>
          <p:nvPr/>
        </p:nvSpPr>
        <p:spPr bwMode="auto">
          <a:xfrm rot="1350956">
            <a:off x="5327816" y="3972717"/>
            <a:ext cx="1115513" cy="7847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sk-SK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249044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ti</a:t>
            </a:r>
            <a:endParaRPr lang="sk-SK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20249044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1272" name="WordArt 8"/>
          <p:cNvSpPr>
            <a:spLocks noChangeArrowheads="1" noChangeShapeType="1" noTextEdit="1"/>
          </p:cNvSpPr>
          <p:nvPr/>
        </p:nvSpPr>
        <p:spPr bwMode="auto">
          <a:xfrm rot="-1484158">
            <a:off x="4978624" y="4859453"/>
            <a:ext cx="884237" cy="1104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sk-SK" sz="3600" kern="10" spc="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1484158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ni</a:t>
            </a:r>
            <a:endParaRPr lang="sk-SK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1484158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1273" name="WordArt 9"/>
          <p:cNvSpPr>
            <a:spLocks noChangeArrowheads="1" noChangeShapeType="1" noTextEdit="1"/>
          </p:cNvSpPr>
          <p:nvPr/>
        </p:nvSpPr>
        <p:spPr bwMode="auto">
          <a:xfrm rot="20027277">
            <a:off x="6737255" y="4949266"/>
            <a:ext cx="587375" cy="866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sk-SK" sz="3600" kern="10" spc="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21448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li</a:t>
            </a:r>
            <a:endParaRPr lang="sk-SK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2721448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14" name="Obrázok 13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692696"/>
            <a:ext cx="151216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Obrázok 14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11560" y="620688"/>
            <a:ext cx="144016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  <p:bldP spid="11268" grpId="0"/>
      <p:bldP spid="11269" grpId="0"/>
      <p:bldP spid="11270" grpId="0"/>
      <p:bldP spid="11271" grpId="0"/>
      <p:bldP spid="11272" grpId="0"/>
      <p:bldP spid="1127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" name="Picture 2" descr="C:\Documents and Settings\Evka\My Documents\My Documents\Moje\Šablóny\Jednoduché\nežnosť pastel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827584" y="1052736"/>
            <a:ext cx="33361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5400" b="1" dirty="0" smtClean="0">
                <a:solidFill>
                  <a:srgbClr val="FF0066"/>
                </a:solidFill>
                <a:latin typeface="Comic Sans MS" pitchFamily="66" charset="0"/>
              </a:rPr>
              <a:t>Zdroje : </a:t>
            </a:r>
            <a:endParaRPr lang="sk-SK" sz="5400" b="1" dirty="0">
              <a:solidFill>
                <a:srgbClr val="FF0066"/>
              </a:solidFill>
              <a:latin typeface="Comic Sans MS" pitchFamily="66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827584" y="2204864"/>
            <a:ext cx="4661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k-SK" sz="2400" b="1" dirty="0" err="1" smtClean="0">
                <a:solidFill>
                  <a:srgbClr val="0070C0"/>
                </a:solidFill>
                <a:latin typeface="Comic Sans MS" pitchFamily="66" charset="0"/>
              </a:rPr>
              <a:t>Hupsov</a:t>
            </a:r>
            <a:r>
              <a:rPr lang="sk-SK" sz="2400" b="1" dirty="0" smtClean="0">
                <a:solidFill>
                  <a:srgbClr val="0070C0"/>
                </a:solidFill>
                <a:latin typeface="Comic Sans MS" pitchFamily="66" charset="0"/>
              </a:rPr>
              <a:t> šlabikár Lipka 2. časť</a:t>
            </a:r>
            <a:endParaRPr lang="sk-SK" sz="24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7" name="Obrázok 6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059832" y="3429000"/>
            <a:ext cx="324036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2" descr="C:\Documents and Settings\Evka\My Documents\My Documents\Moje\Šablóny\Jednoduché\nežnosť pastel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Obdĺžnik so šikmým zaobleným rohom 4"/>
          <p:cNvSpPr/>
          <p:nvPr/>
        </p:nvSpPr>
        <p:spPr>
          <a:xfrm>
            <a:off x="755576" y="1484784"/>
            <a:ext cx="1152128" cy="864096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755576" y="692697"/>
            <a:ext cx="763284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3600" b="1" dirty="0" smtClean="0">
                <a:ln w="11430"/>
                <a:solidFill>
                  <a:srgbClr val="C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Č</a:t>
            </a:r>
            <a:r>
              <a:rPr lang="sk-SK" sz="3600" b="1" cap="none" spc="0" dirty="0" smtClean="0">
                <a:ln w="11430"/>
                <a:solidFill>
                  <a:srgbClr val="C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ítame </a:t>
            </a:r>
            <a:r>
              <a:rPr lang="sk-SK" sz="3600" b="1" dirty="0" smtClean="0">
                <a:ln w="11430"/>
                <a:solidFill>
                  <a:srgbClr val="C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mäkké slabiky</a:t>
            </a:r>
            <a:r>
              <a:rPr lang="sk-SK" sz="3600" b="1" cap="none" spc="0" dirty="0" smtClean="0">
                <a:ln w="11430"/>
                <a:solidFill>
                  <a:srgbClr val="C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</a:p>
          <a:p>
            <a:pPr algn="ctr"/>
            <a:endParaRPr lang="sk-SK" sz="3600" b="1" cap="none" spc="0" dirty="0">
              <a:ln w="11430"/>
              <a:solidFill>
                <a:srgbClr val="FF0066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Obdĺžnik so šikmým zaobleným rohom 6"/>
          <p:cNvSpPr/>
          <p:nvPr/>
        </p:nvSpPr>
        <p:spPr>
          <a:xfrm>
            <a:off x="2627784" y="2420888"/>
            <a:ext cx="1152128" cy="864096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endParaRPr lang="sk-SK" sz="4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ĺžnik so šikmým zaobleným rohom 7"/>
          <p:cNvSpPr/>
          <p:nvPr/>
        </p:nvSpPr>
        <p:spPr>
          <a:xfrm>
            <a:off x="2627784" y="3645024"/>
            <a:ext cx="1152128" cy="864096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</a:t>
            </a:r>
            <a:endParaRPr lang="sk-SK" sz="4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ĺžnik so šikmým zaobleným rohom 8"/>
          <p:cNvSpPr/>
          <p:nvPr/>
        </p:nvSpPr>
        <p:spPr>
          <a:xfrm>
            <a:off x="827584" y="4653136"/>
            <a:ext cx="1152128" cy="864096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</a:t>
            </a:r>
            <a:endParaRPr lang="sk-SK" sz="4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ĺžnik so šikmým zaobleným rohom 9"/>
          <p:cNvSpPr/>
          <p:nvPr/>
        </p:nvSpPr>
        <p:spPr>
          <a:xfrm>
            <a:off x="6948264" y="1556792"/>
            <a:ext cx="1152128" cy="864096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</a:t>
            </a:r>
          </a:p>
        </p:txBody>
      </p:sp>
      <p:sp>
        <p:nvSpPr>
          <p:cNvPr id="11" name="Obdĺžnik so šikmým zaobleným rohom 10"/>
          <p:cNvSpPr/>
          <p:nvPr/>
        </p:nvSpPr>
        <p:spPr>
          <a:xfrm>
            <a:off x="5004048" y="2420888"/>
            <a:ext cx="1152128" cy="864096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</a:t>
            </a:r>
          </a:p>
        </p:txBody>
      </p:sp>
      <p:sp>
        <p:nvSpPr>
          <p:cNvPr id="12" name="Obdĺžnik so šikmým zaobleným rohom 11"/>
          <p:cNvSpPr/>
          <p:nvPr/>
        </p:nvSpPr>
        <p:spPr>
          <a:xfrm>
            <a:off x="5076056" y="3645024"/>
            <a:ext cx="1152128" cy="864096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ni</a:t>
            </a:r>
          </a:p>
        </p:txBody>
      </p:sp>
      <p:sp>
        <p:nvSpPr>
          <p:cNvPr id="13" name="Obdĺžnik so šikmým zaobleným rohom 12"/>
          <p:cNvSpPr/>
          <p:nvPr/>
        </p:nvSpPr>
        <p:spPr>
          <a:xfrm>
            <a:off x="6948264" y="4653136"/>
            <a:ext cx="1152128" cy="864096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</a:t>
            </a:r>
          </a:p>
        </p:txBody>
      </p:sp>
      <p:pic>
        <p:nvPicPr>
          <p:cNvPr id="14" name="Obrázok 13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4869160"/>
            <a:ext cx="136815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2.96296E-6 L 0.07865 0.32523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24" y="16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628 0.31476 " pathEditMode="relative" ptsTypes="AA">
                                      <p:cBhvr>
                                        <p:cTn id="6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92414E-6 L -0.17309 0.32516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00" y="1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4.54209E-6 L 0.68507 0.19936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00" y="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2" descr="C:\Documents and Settings\Evka\My Documents\My Documents\Moje\Šablóny\Jednoduché\nežnosť pastel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Obdĺžnik 4"/>
          <p:cNvSpPr/>
          <p:nvPr/>
        </p:nvSpPr>
        <p:spPr>
          <a:xfrm>
            <a:off x="683568" y="620688"/>
            <a:ext cx="7848872" cy="120032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De, te, ne, </a:t>
            </a:r>
            <a:r>
              <a:rPr lang="sk-SK" sz="3600" b="1" dirty="0" err="1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le</a:t>
            </a:r>
            <a:r>
              <a:rPr lang="sk-SK" sz="36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, </a:t>
            </a:r>
            <a:r>
              <a:rPr lang="sk-SK" sz="3600" b="1" dirty="0" err="1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di</a:t>
            </a:r>
            <a:r>
              <a:rPr lang="sk-SK" sz="36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, ti ni, li,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mäkčene si potratili 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475656" y="1916832"/>
            <a:ext cx="12255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sz="4000" b="1" dirty="0">
                <a:solidFill>
                  <a:srgbClr val="FF0000"/>
                </a:solidFill>
              </a:rPr>
              <a:t>ď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475656" y="4797152"/>
            <a:ext cx="11521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 b="1" dirty="0" smtClean="0">
                <a:solidFill>
                  <a:srgbClr val="0070C0"/>
                </a:solidFill>
              </a:rPr>
              <a:t>lo</a:t>
            </a:r>
            <a:r>
              <a:rPr lang="sk-SK" sz="4000" b="1" dirty="0" smtClean="0">
                <a:solidFill>
                  <a:srgbClr val="FF0000"/>
                </a:solidFill>
              </a:rPr>
              <a:t>ď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580112" y="1988840"/>
            <a:ext cx="12255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sz="4000" b="1" dirty="0" err="1" smtClean="0">
                <a:solidFill>
                  <a:srgbClr val="FF0000"/>
                </a:solidFill>
              </a:rPr>
              <a:t>de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716016" y="4725144"/>
            <a:ext cx="24479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 b="1" dirty="0" smtClean="0">
                <a:solidFill>
                  <a:srgbClr val="0070C0"/>
                </a:solidFill>
              </a:rPr>
              <a:t>lo</a:t>
            </a:r>
            <a:r>
              <a:rPr lang="sk-SK" sz="4000" b="1" dirty="0" smtClean="0">
                <a:solidFill>
                  <a:srgbClr val="FF0000"/>
                </a:solidFill>
              </a:rPr>
              <a:t>de</a:t>
            </a:r>
            <a:endParaRPr lang="cs-CZ" sz="4000" b="1" dirty="0">
              <a:solidFill>
                <a:srgbClr val="FF0000"/>
              </a:solidFill>
            </a:endParaRPr>
          </a:p>
        </p:txBody>
      </p:sp>
      <p:pic>
        <p:nvPicPr>
          <p:cNvPr id="7170" name="Picture 2" descr="http://www.skolkapuchov.sk/public/images/lienka/l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852936"/>
            <a:ext cx="2256677" cy="1872208"/>
          </a:xfrm>
          <a:prstGeom prst="rect">
            <a:avLst/>
          </a:prstGeom>
          <a:noFill/>
        </p:spPr>
      </p:pic>
      <p:pic>
        <p:nvPicPr>
          <p:cNvPr id="7172" name="Picture 4" descr="http://www.skolkapuchov.sk/public/images/lienka/l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780928"/>
            <a:ext cx="1735906" cy="1440160"/>
          </a:xfrm>
          <a:prstGeom prst="rect">
            <a:avLst/>
          </a:prstGeom>
          <a:noFill/>
        </p:spPr>
      </p:pic>
      <p:pic>
        <p:nvPicPr>
          <p:cNvPr id="7174" name="Picture 6" descr="http://www.skolkapuchov.sk/public/images/lienka/l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80804" y="2492896"/>
            <a:ext cx="2430268" cy="2016224"/>
          </a:xfrm>
          <a:prstGeom prst="rect">
            <a:avLst/>
          </a:prstGeom>
          <a:noFill/>
        </p:spPr>
      </p:pic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483768" y="5373216"/>
            <a:ext cx="16561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 b="1" dirty="0" smtClean="0">
                <a:solidFill>
                  <a:srgbClr val="0070C0"/>
                </a:solidFill>
              </a:rPr>
              <a:t>na lo</a:t>
            </a:r>
            <a:r>
              <a:rPr lang="sk-SK" sz="4000" b="1" dirty="0" smtClean="0">
                <a:solidFill>
                  <a:srgbClr val="FF0000"/>
                </a:solidFill>
              </a:rPr>
              <a:t>di</a:t>
            </a:r>
            <a:endParaRPr lang="cs-CZ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2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2" descr="C:\Documents and Settings\Evka\My Documents\My Documents\Moje\Šablóny\Jednoduché\nežnosť pastel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187624" y="908720"/>
            <a:ext cx="12255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sz="4000" b="1" dirty="0" smtClean="0">
                <a:solidFill>
                  <a:srgbClr val="FF0000"/>
                </a:solidFill>
              </a:rPr>
              <a:t>ť</a:t>
            </a:r>
            <a:endParaRPr lang="cs-CZ" sz="4000" b="1" dirty="0">
              <a:solidFill>
                <a:srgbClr val="FF0000"/>
              </a:solidFill>
            </a:endParaRPr>
          </a:p>
        </p:txBody>
      </p:sp>
      <p:pic>
        <p:nvPicPr>
          <p:cNvPr id="6" name="Picture 7" descr="ani1007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5" y="1844824"/>
            <a:ext cx="3047470" cy="3384376"/>
          </a:xfrm>
          <a:prstGeom prst="rect">
            <a:avLst/>
          </a:prstGeom>
          <a:noFill/>
        </p:spPr>
      </p:pic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259632" y="5301208"/>
            <a:ext cx="24479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 b="1" dirty="0" smtClean="0">
                <a:solidFill>
                  <a:srgbClr val="0070C0"/>
                </a:solidFill>
              </a:rPr>
              <a:t>labu</a:t>
            </a:r>
            <a:r>
              <a:rPr lang="sk-SK" sz="4000" b="1" dirty="0">
                <a:solidFill>
                  <a:srgbClr val="FF0000"/>
                </a:solidFill>
              </a:rPr>
              <a:t>ť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580112" y="1052736"/>
            <a:ext cx="12255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sz="4000" b="1" dirty="0" err="1">
                <a:solidFill>
                  <a:srgbClr val="FF0000"/>
                </a:solidFill>
              </a:rPr>
              <a:t>t</a:t>
            </a:r>
            <a:r>
              <a:rPr lang="sk-SK" sz="4000" b="1" dirty="0" err="1" smtClean="0">
                <a:solidFill>
                  <a:srgbClr val="FF0000"/>
                </a:solidFill>
              </a:rPr>
              <a:t>e</a:t>
            </a:r>
            <a:endParaRPr lang="cs-CZ" sz="4000" b="1" dirty="0">
              <a:solidFill>
                <a:srgbClr val="FF0000"/>
              </a:solidFill>
            </a:endParaRPr>
          </a:p>
        </p:txBody>
      </p:sp>
      <p:pic>
        <p:nvPicPr>
          <p:cNvPr id="9" name="Picture 9" descr="ani1007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772816"/>
            <a:ext cx="2794946" cy="3103935"/>
          </a:xfrm>
          <a:prstGeom prst="rect">
            <a:avLst/>
          </a:prstGeom>
          <a:noFill/>
        </p:spPr>
      </p:pic>
      <p:pic>
        <p:nvPicPr>
          <p:cNvPr id="10" name="Picture 8" descr="ani1007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2780928"/>
            <a:ext cx="2283395" cy="2535832"/>
          </a:xfrm>
          <a:prstGeom prst="rect">
            <a:avLst/>
          </a:prstGeom>
          <a:noFill/>
        </p:spPr>
      </p:pic>
      <p:pic>
        <p:nvPicPr>
          <p:cNvPr id="11" name="Picture 10" descr="ani1007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2780928"/>
            <a:ext cx="2211388" cy="2455862"/>
          </a:xfrm>
          <a:prstGeom prst="rect">
            <a:avLst/>
          </a:prstGeom>
          <a:noFill/>
        </p:spPr>
      </p:pic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932040" y="5301208"/>
            <a:ext cx="24479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 b="1" dirty="0" smtClean="0">
                <a:solidFill>
                  <a:srgbClr val="0070C0"/>
                </a:solidFill>
              </a:rPr>
              <a:t>labu</a:t>
            </a:r>
            <a:r>
              <a:rPr lang="sk-SK" sz="4000" b="1" dirty="0" smtClean="0">
                <a:solidFill>
                  <a:srgbClr val="FF0000"/>
                </a:solidFill>
              </a:rPr>
              <a:t>te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627784" y="5445224"/>
            <a:ext cx="24479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 b="1" dirty="0" smtClean="0">
                <a:solidFill>
                  <a:srgbClr val="0070C0"/>
                </a:solidFill>
              </a:rPr>
              <a:t>na labu</a:t>
            </a:r>
            <a:r>
              <a:rPr lang="sk-SK" sz="4000" b="1" dirty="0" smtClean="0">
                <a:solidFill>
                  <a:srgbClr val="FF0000"/>
                </a:solidFill>
              </a:rPr>
              <a:t>ti</a:t>
            </a:r>
            <a:endParaRPr lang="cs-CZ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2" descr="C:\Documents and Settings\Evka\My Documents\My Documents\Moje\Šablóny\Jednoduché\nežnosť pastel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116013" y="908050"/>
            <a:ext cx="13684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sz="4000" b="1" dirty="0">
                <a:solidFill>
                  <a:srgbClr val="FF0000"/>
                </a:solidFill>
              </a:rPr>
              <a:t>ň</a:t>
            </a:r>
            <a:endParaRPr lang="cs-CZ" sz="4000" b="1" dirty="0">
              <a:solidFill>
                <a:srgbClr val="FF0000"/>
              </a:solidFill>
            </a:endParaRPr>
          </a:p>
        </p:txBody>
      </p:sp>
      <p:pic>
        <p:nvPicPr>
          <p:cNvPr id="15362" name="Picture 2" descr="http://www.gabajova.eu/projekty/medzinarodny/baner1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99"/>
              </a:clrFrom>
              <a:clrTo>
                <a:srgbClr val="FFFF99">
                  <a:alpha val="0"/>
                </a:srgbClr>
              </a:clrTo>
            </a:clrChange>
          </a:blip>
          <a:srcRect l="77615"/>
          <a:stretch>
            <a:fillRect/>
          </a:stretch>
        </p:blipFill>
        <p:spPr bwMode="auto">
          <a:xfrm>
            <a:off x="611560" y="1916832"/>
            <a:ext cx="2376264" cy="3113850"/>
          </a:xfrm>
          <a:prstGeom prst="rect">
            <a:avLst/>
          </a:prstGeom>
          <a:noFill/>
        </p:spPr>
      </p:pic>
      <p:pic>
        <p:nvPicPr>
          <p:cNvPr id="7" name="Picture 2" descr="http://www.gabajova.eu/projekty/medzinarodny/baner1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99"/>
              </a:clrFrom>
              <a:clrTo>
                <a:srgbClr val="FFFF99">
                  <a:alpha val="0"/>
                </a:srgbClr>
              </a:clrTo>
            </a:clrChange>
          </a:blip>
          <a:srcRect l="77615"/>
          <a:stretch>
            <a:fillRect/>
          </a:stretch>
        </p:blipFill>
        <p:spPr bwMode="auto">
          <a:xfrm>
            <a:off x="3779912" y="1844824"/>
            <a:ext cx="2376264" cy="3113850"/>
          </a:xfrm>
          <a:prstGeom prst="rect">
            <a:avLst/>
          </a:prstGeom>
          <a:noFill/>
        </p:spPr>
      </p:pic>
      <p:pic>
        <p:nvPicPr>
          <p:cNvPr id="8" name="Picture 2" descr="http://www.gabajova.eu/projekty/medzinarodny/baner1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99"/>
              </a:clrFrom>
              <a:clrTo>
                <a:srgbClr val="FFFF99">
                  <a:alpha val="0"/>
                </a:srgbClr>
              </a:clrTo>
            </a:clrChange>
          </a:blip>
          <a:srcRect l="77615"/>
          <a:stretch>
            <a:fillRect/>
          </a:stretch>
        </p:blipFill>
        <p:spPr bwMode="auto">
          <a:xfrm>
            <a:off x="6084168" y="1844824"/>
            <a:ext cx="2376264" cy="3113850"/>
          </a:xfrm>
          <a:prstGeom prst="rect">
            <a:avLst/>
          </a:prstGeom>
          <a:noFill/>
        </p:spPr>
      </p:pic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971600" y="5229200"/>
            <a:ext cx="165618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 b="1" dirty="0" smtClean="0">
                <a:solidFill>
                  <a:srgbClr val="0070C0"/>
                </a:solidFill>
              </a:rPr>
              <a:t>jablo</a:t>
            </a:r>
            <a:r>
              <a:rPr lang="sk-SK" sz="4000" b="1" dirty="0">
                <a:solidFill>
                  <a:srgbClr val="FF0000"/>
                </a:solidFill>
              </a:rPr>
              <a:t>ň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355976" y="980728"/>
            <a:ext cx="13684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sz="4000" b="1" dirty="0" smtClean="0">
                <a:solidFill>
                  <a:srgbClr val="FF0000"/>
                </a:solidFill>
              </a:rPr>
              <a:t>ne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076056" y="5229200"/>
            <a:ext cx="201622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 b="1" dirty="0" smtClean="0">
                <a:solidFill>
                  <a:srgbClr val="0070C0"/>
                </a:solidFill>
              </a:rPr>
              <a:t>jablo</a:t>
            </a:r>
            <a:r>
              <a:rPr lang="sk-SK" sz="4000" b="1" dirty="0" smtClean="0">
                <a:solidFill>
                  <a:srgbClr val="FF0000"/>
                </a:solidFill>
              </a:rPr>
              <a:t>ne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555776" y="5445224"/>
            <a:ext cx="23042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 b="1" dirty="0" smtClean="0">
                <a:solidFill>
                  <a:srgbClr val="0070C0"/>
                </a:solidFill>
              </a:rPr>
              <a:t>na jablo</a:t>
            </a:r>
            <a:r>
              <a:rPr lang="sk-SK" sz="4000" b="1" dirty="0" smtClean="0">
                <a:solidFill>
                  <a:srgbClr val="FF0000"/>
                </a:solidFill>
              </a:rPr>
              <a:t>ni</a:t>
            </a:r>
            <a:endParaRPr lang="cs-CZ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2" descr="C:\Documents and Settings\Evka\My Documents\My Documents\Moje\Šablóny\Jednoduché\nežnosť pastel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187624" y="836712"/>
            <a:ext cx="12239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sz="4000" b="1" dirty="0">
                <a:solidFill>
                  <a:srgbClr val="FF0000"/>
                </a:solidFill>
              </a:rPr>
              <a:t>ľ</a:t>
            </a:r>
            <a:endParaRPr lang="cs-CZ" sz="4000" b="1" dirty="0">
              <a:solidFill>
                <a:srgbClr val="FF0000"/>
              </a:solidFill>
            </a:endParaRPr>
          </a:p>
        </p:txBody>
      </p:sp>
      <p:pic>
        <p:nvPicPr>
          <p:cNvPr id="6" name="Picture 6" descr="int_20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492896"/>
            <a:ext cx="3340100" cy="1554162"/>
          </a:xfrm>
          <a:prstGeom prst="rect">
            <a:avLst/>
          </a:prstGeom>
          <a:noFill/>
        </p:spPr>
      </p:pic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043608" y="4725144"/>
            <a:ext cx="19446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 b="1" dirty="0">
                <a:solidFill>
                  <a:srgbClr val="FF0000"/>
                </a:solidFill>
              </a:rPr>
              <a:t>posteľ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084168" y="908720"/>
            <a:ext cx="12239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sz="4000" b="1" dirty="0" err="1" smtClean="0">
                <a:solidFill>
                  <a:srgbClr val="FF0000"/>
                </a:solidFill>
              </a:rPr>
              <a:t>le</a:t>
            </a:r>
            <a:endParaRPr lang="cs-CZ" sz="4000" b="1" dirty="0">
              <a:solidFill>
                <a:srgbClr val="FF0000"/>
              </a:solidFill>
            </a:endParaRPr>
          </a:p>
        </p:txBody>
      </p:sp>
      <p:pic>
        <p:nvPicPr>
          <p:cNvPr id="9" name="Picture 7" descr="int_20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988840"/>
            <a:ext cx="3340100" cy="1554162"/>
          </a:xfrm>
          <a:prstGeom prst="rect">
            <a:avLst/>
          </a:prstGeom>
          <a:noFill/>
        </p:spPr>
      </p:pic>
      <p:pic>
        <p:nvPicPr>
          <p:cNvPr id="10" name="Picture 8" descr="int_20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996952"/>
            <a:ext cx="3340100" cy="1554163"/>
          </a:xfrm>
          <a:prstGeom prst="rect">
            <a:avLst/>
          </a:prstGeom>
          <a:noFill/>
        </p:spPr>
      </p:pic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292080" y="4797152"/>
            <a:ext cx="19446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 b="1" dirty="0" smtClean="0">
                <a:solidFill>
                  <a:srgbClr val="FF0000"/>
                </a:solidFill>
              </a:rPr>
              <a:t>postele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267744" y="5373216"/>
            <a:ext cx="23042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 b="1" dirty="0" smtClean="0">
                <a:solidFill>
                  <a:srgbClr val="FF0000"/>
                </a:solidFill>
              </a:rPr>
              <a:t>v posteli</a:t>
            </a:r>
            <a:endParaRPr lang="cs-CZ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2" descr="C:\Documents and Settings\Evka\My Documents\My Documents\Moje\Šablóny\Jednoduché\nežnosť pastel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Obdĺžnik 4"/>
          <p:cNvSpPr/>
          <p:nvPr/>
        </p:nvSpPr>
        <p:spPr>
          <a:xfrm>
            <a:off x="1763688" y="0"/>
            <a:ext cx="55611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altLang="sk-SK" sz="36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Prečítajte slová správne</a:t>
            </a:r>
            <a:endParaRPr lang="sk-SK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827584" y="764704"/>
            <a:ext cx="1080120" cy="648072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sk-SK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ň</a:t>
            </a:r>
            <a:endParaRPr lang="sk-SK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2339752" y="764704"/>
            <a:ext cx="864096" cy="648072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</a:t>
            </a:r>
            <a:r>
              <a:rPr lang="sk-SK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sk-SK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3779912" y="764704"/>
            <a:ext cx="864096" cy="648072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sk-SK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ť</a:t>
            </a:r>
            <a:endParaRPr lang="sk-SK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5148064" y="764704"/>
            <a:ext cx="1080120" cy="648072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k-SK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sk-SK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sk-SK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6732240" y="764704"/>
            <a:ext cx="1152128" cy="648072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sk-SK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endParaRPr lang="sk-SK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827584" y="1700808"/>
            <a:ext cx="1152128" cy="648072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k-SK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sk-SK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sk-SK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2339752" y="1700808"/>
            <a:ext cx="1584176" cy="648072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sk-SK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dko</a:t>
            </a:r>
            <a:endParaRPr lang="sk-SK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4211960" y="1700808"/>
            <a:ext cx="1368152" cy="648072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sk-SK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sk-SK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sk-SK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5940152" y="1700808"/>
            <a:ext cx="1224136" cy="648072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kos</a:t>
            </a:r>
            <a:r>
              <a:rPr lang="sk-SK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</a:t>
            </a:r>
            <a:endParaRPr lang="sk-SK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bdĺžnik 16"/>
          <p:cNvSpPr/>
          <p:nvPr/>
        </p:nvSpPr>
        <p:spPr>
          <a:xfrm>
            <a:off x="7380312" y="1700808"/>
            <a:ext cx="1080120" cy="648072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sk-SK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ce</a:t>
            </a:r>
            <a:endParaRPr lang="sk-SK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bdĺžnik 17"/>
          <p:cNvSpPr/>
          <p:nvPr/>
        </p:nvSpPr>
        <p:spPr>
          <a:xfrm>
            <a:off x="827584" y="2636912"/>
            <a:ext cx="1584176" cy="648072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sk-SK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sák</a:t>
            </a:r>
            <a:endParaRPr lang="sk-SK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bdĺžnik 18"/>
          <p:cNvSpPr/>
          <p:nvPr/>
        </p:nvSpPr>
        <p:spPr>
          <a:xfrm>
            <a:off x="2843808" y="2636912"/>
            <a:ext cx="1440160" cy="648072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sk-SK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dí</a:t>
            </a:r>
            <a:r>
              <a:rPr lang="sk-SK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sk-SK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bdĺžnik 19"/>
          <p:cNvSpPr/>
          <p:nvPr/>
        </p:nvSpPr>
        <p:spPr>
          <a:xfrm>
            <a:off x="4716016" y="2636912"/>
            <a:ext cx="1512168" cy="648072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</a:t>
            </a:r>
            <a:r>
              <a:rPr lang="sk-SK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ní</a:t>
            </a:r>
            <a:r>
              <a:rPr lang="sk-SK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sk-SK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bdĺžnik 20"/>
          <p:cNvSpPr/>
          <p:nvPr/>
        </p:nvSpPr>
        <p:spPr>
          <a:xfrm>
            <a:off x="6588224" y="2636912"/>
            <a:ext cx="1368152" cy="648072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sk-SK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vák</a:t>
            </a:r>
            <a:endParaRPr lang="sk-SK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827584" y="3573016"/>
            <a:ext cx="1512168" cy="648072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ďa</a:t>
            </a:r>
            <a:r>
              <a:rPr lang="sk-SK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sk-SK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ľ</a:t>
            </a:r>
            <a:endParaRPr lang="sk-SK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Obdĺžnik 22"/>
          <p:cNvSpPr/>
          <p:nvPr/>
        </p:nvSpPr>
        <p:spPr>
          <a:xfrm>
            <a:off x="2627784" y="3573016"/>
            <a:ext cx="2160240" cy="648072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pon</a:t>
            </a:r>
            <a:r>
              <a:rPr lang="sk-SK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sk-SK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lok</a:t>
            </a:r>
            <a:endParaRPr lang="sk-SK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Obdĺžnik 23"/>
          <p:cNvSpPr/>
          <p:nvPr/>
        </p:nvSpPr>
        <p:spPr>
          <a:xfrm>
            <a:off x="5076056" y="3573016"/>
            <a:ext cx="1584176" cy="648072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</a:t>
            </a:r>
            <a:r>
              <a:rPr lang="sk-SK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sk-SK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ny</a:t>
            </a:r>
            <a:endParaRPr lang="sk-SK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bdĺžnik 24"/>
          <p:cNvSpPr/>
          <p:nvPr/>
        </p:nvSpPr>
        <p:spPr>
          <a:xfrm>
            <a:off x="4572000" y="4509120"/>
            <a:ext cx="1656184" cy="648072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nede</a:t>
            </a:r>
            <a:r>
              <a:rPr lang="sk-SK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ľa</a:t>
            </a:r>
            <a:endParaRPr lang="sk-SK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Obdĺžnik 25"/>
          <p:cNvSpPr/>
          <p:nvPr/>
        </p:nvSpPr>
        <p:spPr>
          <a:xfrm>
            <a:off x="2627784" y="4509120"/>
            <a:ext cx="1728192" cy="648072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kla</a:t>
            </a:r>
            <a:r>
              <a:rPr lang="sk-SK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sk-SK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vo</a:t>
            </a:r>
            <a:endParaRPr lang="sk-SK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Obdĺžnik 26"/>
          <p:cNvSpPr/>
          <p:nvPr/>
        </p:nvSpPr>
        <p:spPr>
          <a:xfrm>
            <a:off x="827584" y="4509120"/>
            <a:ext cx="1512168" cy="648072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k-SK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sk-SK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rák</a:t>
            </a:r>
            <a:endParaRPr lang="sk-SK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Obdĺžnik 27"/>
          <p:cNvSpPr/>
          <p:nvPr/>
        </p:nvSpPr>
        <p:spPr>
          <a:xfrm>
            <a:off x="6948264" y="3501008"/>
            <a:ext cx="1440160" cy="648072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ní</a:t>
            </a:r>
            <a:r>
              <a:rPr lang="sk-SK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žina</a:t>
            </a:r>
            <a:endParaRPr lang="sk-SK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Obdĺžnik 28"/>
          <p:cNvSpPr/>
          <p:nvPr/>
        </p:nvSpPr>
        <p:spPr>
          <a:xfrm>
            <a:off x="6444208" y="4509120"/>
            <a:ext cx="1944216" cy="648072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k-SK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sk-SK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sk-SK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sk-SK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endParaRPr lang="sk-SK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Obdĺžnik 29"/>
          <p:cNvSpPr/>
          <p:nvPr/>
        </p:nvSpPr>
        <p:spPr>
          <a:xfrm>
            <a:off x="1403648" y="5301208"/>
            <a:ext cx="1872208" cy="648072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sk-SK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vadlo</a:t>
            </a:r>
            <a:endParaRPr lang="sk-SK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Obdĺžnik 30"/>
          <p:cNvSpPr/>
          <p:nvPr/>
        </p:nvSpPr>
        <p:spPr>
          <a:xfrm>
            <a:off x="3563888" y="5301208"/>
            <a:ext cx="2232248" cy="648072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prázd</a:t>
            </a:r>
            <a:r>
              <a:rPr lang="sk-SK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sk-SK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ny</a:t>
            </a:r>
            <a:endParaRPr lang="sk-SK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Obdĺžnik 31"/>
          <p:cNvSpPr/>
          <p:nvPr/>
        </p:nvSpPr>
        <p:spPr>
          <a:xfrm>
            <a:off x="6156176" y="5301208"/>
            <a:ext cx="2232248" cy="648072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kve</a:t>
            </a:r>
            <a:r>
              <a:rPr lang="sk-SK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sk-SK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endParaRPr lang="sk-SK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2" descr="C:\Documents and Settings\Evka\My Documents\My Documents\Moje\Šablóny\Jednoduché\nežnosť pastel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Obdĺžnik 4"/>
          <p:cNvSpPr/>
          <p:nvPr/>
        </p:nvSpPr>
        <p:spPr>
          <a:xfrm>
            <a:off x="611560" y="692696"/>
            <a:ext cx="7920880" cy="120032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>
                <a:ln w="11430"/>
                <a:solidFill>
                  <a:srgbClr val="C00000"/>
                </a:solidFill>
                <a:latin typeface="Comic Sans MS" pitchFamily="66" charset="0"/>
              </a:rPr>
              <a:t>Čítajte </a:t>
            </a:r>
            <a:r>
              <a:rPr lang="sk-SK" sz="3600" b="1" dirty="0" smtClean="0">
                <a:ln w="11430"/>
                <a:solidFill>
                  <a:srgbClr val="C00000"/>
                </a:solidFill>
                <a:latin typeface="Comic Sans MS" pitchFamily="66" charset="0"/>
              </a:rPr>
              <a:t>správne o tom, čo si Hups myslel.</a:t>
            </a:r>
            <a:endParaRPr lang="sk-SK" sz="3600" b="1" dirty="0">
              <a:ln w="11430"/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7" name="Zaoblený obdĺžnik 6"/>
          <p:cNvSpPr/>
          <p:nvPr/>
        </p:nvSpPr>
        <p:spPr>
          <a:xfrm>
            <a:off x="611560" y="1916832"/>
            <a:ext cx="7848872" cy="1656184"/>
          </a:xfrm>
          <a:prstGeom prst="roundRect">
            <a:avLst/>
          </a:prstGeom>
          <a:solidFill>
            <a:srgbClr val="99FF66"/>
          </a:solidFill>
          <a:ln w="76200" cap="flat" cmpd="sng" algn="ctr">
            <a:solidFill>
              <a:sysClr val="window" lastClr="FFFFFF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Ak</a:t>
            </a:r>
            <a:r>
              <a:rPr kumimoji="0" lang="sk-SK" sz="4400" b="1" i="0" u="none" strike="noStrike" kern="0" cap="none" spc="0" normalizeH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sk-SK" sz="44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ne</a:t>
            </a:r>
            <a:r>
              <a:rPr kumimoji="0" lang="sk-SK" sz="4400" b="1" i="0" u="none" strike="noStrike" kern="0" cap="none" spc="0" normalizeH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vi</a:t>
            </a:r>
            <a:r>
              <a:rPr kumimoji="0" lang="sk-SK" sz="44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dí</a:t>
            </a:r>
            <a:r>
              <a:rPr kumimoji="0" lang="sk-SK" sz="4400" b="1" i="0" u="none" strike="noStrike" kern="0" cap="none" spc="0" normalizeH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mačku on, </a:t>
            </a:r>
            <a:r>
              <a:rPr kumimoji="0" lang="sk-SK" sz="44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ne</a:t>
            </a:r>
            <a:r>
              <a:rPr kumimoji="0" lang="sk-SK" sz="4400" b="1" i="0" u="none" strike="noStrike" kern="0" cap="none" spc="0" normalizeH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vi</a:t>
            </a:r>
            <a:r>
              <a:rPr kumimoji="0" lang="sk-SK" sz="44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dí</a:t>
            </a:r>
            <a:r>
              <a:rPr kumimoji="0" lang="sk-SK" sz="4400" b="1" i="0" u="none" strike="noStrike" kern="0" cap="none" spc="0" normalizeH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a</a:t>
            </a:r>
            <a:r>
              <a:rPr kumimoji="0" lang="sk-SK" sz="44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ni</a:t>
            </a:r>
            <a:r>
              <a:rPr kumimoji="0" lang="sk-SK" sz="4400" b="1" i="0" u="none" strike="noStrike" kern="0" cap="none" spc="0" normalizeH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mačka jeho. </a:t>
            </a:r>
            <a:endParaRPr kumimoji="0" lang="sk-SK" sz="4400" b="1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Zaoblený obdĺžnik 8"/>
          <p:cNvSpPr/>
          <p:nvPr/>
        </p:nvSpPr>
        <p:spPr>
          <a:xfrm>
            <a:off x="611560" y="3789040"/>
            <a:ext cx="4608512" cy="1080120"/>
          </a:xfrm>
          <a:prstGeom prst="roundRect">
            <a:avLst/>
          </a:prstGeom>
          <a:solidFill>
            <a:srgbClr val="FFCCFF"/>
          </a:solidFill>
          <a:ln w="76200" cap="flat" cmpd="sng" algn="ctr">
            <a:solidFill>
              <a:sysClr val="window" lastClr="FFFFFF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400" b="1" kern="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Je to deti pravda?</a:t>
            </a:r>
            <a:endParaRPr kumimoji="0" lang="sk-SK" sz="4400" b="1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Zaoblený obdĺžnik 9"/>
          <p:cNvSpPr/>
          <p:nvPr/>
        </p:nvSpPr>
        <p:spPr>
          <a:xfrm>
            <a:off x="3275856" y="5013176"/>
            <a:ext cx="1584176" cy="1080120"/>
          </a:xfrm>
          <a:prstGeom prst="roundRect">
            <a:avLst/>
          </a:prstGeom>
          <a:solidFill>
            <a:srgbClr val="FFFF99"/>
          </a:solidFill>
          <a:ln w="762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4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Nie.</a:t>
            </a:r>
            <a:endParaRPr lang="sk-SK" sz="48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Obrázok 10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3501008"/>
            <a:ext cx="396044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373</Words>
  <Application>Microsoft Office PowerPoint</Application>
  <PresentationFormat>Prezentácia na obrazovke (4:3)</PresentationFormat>
  <Paragraphs>105</Paragraphs>
  <Slides>20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20</vt:i4>
      </vt:variant>
    </vt:vector>
  </HeadingPairs>
  <TitlesOfParts>
    <vt:vector size="21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Snímka 16</vt:lpstr>
      <vt:lpstr>Snímka 17</vt:lpstr>
      <vt:lpstr>Snímka 18</vt:lpstr>
      <vt:lpstr>Snímka 19</vt:lpstr>
      <vt:lpstr>Snímka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Hups nás učí slabiky de, te, ne, le, di, ti, ni, li</dc:title>
  <dc:creator>Eva Siposová</dc:creator>
  <cp:lastModifiedBy>Windows User</cp:lastModifiedBy>
  <cp:revision>32</cp:revision>
  <dcterms:created xsi:type="dcterms:W3CDTF">2014-05-02T17:10:36Z</dcterms:created>
  <dcterms:modified xsi:type="dcterms:W3CDTF">2020-05-10T19:29:20Z</dcterms:modified>
</cp:coreProperties>
</file>