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59" r:id="rId4"/>
    <p:sldId id="258" r:id="rId5"/>
    <p:sldId id="260" r:id="rId6"/>
    <p:sldId id="262" r:id="rId7"/>
    <p:sldId id="261" r:id="rId8"/>
    <p:sldId id="263" r:id="rId9"/>
    <p:sldId id="268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C1A86C64-36B5-4482-8111-D5745C34E2A1}">
          <p14:sldIdLst>
            <p14:sldId id="256"/>
            <p14:sldId id="267"/>
            <p14:sldId id="259"/>
            <p14:sldId id="258"/>
            <p14:sldId id="260"/>
            <p14:sldId id="262"/>
            <p14:sldId id="261"/>
            <p14:sldId id="263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A437-9811-418C-882A-2810F826017B}" type="datetimeFigureOut">
              <a:rPr lang="sk-SK" smtClean="0"/>
              <a:t>25.03.2020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300C2-C51D-40ED-9460-2F868EA0A6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7616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0B6A-504E-43F2-8250-1E1A9388445B}" type="datetimeFigureOut">
              <a:rPr lang="sk-SK" smtClean="0"/>
              <a:pPr/>
              <a:t>25.03.2020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5E51-906D-418C-9280-BFB6F53CFA8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0721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0B6A-504E-43F2-8250-1E1A9388445B}" type="datetimeFigureOut">
              <a:rPr lang="sk-SK" smtClean="0"/>
              <a:pPr/>
              <a:t>25.03.2020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5E51-906D-418C-9280-BFB6F53CFA8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246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0B6A-504E-43F2-8250-1E1A9388445B}" type="datetimeFigureOut">
              <a:rPr lang="sk-SK" smtClean="0"/>
              <a:pPr/>
              <a:t>25.03.2020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5E51-906D-418C-9280-BFB6F53CFA8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126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0B6A-504E-43F2-8250-1E1A9388445B}" type="datetimeFigureOut">
              <a:rPr lang="sk-SK" smtClean="0"/>
              <a:pPr/>
              <a:t>25.03.2020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5E51-906D-418C-9280-BFB6F53CFA8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411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0B6A-504E-43F2-8250-1E1A9388445B}" type="datetimeFigureOut">
              <a:rPr lang="sk-SK" smtClean="0"/>
              <a:pPr/>
              <a:t>25.03.2020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5E51-906D-418C-9280-BFB6F53CFA8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993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0B6A-504E-43F2-8250-1E1A9388445B}" type="datetimeFigureOut">
              <a:rPr lang="sk-SK" smtClean="0"/>
              <a:pPr/>
              <a:t>25.03.2020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5E51-906D-418C-9280-BFB6F53CFA8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4257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0B6A-504E-43F2-8250-1E1A9388445B}" type="datetimeFigureOut">
              <a:rPr lang="sk-SK" smtClean="0"/>
              <a:pPr/>
              <a:t>25.03.2020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5E51-906D-418C-9280-BFB6F53CFA8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151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0B6A-504E-43F2-8250-1E1A9388445B}" type="datetimeFigureOut">
              <a:rPr lang="sk-SK" smtClean="0"/>
              <a:pPr/>
              <a:t>25.03.2020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5E51-906D-418C-9280-BFB6F53CFA8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0910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0B6A-504E-43F2-8250-1E1A9388445B}" type="datetimeFigureOut">
              <a:rPr lang="sk-SK" smtClean="0"/>
              <a:pPr/>
              <a:t>25.03.2020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5E51-906D-418C-9280-BFB6F53CFA8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866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0B6A-504E-43F2-8250-1E1A9388445B}" type="datetimeFigureOut">
              <a:rPr lang="sk-SK" smtClean="0"/>
              <a:pPr/>
              <a:t>25.03.2020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5E51-906D-418C-9280-BFB6F53CFA8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984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0B6A-504E-43F2-8250-1E1A9388445B}" type="datetimeFigureOut">
              <a:rPr lang="sk-SK" smtClean="0"/>
              <a:pPr/>
              <a:t>25.03.2020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5E51-906D-418C-9280-BFB6F53CFA8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317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50B6A-504E-43F2-8250-1E1A9388445B}" type="datetimeFigureOut">
              <a:rPr lang="sk-SK" smtClean="0"/>
              <a:pPr/>
              <a:t>25.03.2020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5E51-906D-418C-9280-BFB6F53CFA8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623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Yhf3I6D9E3Q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ls.savba.s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4104456" cy="1470025"/>
          </a:xfrm>
        </p:spPr>
        <p:txBody>
          <a:bodyPr>
            <a:noAutofit/>
          </a:bodyPr>
          <a:lstStyle/>
          <a:p>
            <a:r>
              <a:rPr lang="sk-SK" sz="5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Jules</a:t>
            </a:r>
            <a:r>
              <a:rPr lang="sk-SK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Verne</a:t>
            </a:r>
            <a:r>
              <a:rPr lang="sk-SK" sz="6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6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1828 - 1905</a:t>
            </a:r>
            <a:endParaRPr lang="sk-SK" sz="2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284984"/>
            <a:ext cx="3888432" cy="2054746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CCFF99"/>
                </a:solidFill>
              </a:rPr>
              <a:t>francúzsky spisovateľ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CCFF99"/>
                </a:solidFill>
              </a:rPr>
              <a:t>zakladateľ sci-fi literatúry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k-SK" sz="2000" b="1" dirty="0" smtClean="0">
                <a:solidFill>
                  <a:srgbClr val="CCFF99"/>
                </a:solidFill>
              </a:rPr>
              <a:t>napísal 80 vedecko-fantastických románov</a:t>
            </a:r>
            <a:endParaRPr lang="sk-SK" sz="2000" b="1" dirty="0">
              <a:solidFill>
                <a:srgbClr val="CCFF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836712"/>
            <a:ext cx="2143125" cy="2990850"/>
          </a:xfrm>
          <a:prstGeom prst="rect">
            <a:avLst/>
          </a:prstGeom>
          <a:noFill/>
          <a:ln w="101600" cmpd="tri">
            <a:solidFill>
              <a:srgbClr val="CCFF99"/>
            </a:solidFill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reflection blurRad="6350" stA="50000" endA="300" endPos="555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16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images01.olx.sk/ui/7/73/20/f_124787320-4d5b607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23" y="548680"/>
            <a:ext cx="1627439" cy="2286552"/>
          </a:xfrm>
          <a:prstGeom prst="rect">
            <a:avLst/>
          </a:prstGeom>
          <a:noFill/>
          <a:ln w="76200" cmpd="tri"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livre.cz/images/knihy/0019725-2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590728"/>
            <a:ext cx="1599431" cy="2292303"/>
          </a:xfrm>
          <a:prstGeom prst="rect">
            <a:avLst/>
          </a:prstGeom>
          <a:noFill/>
          <a:ln w="76200" cmpd="tri"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stramberk.cz/muzeumzb/vystava_verne/obalky/a_2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71877"/>
            <a:ext cx="1164341" cy="1584176"/>
          </a:xfrm>
          <a:prstGeom prst="rect">
            <a:avLst/>
          </a:prstGeom>
          <a:noFill/>
          <a:ln w="76200" cmpd="tri"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g.csfd.cz/posters/23/237681_dv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841" y="671877"/>
            <a:ext cx="1219200" cy="1714500"/>
          </a:xfrm>
          <a:prstGeom prst="rect">
            <a:avLst/>
          </a:prstGeom>
          <a:noFill/>
          <a:ln w="76200" cmpd="tri"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paseka.sk/_data/books_pix/906/book_90644_thum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40" y="3529662"/>
            <a:ext cx="1115934" cy="1771546"/>
          </a:xfrm>
          <a:prstGeom prst="rect">
            <a:avLst/>
          </a:prstGeom>
          <a:noFill/>
          <a:ln w="76200" cmpd="tri"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paseka.sk/_data/books_pix_big/book_98611_thumb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841" y="3301625"/>
            <a:ext cx="1694126" cy="2320916"/>
          </a:xfrm>
          <a:prstGeom prst="rect">
            <a:avLst/>
          </a:prstGeom>
          <a:noFill/>
          <a:ln w="76200" cmpd="tri"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599940" y="2413715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Deti kapitána </a:t>
            </a:r>
            <a:r>
              <a:rPr lang="sk-SK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Granta</a:t>
            </a:r>
            <a:endParaRPr lang="sk-SK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495151" y="256490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Cesta do stredu Zeme</a:t>
            </a:r>
            <a:endParaRPr lang="sk-SK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4939667" y="409235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kométe</a:t>
            </a:r>
            <a:endParaRPr lang="sk-SK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65819" y="546545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Tajomný hrad v Karpatoch</a:t>
            </a:r>
            <a:endParaRPr lang="sk-SK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2622848" y="58052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Vynález skazy</a:t>
            </a:r>
            <a:endParaRPr lang="sk-SK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7073171" y="300328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Pätnásťročný kapitán</a:t>
            </a:r>
            <a:endParaRPr lang="sk-SK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5076056" y="5465456"/>
            <a:ext cx="3452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  <a:hlinkClick r:id="rId8"/>
              </a:rPr>
              <a:t>Pozri ukážku na </a:t>
            </a:r>
            <a:r>
              <a:rPr lang="sk-SK" dirty="0" err="1" smtClean="0">
                <a:solidFill>
                  <a:schemeClr val="accent6">
                    <a:lumMod val="75000"/>
                  </a:schemeClr>
                </a:solidFill>
                <a:hlinkClick r:id="rId8"/>
              </a:rPr>
              <a:t>www.youtube.com</a:t>
            </a:r>
            <a:endParaRPr lang="sk-SK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741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  <p:bldP spid="14" grpId="0"/>
      <p:bldP spid="15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Vedecko-fantastická literatúra</a:t>
            </a:r>
            <a:endParaRPr lang="sk-SK" sz="4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>
                <a:solidFill>
                  <a:srgbClr val="FFFF99"/>
                </a:solidFill>
              </a:rPr>
              <a:t>literatúra science-fiction (sci-fi)</a:t>
            </a:r>
          </a:p>
          <a:p>
            <a:r>
              <a:rPr lang="sk-SK" dirty="0" smtClean="0">
                <a:solidFill>
                  <a:srgbClr val="FFFF99"/>
                </a:solidFill>
              </a:rPr>
              <a:t>stvárňuje udalosti, ktoré sa ešte nestali, ale v budúcnosti sa môžu stať</a:t>
            </a:r>
          </a:p>
          <a:p>
            <a:r>
              <a:rPr lang="sk-SK" dirty="0" smtClean="0">
                <a:solidFill>
                  <a:srgbClr val="FFFF99"/>
                </a:solidFill>
              </a:rPr>
              <a:t>autori nielen využívajú súčasné poznatky o vede a technike, ale vychádzajúc z týchto poznatkov aj umelecky spracúvajú svoje vízie o budúcnosti</a:t>
            </a:r>
          </a:p>
          <a:p>
            <a:r>
              <a:rPr lang="sk-SK" dirty="0" smtClean="0">
                <a:solidFill>
                  <a:srgbClr val="FFFF99"/>
                </a:solidFill>
              </a:rPr>
              <a:t>zakladateľom sci-fi literatúry je </a:t>
            </a:r>
            <a:r>
              <a:rPr lang="sk-SK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Jules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Verne</a:t>
            </a:r>
          </a:p>
          <a:p>
            <a:r>
              <a:rPr lang="sk-SK" dirty="0" smtClean="0">
                <a:solidFill>
                  <a:srgbClr val="FFFF99"/>
                </a:solidFill>
              </a:rPr>
              <a:t>vedecká fantastika býva často aj podnetom na filmovú tvorbu</a:t>
            </a:r>
          </a:p>
          <a:p>
            <a:r>
              <a:rPr lang="sk-SK" dirty="0" smtClean="0">
                <a:solidFill>
                  <a:srgbClr val="FFFF99"/>
                </a:solidFill>
              </a:rPr>
              <a:t>sci-fi literatúra môže mať formu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sci-fi poviedky </a:t>
            </a:r>
            <a:r>
              <a:rPr lang="sk-SK" dirty="0" smtClean="0">
                <a:solidFill>
                  <a:srgbClr val="FFFF99"/>
                </a:solidFill>
              </a:rPr>
              <a:t>alebo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sci-fi románu</a:t>
            </a:r>
          </a:p>
        </p:txBody>
      </p:sp>
    </p:spTree>
    <p:extLst>
      <p:ext uri="{BB962C8B-B14F-4D97-AF65-F5344CB8AC3E}">
        <p14:creationId xmlns:p14="http://schemas.microsoft.com/office/powerpoint/2010/main" val="31086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Cesta na Mesiac</a:t>
            </a:r>
            <a:endParaRPr lang="sk-SK" sz="40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/>
          <a:lstStyle/>
          <a:p>
            <a:r>
              <a:rPr lang="sk-SK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Literárny druh: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epika</a:t>
            </a:r>
          </a:p>
          <a:p>
            <a:r>
              <a:rPr lang="sk-SK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Literárny žáner: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vedecko-fantastický román</a:t>
            </a:r>
          </a:p>
          <a:p>
            <a:r>
              <a:rPr lang="sk-SK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Literárna forma: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próza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://www.webareal.sk/fotky5744/fotos/_vyr_2863na-mesia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666" y="692696"/>
            <a:ext cx="1769152" cy="2520280"/>
          </a:xfrm>
          <a:prstGeom prst="rect">
            <a:avLst/>
          </a:prstGeom>
          <a:noFill/>
          <a:ln w="101600" cmpd="tri"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0000" endA="295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58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sk-SK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Téma:</a:t>
            </a:r>
          </a:p>
          <a:p>
            <a:pPr lvl="1"/>
            <a:r>
              <a:rPr lang="sk-SK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štart</a:t>
            </a:r>
            <a:r>
              <a:rPr lang="sk-SK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strely na Mesiac roku 1866 s posádkou troch pozemšťanov</a:t>
            </a:r>
          </a:p>
          <a:p>
            <a:r>
              <a:rPr lang="sk-SK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Idea:</a:t>
            </a:r>
          </a:p>
          <a:p>
            <a:pPr lvl="1"/>
            <a:r>
              <a:rPr lang="sk-SK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 vychádzajúc z dobových poznatkov vedy a techniky podáva v románe svoje vízie budúcnosti o možnosti letu do vesmíru, ktoré sa o 100 rokov skutočne aj </a:t>
            </a:r>
            <a:r>
              <a:rPr lang="sk-SK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naplnili</a:t>
            </a:r>
          </a:p>
          <a:p>
            <a:pPr lvl="1"/>
            <a:r>
              <a:rPr lang="sk-SK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okrem zobrazenia vnútorného prežívania postáv poukazuje aj na ničivé následky a nebezpečenstvá vedeckého pokroku</a:t>
            </a:r>
            <a:endParaRPr lang="sk-SK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47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 1865 – vznik románu Cesta na Mesiac</a:t>
            </a:r>
            <a:endParaRPr lang="sk-SK" sz="36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457200" y="1124744"/>
            <a:ext cx="8229600" cy="2250638"/>
          </a:xfrm>
          <a:prstGeom prst="roundRect">
            <a:avLst>
              <a:gd name="adj" fmla="val 10000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Zaoblený obdĺžnik 6"/>
          <p:cNvSpPr/>
          <p:nvPr/>
        </p:nvSpPr>
        <p:spPr>
          <a:xfrm>
            <a:off x="705032" y="1424829"/>
            <a:ext cx="3682826" cy="1650468"/>
          </a:xfrm>
          <a:prstGeom prst="roundRect">
            <a:avLst>
              <a:gd name="adj" fmla="val 10000"/>
            </a:avLst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59000" b="-59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Voľná forma 7"/>
          <p:cNvSpPr/>
          <p:nvPr/>
        </p:nvSpPr>
        <p:spPr>
          <a:xfrm>
            <a:off x="705032" y="3375381"/>
            <a:ext cx="3682826" cy="3005947"/>
          </a:xfrm>
          <a:custGeom>
            <a:avLst/>
            <a:gdLst>
              <a:gd name="connsiteX0" fmla="*/ 288832 w 3682826"/>
              <a:gd name="connsiteY0" fmla="*/ 0 h 2750780"/>
              <a:gd name="connsiteX1" fmla="*/ 3393994 w 3682826"/>
              <a:gd name="connsiteY1" fmla="*/ 0 h 2750780"/>
              <a:gd name="connsiteX2" fmla="*/ 3682826 w 3682826"/>
              <a:gd name="connsiteY2" fmla="*/ 288832 h 2750780"/>
              <a:gd name="connsiteX3" fmla="*/ 3682826 w 3682826"/>
              <a:gd name="connsiteY3" fmla="*/ 2750780 h 2750780"/>
              <a:gd name="connsiteX4" fmla="*/ 3682826 w 3682826"/>
              <a:gd name="connsiteY4" fmla="*/ 2750780 h 2750780"/>
              <a:gd name="connsiteX5" fmla="*/ 0 w 3682826"/>
              <a:gd name="connsiteY5" fmla="*/ 2750780 h 2750780"/>
              <a:gd name="connsiteX6" fmla="*/ 0 w 3682826"/>
              <a:gd name="connsiteY6" fmla="*/ 2750780 h 2750780"/>
              <a:gd name="connsiteX7" fmla="*/ 0 w 3682826"/>
              <a:gd name="connsiteY7" fmla="*/ 288832 h 2750780"/>
              <a:gd name="connsiteX8" fmla="*/ 288832 w 3682826"/>
              <a:gd name="connsiteY8" fmla="*/ 0 h 275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2826" h="2750780">
                <a:moveTo>
                  <a:pt x="3393994" y="2750780"/>
                </a:moveTo>
                <a:lnTo>
                  <a:pt x="288832" y="2750780"/>
                </a:lnTo>
                <a:cubicBezTo>
                  <a:pt x="129314" y="2750780"/>
                  <a:pt x="0" y="2621466"/>
                  <a:pt x="0" y="2461948"/>
                </a:cubicBezTo>
                <a:lnTo>
                  <a:pt x="0" y="0"/>
                </a:lnTo>
                <a:lnTo>
                  <a:pt x="0" y="0"/>
                </a:lnTo>
                <a:lnTo>
                  <a:pt x="3682826" y="0"/>
                </a:lnTo>
                <a:lnTo>
                  <a:pt x="3682826" y="0"/>
                </a:lnTo>
                <a:lnTo>
                  <a:pt x="3682826" y="2461948"/>
                </a:lnTo>
                <a:cubicBezTo>
                  <a:pt x="3682826" y="2621466"/>
                  <a:pt x="3553512" y="2750780"/>
                  <a:pt x="3393994" y="2750780"/>
                </a:cubicBezTo>
                <a:close/>
              </a:path>
            </a:pathLst>
          </a:custGeo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6836" tIns="142241" rIns="226836" bIns="226836" numCol="1" spcCol="1270" anchor="t" anchorCtr="0">
            <a:noAutofit/>
          </a:bodyPr>
          <a:lstStyle/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2000" kern="1200" dirty="0" smtClean="0">
                <a:solidFill>
                  <a:schemeClr val="tx1"/>
                </a:solidFill>
              </a:rPr>
              <a:t>SKUTOČNOSŤ</a:t>
            </a:r>
          </a:p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2000" kern="1200" dirty="0" smtClean="0">
                <a:solidFill>
                  <a:schemeClr val="tx1"/>
                </a:solidFill>
              </a:rPr>
              <a:t>- postavenie Mesiaca voči Zemi</a:t>
            </a:r>
          </a:p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2000" kern="1200" dirty="0" smtClean="0">
                <a:solidFill>
                  <a:schemeClr val="tx1"/>
                </a:solidFill>
              </a:rPr>
              <a:t>- triéder</a:t>
            </a:r>
          </a:p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2000" kern="1200" dirty="0" smtClean="0">
                <a:solidFill>
                  <a:schemeClr val="tx1"/>
                </a:solidFill>
              </a:rPr>
              <a:t>- teleskop</a:t>
            </a:r>
          </a:p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2000" kern="1200" dirty="0" smtClean="0">
                <a:solidFill>
                  <a:schemeClr val="tx1"/>
                </a:solidFill>
              </a:rPr>
              <a:t>- telegram</a:t>
            </a:r>
          </a:p>
          <a:p>
            <a:pPr lvl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2000" kern="1200" dirty="0" smtClean="0">
                <a:solidFill>
                  <a:schemeClr val="tx1"/>
                </a:solidFill>
              </a:rPr>
              <a:t>- Cambridgeská hvezdáreň</a:t>
            </a:r>
            <a:endParaRPr lang="sk-SK" sz="2000" kern="1200" dirty="0">
              <a:solidFill>
                <a:schemeClr val="tx1"/>
              </a:solidFill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4756141" y="1424829"/>
            <a:ext cx="3682826" cy="1650468"/>
          </a:xfrm>
          <a:prstGeom prst="roundRect">
            <a:avLst>
              <a:gd name="adj" fmla="val 10000"/>
            </a:avLst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60000" b="-60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Voľná forma 9"/>
          <p:cNvSpPr/>
          <p:nvPr/>
        </p:nvSpPr>
        <p:spPr>
          <a:xfrm>
            <a:off x="4756141" y="3375382"/>
            <a:ext cx="3682827" cy="3005946"/>
          </a:xfrm>
          <a:custGeom>
            <a:avLst/>
            <a:gdLst>
              <a:gd name="connsiteX0" fmla="*/ 288832 w 3682826"/>
              <a:gd name="connsiteY0" fmla="*/ 0 h 2750780"/>
              <a:gd name="connsiteX1" fmla="*/ 3393994 w 3682826"/>
              <a:gd name="connsiteY1" fmla="*/ 0 h 2750780"/>
              <a:gd name="connsiteX2" fmla="*/ 3682826 w 3682826"/>
              <a:gd name="connsiteY2" fmla="*/ 288832 h 2750780"/>
              <a:gd name="connsiteX3" fmla="*/ 3682826 w 3682826"/>
              <a:gd name="connsiteY3" fmla="*/ 2750780 h 2750780"/>
              <a:gd name="connsiteX4" fmla="*/ 3682826 w 3682826"/>
              <a:gd name="connsiteY4" fmla="*/ 2750780 h 2750780"/>
              <a:gd name="connsiteX5" fmla="*/ 0 w 3682826"/>
              <a:gd name="connsiteY5" fmla="*/ 2750780 h 2750780"/>
              <a:gd name="connsiteX6" fmla="*/ 0 w 3682826"/>
              <a:gd name="connsiteY6" fmla="*/ 2750780 h 2750780"/>
              <a:gd name="connsiteX7" fmla="*/ 0 w 3682826"/>
              <a:gd name="connsiteY7" fmla="*/ 288832 h 2750780"/>
              <a:gd name="connsiteX8" fmla="*/ 288832 w 3682826"/>
              <a:gd name="connsiteY8" fmla="*/ 0 h 275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2826" h="2750780">
                <a:moveTo>
                  <a:pt x="3393994" y="2750780"/>
                </a:moveTo>
                <a:lnTo>
                  <a:pt x="288832" y="2750780"/>
                </a:lnTo>
                <a:cubicBezTo>
                  <a:pt x="129314" y="2750780"/>
                  <a:pt x="0" y="2621466"/>
                  <a:pt x="0" y="2461948"/>
                </a:cubicBezTo>
                <a:lnTo>
                  <a:pt x="0" y="0"/>
                </a:lnTo>
                <a:lnTo>
                  <a:pt x="0" y="0"/>
                </a:lnTo>
                <a:lnTo>
                  <a:pt x="3682826" y="0"/>
                </a:lnTo>
                <a:lnTo>
                  <a:pt x="3682826" y="0"/>
                </a:lnTo>
                <a:lnTo>
                  <a:pt x="3682826" y="2461948"/>
                </a:lnTo>
                <a:cubicBezTo>
                  <a:pt x="3682826" y="2621466"/>
                  <a:pt x="3553512" y="2750780"/>
                  <a:pt x="3393994" y="2750780"/>
                </a:cubicBezTo>
                <a:close/>
              </a:path>
            </a:pathLst>
          </a:custGeo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6836" tIns="142241" rIns="226836" bIns="226836" numCol="1" spcCol="1270" anchor="t" anchorCtr="0">
            <a:noAutofit/>
          </a:bodyPr>
          <a:lstStyle/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2000" dirty="0">
                <a:solidFill>
                  <a:schemeClr val="tx1"/>
                </a:solidFill>
              </a:rPr>
              <a:t>Vízia</a:t>
            </a:r>
          </a:p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2000" dirty="0">
                <a:solidFill>
                  <a:schemeClr val="tx1"/>
                </a:solidFill>
              </a:rPr>
              <a:t>- </a:t>
            </a:r>
            <a:r>
              <a:rPr lang="sk-SK" sz="1300" dirty="0">
                <a:solidFill>
                  <a:schemeClr val="tx1"/>
                </a:solidFill>
              </a:rPr>
              <a:t>štart strely ( vesmírneho korábu) s pozemšťanmi</a:t>
            </a:r>
          </a:p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1300" dirty="0">
                <a:solidFill>
                  <a:schemeClr val="tx1"/>
                </a:solidFill>
              </a:rPr>
              <a:t>- výbuch pri štarte</a:t>
            </a:r>
          </a:p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1300" dirty="0">
                <a:solidFill>
                  <a:schemeClr val="tx1"/>
                </a:solidFill>
              </a:rPr>
              <a:t>- mohutná svetelná žiara pri štarte</a:t>
            </a:r>
          </a:p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1300" dirty="0">
                <a:solidFill>
                  <a:schemeClr val="tx1"/>
                </a:solidFill>
              </a:rPr>
              <a:t>- </a:t>
            </a:r>
            <a:r>
              <a:rPr lang="sk-SK" sz="1300" dirty="0" smtClean="0">
                <a:solidFill>
                  <a:schemeClr val="tx1"/>
                </a:solidFill>
              </a:rPr>
              <a:t>zemetrasenie zapríčinené korábom</a:t>
            </a:r>
            <a:endParaRPr lang="sk-SK" sz="1300" dirty="0">
              <a:solidFill>
                <a:schemeClr val="tx1"/>
              </a:solidFill>
            </a:endParaRPr>
          </a:p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1300" dirty="0">
                <a:solidFill>
                  <a:schemeClr val="tx1"/>
                </a:solidFill>
              </a:rPr>
              <a:t>- umelý uragán, vážne zranenia ľudí, pád </a:t>
            </a:r>
            <a:r>
              <a:rPr lang="sk-SK" sz="1300" dirty="0" smtClean="0">
                <a:solidFill>
                  <a:schemeClr val="tx1"/>
                </a:solidFill>
              </a:rPr>
              <a:t>barakov, </a:t>
            </a:r>
            <a:r>
              <a:rPr lang="sk-SK" sz="1300" dirty="0">
                <a:solidFill>
                  <a:schemeClr val="tx1"/>
                </a:solidFill>
              </a:rPr>
              <a:t>zničené domy, kostol ...</a:t>
            </a:r>
          </a:p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1300" dirty="0">
                <a:solidFill>
                  <a:schemeClr val="tx1"/>
                </a:solidFill>
              </a:rPr>
              <a:t>- umelá búrka 300 míľ vzdialená zničila plavidlá</a:t>
            </a:r>
          </a:p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sz="1300" dirty="0">
                <a:solidFill>
                  <a:schemeClr val="tx1"/>
                </a:solidFill>
              </a:rPr>
              <a:t>- pol hodiny po odpálení strely doznievanie zvukových vĺn</a:t>
            </a:r>
          </a:p>
        </p:txBody>
      </p:sp>
    </p:spTree>
    <p:extLst>
      <p:ext uri="{BB962C8B-B14F-4D97-AF65-F5344CB8AC3E}">
        <p14:creationId xmlns:p14="http://schemas.microsoft.com/office/powerpoint/2010/main" val="364133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Štylistika diela</a:t>
            </a:r>
            <a:endParaRPr lang="sk-SK" sz="4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>
                <a:solidFill>
                  <a:srgbClr val="FFFF99"/>
                </a:solidFill>
              </a:rPr>
              <a:t>okrem umeleckých prostriedkov, ktoré sú v ukážke zastúpené vo veľkej miere, autor používa aj množstvo odborných výrazov</a:t>
            </a:r>
          </a:p>
          <a:p>
            <a:pPr lvl="1"/>
            <a:r>
              <a:rPr lang="sk-SK" dirty="0" smtClean="0">
                <a:solidFill>
                  <a:srgbClr val="FFFF99"/>
                </a:solidFill>
              </a:rPr>
              <a:t>sopečná erupcia</a:t>
            </a:r>
          </a:p>
          <a:p>
            <a:pPr lvl="1"/>
            <a:r>
              <a:rPr lang="sk-SK" dirty="0" smtClean="0">
                <a:solidFill>
                  <a:srgbClr val="FFFF99"/>
                </a:solidFill>
              </a:rPr>
              <a:t>zemetrasenie</a:t>
            </a:r>
          </a:p>
          <a:p>
            <a:pPr lvl="1"/>
            <a:r>
              <a:rPr lang="sk-SK" dirty="0" smtClean="0">
                <a:solidFill>
                  <a:srgbClr val="FFFF99"/>
                </a:solidFill>
              </a:rPr>
              <a:t>vzduchová vlna</a:t>
            </a:r>
          </a:p>
          <a:p>
            <a:pPr lvl="1"/>
            <a:r>
              <a:rPr lang="sk-SK" dirty="0" smtClean="0">
                <a:solidFill>
                  <a:srgbClr val="FFFF99"/>
                </a:solidFill>
              </a:rPr>
              <a:t>umelá búrka</a:t>
            </a:r>
          </a:p>
          <a:p>
            <a:pPr lvl="1"/>
            <a:r>
              <a:rPr lang="sk-SK" dirty="0" smtClean="0">
                <a:solidFill>
                  <a:srgbClr val="FFFF99"/>
                </a:solidFill>
              </a:rPr>
              <a:t>zvukové vlny</a:t>
            </a:r>
          </a:p>
          <a:p>
            <a:pPr lvl="1"/>
            <a:r>
              <a:rPr lang="sk-SK" dirty="0" smtClean="0">
                <a:solidFill>
                  <a:srgbClr val="FFFF99"/>
                </a:solidFill>
              </a:rPr>
              <a:t>triéder (pozri </a:t>
            </a:r>
            <a:r>
              <a:rPr lang="sk-SK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/>
              </a:rPr>
              <a:t>www.juls.savba.sk</a:t>
            </a:r>
            <a:r>
              <a:rPr lang="sk-SK" dirty="0" smtClean="0">
                <a:solidFill>
                  <a:srgbClr val="FFFF99"/>
                </a:solidFill>
              </a:rPr>
              <a:t>)</a:t>
            </a:r>
          </a:p>
          <a:p>
            <a:pPr lvl="1"/>
            <a:r>
              <a:rPr lang="sk-SK" dirty="0">
                <a:solidFill>
                  <a:srgbClr val="FFFF99"/>
                </a:solidFill>
              </a:rPr>
              <a:t>teleskop ...</a:t>
            </a:r>
          </a:p>
        </p:txBody>
      </p:sp>
      <p:sp>
        <p:nvSpPr>
          <p:cNvPr id="4" name="Zahnutý roh 3"/>
          <p:cNvSpPr/>
          <p:nvPr/>
        </p:nvSpPr>
        <p:spPr>
          <a:xfrm>
            <a:off x="5940152" y="2924944"/>
            <a:ext cx="2520280" cy="2664296"/>
          </a:xfrm>
          <a:prstGeom prst="foldedCorner">
            <a:avLst>
              <a:gd name="adj" fmla="val 35826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304800" dist="228600" dir="5400000" algn="ctr" rotWithShape="0">
              <a:schemeClr val="accent6">
                <a:lumMod val="40000"/>
                <a:lumOff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000" dirty="0" smtClean="0">
              <a:solidFill>
                <a:schemeClr val="tx1"/>
              </a:solidFill>
            </a:endParaRPr>
          </a:p>
          <a:p>
            <a:pPr algn="ctr"/>
            <a:endParaRPr lang="sk-SK" sz="2000" dirty="0" smtClean="0">
              <a:solidFill>
                <a:schemeClr val="tx1"/>
              </a:solidFill>
            </a:endParaRPr>
          </a:p>
          <a:p>
            <a:pPr algn="ctr"/>
            <a:r>
              <a:rPr lang="sk-SK" sz="2000" dirty="0" smtClean="0">
                <a:solidFill>
                  <a:schemeClr val="tx1"/>
                </a:solidFill>
              </a:rPr>
              <a:t>sci-fi literatúra využíva termíny z oblasti vedy a techniky</a:t>
            </a:r>
            <a:endParaRPr lang="sk-SK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7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2372" y="814400"/>
            <a:ext cx="8075240" cy="6093296"/>
          </a:xfrm>
        </p:spPr>
        <p:txBody>
          <a:bodyPr>
            <a:normAutofit fontScale="70000" lnSpcReduction="20000"/>
          </a:bodyPr>
          <a:lstStyle/>
          <a:p>
            <a:r>
              <a:rPr lang="sk-SK" b="1" i="1" dirty="0" smtClean="0">
                <a:solidFill>
                  <a:schemeClr val="accent6">
                    <a:lumMod val="75000"/>
                  </a:schemeClr>
                </a:solidFill>
              </a:rPr>
              <a:t>autor v ukážke použil </a:t>
            </a:r>
            <a:r>
              <a:rPr lang="sk-SK" b="1" i="1" dirty="0" smtClean="0">
                <a:solidFill>
                  <a:schemeClr val="accent6">
                    <a:lumMod val="75000"/>
                  </a:schemeClr>
                </a:solidFill>
              </a:rPr>
              <a:t>on- formu </a:t>
            </a:r>
            <a:r>
              <a:rPr lang="sk-SK" b="1" i="1" dirty="0" smtClean="0">
                <a:solidFill>
                  <a:schemeClr val="accent6">
                    <a:lumMod val="75000"/>
                  </a:schemeClr>
                </a:solidFill>
              </a:rPr>
              <a:t>rozprávania </a:t>
            </a:r>
          </a:p>
          <a:p>
            <a:r>
              <a:rPr lang="sk-SK" b="1" i="1" dirty="0" smtClean="0">
                <a:solidFill>
                  <a:schemeClr val="accent6">
                    <a:lumMod val="75000"/>
                  </a:schemeClr>
                </a:solidFill>
              </a:rPr>
              <a:t>v ukážke sú umelecké prostriedky zastúpené vo veľkej miere:</a:t>
            </a:r>
          </a:p>
          <a:p>
            <a:pPr>
              <a:buNone/>
            </a:pPr>
            <a:r>
              <a:rPr lang="sk-SK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Určte nasledujúce umelecké prostriedky</a:t>
            </a:r>
            <a:r>
              <a:rPr lang="sk-SK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 /metafora, metonymia, prirovnanie, epiteton, personifikácia a pod./</a:t>
            </a:r>
            <a:endParaRPr lang="sk-SK" b="1" u="sng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sk-SK" dirty="0" smtClean="0">
                <a:solidFill>
                  <a:srgbClr val="FFFF99"/>
                </a:solidFill>
              </a:rPr>
              <a:t>našiel pod suchými viečkami starú slzu</a:t>
            </a:r>
          </a:p>
          <a:p>
            <a:r>
              <a:rPr lang="sk-SK" dirty="0" smtClean="0">
                <a:solidFill>
                  <a:srgbClr val="FFFF99"/>
                </a:solidFill>
              </a:rPr>
              <a:t>ozrutánsky stĺp</a:t>
            </a:r>
          </a:p>
          <a:p>
            <a:r>
              <a:rPr lang="sk-SK" dirty="0" smtClean="0">
                <a:solidFill>
                  <a:srgbClr val="FFFF99"/>
                </a:solidFill>
              </a:rPr>
              <a:t>rozďavený pažerák </a:t>
            </a:r>
            <a:r>
              <a:rPr lang="sk-SK" dirty="0" err="1" smtClean="0">
                <a:solidFill>
                  <a:srgbClr val="FFFF99"/>
                </a:solidFill>
              </a:rPr>
              <a:t>Columbiady</a:t>
            </a:r>
            <a:endParaRPr lang="sk-SK" dirty="0" smtClean="0">
              <a:solidFill>
                <a:srgbClr val="FFFF99"/>
              </a:solidFill>
            </a:endParaRPr>
          </a:p>
          <a:p>
            <a:r>
              <a:rPr lang="sk-SK" dirty="0" smtClean="0">
                <a:solidFill>
                  <a:srgbClr val="FFFF99"/>
                </a:solidFill>
              </a:rPr>
              <a:t>slnko ... sa kúpalo v jagavom mori lúčov</a:t>
            </a:r>
          </a:p>
          <a:p>
            <a:r>
              <a:rPr lang="sk-SK" dirty="0" smtClean="0">
                <a:solidFill>
                  <a:srgbClr val="FFFF99"/>
                </a:solidFill>
              </a:rPr>
              <a:t>Mesiac postupoval..., zhášajúc idúcky mihotavé ohníčky hviezd</a:t>
            </a:r>
          </a:p>
          <a:p>
            <a:r>
              <a:rPr lang="sk-SK" dirty="0" smtClean="0">
                <a:solidFill>
                  <a:srgbClr val="FFFF99"/>
                </a:solidFill>
              </a:rPr>
              <a:t>srdcia zachvátil nepokoj</a:t>
            </a:r>
          </a:p>
          <a:p>
            <a:r>
              <a:rPr lang="sk-SK" dirty="0" smtClean="0">
                <a:solidFill>
                  <a:srgbClr val="FFFF99"/>
                </a:solidFill>
              </a:rPr>
              <a:t>vznášala sa ako dunivá búrka</a:t>
            </a:r>
          </a:p>
          <a:p>
            <a:r>
              <a:rPr lang="sk-SK" dirty="0" smtClean="0">
                <a:solidFill>
                  <a:srgbClr val="FFFF99"/>
                </a:solidFill>
              </a:rPr>
              <a:t>Francúz ako repa</a:t>
            </a:r>
          </a:p>
          <a:p>
            <a:r>
              <a:rPr lang="sk-SK" dirty="0" smtClean="0">
                <a:solidFill>
                  <a:srgbClr val="FFFF99"/>
                </a:solidFill>
              </a:rPr>
              <a:t>pocit úzkosti zvieral srdcia</a:t>
            </a:r>
          </a:p>
          <a:p>
            <a:r>
              <a:rPr lang="sk-SK" dirty="0" smtClean="0">
                <a:solidFill>
                  <a:srgbClr val="FFFF99"/>
                </a:solidFill>
              </a:rPr>
              <a:t>planina sa zježila barakmi</a:t>
            </a:r>
          </a:p>
          <a:p>
            <a:r>
              <a:rPr lang="sk-SK" dirty="0" smtClean="0">
                <a:solidFill>
                  <a:srgbClr val="FFFF99"/>
                </a:solidFill>
              </a:rPr>
              <a:t>delo mierilo pred cieľ ako poľovník mieri na zajaca</a:t>
            </a:r>
          </a:p>
          <a:p>
            <a:r>
              <a:rPr lang="sk-SK" dirty="0" smtClean="0">
                <a:solidFill>
                  <a:srgbClr val="FFFF99"/>
                </a:solidFill>
              </a:rPr>
              <a:t>priezračná, čistá obloha</a:t>
            </a:r>
          </a:p>
          <a:p>
            <a:endParaRPr lang="sk-SK" dirty="0" smtClean="0">
              <a:solidFill>
                <a:srgbClr val="FFFF99"/>
              </a:solidFill>
            </a:endParaRPr>
          </a:p>
          <a:p>
            <a:endParaRPr lang="sk-SK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7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Práca s textom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sk-SK" sz="2400" b="1" dirty="0" smtClean="0">
                <a:solidFill>
                  <a:schemeClr val="bg1">
                    <a:lumMod val="95000"/>
                  </a:schemeClr>
                </a:solidFill>
              </a:rPr>
              <a:t>V </a:t>
            </a:r>
            <a:r>
              <a:rPr lang="sk-SK" sz="2400" b="1" dirty="0">
                <a:solidFill>
                  <a:schemeClr val="bg1">
                    <a:lumMod val="95000"/>
                  </a:schemeClr>
                </a:solidFill>
              </a:rPr>
              <a:t>ktorom roku pristál </a:t>
            </a:r>
            <a:r>
              <a:rPr lang="sk-SK" sz="2400" b="1" dirty="0" err="1">
                <a:solidFill>
                  <a:schemeClr val="bg1">
                    <a:lumMod val="95000"/>
                  </a:schemeClr>
                </a:solidFill>
              </a:rPr>
              <a:t>Neil</a:t>
            </a:r>
            <a:r>
              <a:rPr lang="sk-SK" sz="2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sz="2400" b="1" dirty="0" err="1">
                <a:solidFill>
                  <a:schemeClr val="bg1">
                    <a:lumMod val="95000"/>
                  </a:schemeClr>
                </a:solidFill>
              </a:rPr>
              <a:t>Armstrong</a:t>
            </a:r>
            <a:r>
              <a:rPr lang="sk-SK" sz="2400" b="1" dirty="0">
                <a:solidFill>
                  <a:schemeClr val="bg1">
                    <a:lumMod val="95000"/>
                  </a:schemeClr>
                </a:solidFill>
              </a:rPr>
              <a:t> na Mesiaci? </a:t>
            </a:r>
            <a:endParaRPr lang="sk-SK" sz="2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sk-SK" sz="2400" b="1" dirty="0" smtClean="0">
                <a:solidFill>
                  <a:schemeClr val="bg1">
                    <a:lumMod val="95000"/>
                  </a:schemeClr>
                </a:solidFill>
              </a:rPr>
              <a:t>V </a:t>
            </a:r>
            <a:r>
              <a:rPr lang="sk-SK" sz="2400" b="1" dirty="0">
                <a:solidFill>
                  <a:schemeClr val="bg1">
                    <a:lumMod val="95000"/>
                  </a:schemeClr>
                </a:solidFill>
              </a:rPr>
              <a:t>ktorom roku vysníval </a:t>
            </a:r>
            <a:r>
              <a:rPr lang="sk-SK" sz="2400" b="1" dirty="0" err="1">
                <a:solidFill>
                  <a:schemeClr val="bg1">
                    <a:lumMod val="95000"/>
                  </a:schemeClr>
                </a:solidFill>
              </a:rPr>
              <a:t>Jules</a:t>
            </a:r>
            <a:r>
              <a:rPr lang="sk-SK" sz="2400" b="1" dirty="0">
                <a:solidFill>
                  <a:schemeClr val="bg1">
                    <a:lumMod val="95000"/>
                  </a:schemeClr>
                </a:solidFill>
              </a:rPr>
              <a:t> Verne túto udalosť pre ľudstvo? </a:t>
            </a:r>
            <a:endParaRPr lang="sk-SK" sz="2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sk-SK" sz="2400" b="1" dirty="0" smtClean="0">
                <a:solidFill>
                  <a:schemeClr val="bg1">
                    <a:lumMod val="95000"/>
                  </a:schemeClr>
                </a:solidFill>
              </a:rPr>
              <a:t>Čo </a:t>
            </a:r>
            <a:r>
              <a:rPr lang="sk-SK" sz="2400" b="1" dirty="0">
                <a:solidFill>
                  <a:schemeClr val="bg1">
                    <a:lumMod val="95000"/>
                  </a:schemeClr>
                </a:solidFill>
              </a:rPr>
              <a:t>si myslíš o tejto predvídavosti spisovateľa</a:t>
            </a:r>
            <a:r>
              <a:rPr lang="sk-SK" sz="2400" b="1" dirty="0" smtClean="0">
                <a:solidFill>
                  <a:schemeClr val="bg1">
                    <a:lumMod val="95000"/>
                  </a:schemeClr>
                </a:solidFill>
              </a:rPr>
              <a:t>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k-SK" sz="2400" b="1" dirty="0" smtClean="0">
                <a:solidFill>
                  <a:schemeClr val="bg1">
                    <a:lumMod val="95000"/>
                  </a:schemeClr>
                </a:solidFill>
              </a:rPr>
              <a:t>Ktorá </a:t>
            </a:r>
            <a:r>
              <a:rPr lang="sk-SK" sz="2400" b="1" dirty="0">
                <a:solidFill>
                  <a:schemeClr val="bg1">
                    <a:lumMod val="95000"/>
                  </a:schemeClr>
                </a:solidFill>
              </a:rPr>
              <a:t>fikcia ľudí by sa mohla podľa teba  splniť o sto rokov</a:t>
            </a:r>
            <a:r>
              <a:rPr lang="sk-SK" sz="2400" b="1" dirty="0" smtClean="0">
                <a:solidFill>
                  <a:schemeClr val="bg1">
                    <a:lumMod val="95000"/>
                  </a:schemeClr>
                </a:solidFill>
              </a:rPr>
              <a:t>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k-SK" sz="2400" b="1" dirty="0" smtClean="0">
                <a:solidFill>
                  <a:schemeClr val="bg1">
                    <a:lumMod val="95000"/>
                  </a:schemeClr>
                </a:solidFill>
              </a:rPr>
              <a:t>Čo </a:t>
            </a:r>
            <a:r>
              <a:rPr lang="sk-SK" sz="2400" b="1" dirty="0">
                <a:solidFill>
                  <a:schemeClr val="bg1">
                    <a:lumMod val="95000"/>
                  </a:schemeClr>
                </a:solidFill>
              </a:rPr>
              <a:t>je to sci-fi? Z ktorých slov vznikol tento názov literárneho žánru</a:t>
            </a:r>
            <a:r>
              <a:rPr lang="sk-SK" sz="2400" b="1" dirty="0" smtClean="0">
                <a:solidFill>
                  <a:schemeClr val="bg1">
                    <a:lumMod val="95000"/>
                  </a:schemeClr>
                </a:solidFill>
              </a:rPr>
              <a:t>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sz="2400" b="1" dirty="0">
                <a:solidFill>
                  <a:schemeClr val="bg1">
                    <a:lumMod val="95000"/>
                  </a:schemeClr>
                </a:solidFill>
              </a:rPr>
              <a:t>Ako sa volajú literárni hrdinovia v diele Cesta na Mesiac</a:t>
            </a:r>
            <a:r>
              <a:rPr lang="it-IT" sz="2400" b="1" dirty="0" smtClean="0">
                <a:solidFill>
                  <a:schemeClr val="bg1">
                    <a:lumMod val="95000"/>
                  </a:schemeClr>
                </a:solidFill>
              </a:rPr>
              <a:t>?</a:t>
            </a:r>
            <a:endParaRPr lang="sk-SK" sz="2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l-PL" sz="2400" b="1" dirty="0" smtClean="0">
                <a:solidFill>
                  <a:schemeClr val="bg1">
                    <a:lumMod val="95000"/>
                  </a:schemeClr>
                </a:solidFill>
              </a:rPr>
              <a:t>Charakterizuj  </a:t>
            </a:r>
            <a:r>
              <a:rPr lang="pl-PL" sz="2400" b="1" dirty="0">
                <a:solidFill>
                  <a:schemeClr val="bg1">
                    <a:lumMod val="95000"/>
                  </a:schemeClr>
                </a:solidFill>
              </a:rPr>
              <a:t>ich! Vypíš  aj vety z učebnice</a:t>
            </a:r>
            <a:r>
              <a:rPr lang="pl-PL" sz="2400" b="1" dirty="0" smtClean="0">
                <a:solidFill>
                  <a:schemeClr val="bg1">
                    <a:lumMod val="95000"/>
                  </a:schemeClr>
                </a:solidFill>
              </a:rPr>
              <a:t>!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k-SK" sz="2400" b="1" dirty="0" smtClean="0">
                <a:solidFill>
                  <a:schemeClr val="bg1">
                    <a:lumMod val="95000"/>
                  </a:schemeClr>
                </a:solidFill>
              </a:rPr>
              <a:t>Vypíš  </a:t>
            </a:r>
            <a:r>
              <a:rPr lang="sk-SK" sz="2400" b="1" dirty="0">
                <a:solidFill>
                  <a:schemeClr val="bg1">
                    <a:lumMod val="95000"/>
                  </a:schemeClr>
                </a:solidFill>
              </a:rPr>
              <a:t>všetky následky štartu </a:t>
            </a:r>
            <a:r>
              <a:rPr lang="sk-SK" sz="2400" b="1" dirty="0" err="1">
                <a:solidFill>
                  <a:schemeClr val="bg1">
                    <a:lumMod val="95000"/>
                  </a:schemeClr>
                </a:solidFill>
              </a:rPr>
              <a:t>Columbiady</a:t>
            </a:r>
            <a:r>
              <a:rPr lang="sk-SK" sz="2400" b="1" dirty="0" smtClean="0">
                <a:solidFill>
                  <a:schemeClr val="bg1">
                    <a:lumMod val="95000"/>
                  </a:schemeClr>
                </a:solidFill>
              </a:rPr>
              <a:t>!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2400" b="1" dirty="0" smtClean="0">
                <a:solidFill>
                  <a:schemeClr val="bg1">
                    <a:lumMod val="95000"/>
                  </a:schemeClr>
                </a:solidFill>
              </a:rPr>
              <a:t>Vypíš  </a:t>
            </a:r>
            <a:r>
              <a:rPr lang="pl-PL" sz="2400" b="1" dirty="0">
                <a:solidFill>
                  <a:schemeClr val="bg1">
                    <a:lumMod val="95000"/>
                  </a:schemeClr>
                </a:solidFill>
              </a:rPr>
              <a:t>z textu slová z oblasti vedy a techniky</a:t>
            </a:r>
            <a:r>
              <a:rPr lang="pl-PL" sz="2400" b="1" dirty="0" smtClean="0">
                <a:solidFill>
                  <a:schemeClr val="bg1">
                    <a:lumMod val="95000"/>
                  </a:schemeClr>
                </a:solidFill>
              </a:rPr>
              <a:t>!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k-SK" sz="2400" b="1" dirty="0" smtClean="0">
                <a:solidFill>
                  <a:schemeClr val="bg1">
                    <a:lumMod val="95000"/>
                  </a:schemeClr>
                </a:solidFill>
              </a:rPr>
              <a:t>Napíš</a:t>
            </a:r>
            <a:r>
              <a:rPr lang="sk-SK" sz="2400" b="1" dirty="0">
                <a:solidFill>
                  <a:schemeClr val="bg1">
                    <a:lumMod val="95000"/>
                  </a:schemeClr>
                </a:solidFill>
              </a:rPr>
              <a:t>, čo je podľa teba  v texte technické a vedecké a  čo vo svojej fantázii autor iba predvída.</a:t>
            </a:r>
          </a:p>
        </p:txBody>
      </p:sp>
    </p:spTree>
    <p:extLst>
      <p:ext uri="{BB962C8B-B14F-4D97-AF65-F5344CB8AC3E}">
        <p14:creationId xmlns:p14="http://schemas.microsoft.com/office/powerpoint/2010/main" val="270135248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506</Words>
  <Application>Microsoft Office PowerPoint</Application>
  <PresentationFormat>Předvádění na obrazovce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Motív Office</vt:lpstr>
      <vt:lpstr>Jules Verne 1828 - 1905</vt:lpstr>
      <vt:lpstr>Prezentace aplikace PowerPoint</vt:lpstr>
      <vt:lpstr>Vedecko-fantastická literatúra</vt:lpstr>
      <vt:lpstr>Cesta na Mesiac</vt:lpstr>
      <vt:lpstr>Prezentace aplikace PowerPoint</vt:lpstr>
      <vt:lpstr>Rok 1865 – vznik románu Cesta na Mesiac</vt:lpstr>
      <vt:lpstr>Štylistika diela</vt:lpstr>
      <vt:lpstr>Prezentace aplikace PowerPoint</vt:lpstr>
      <vt:lpstr>Práca s textom</vt:lpstr>
    </vt:vector>
  </TitlesOfParts>
  <Company>Lesy 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Jules Verne</dc:title>
  <dc:creator>Beáta</dc:creator>
  <cp:lastModifiedBy>Beáta</cp:lastModifiedBy>
  <cp:revision>29</cp:revision>
  <dcterms:created xsi:type="dcterms:W3CDTF">2012-02-08T17:46:14Z</dcterms:created>
  <dcterms:modified xsi:type="dcterms:W3CDTF">2020-03-25T13:40:57Z</dcterms:modified>
</cp:coreProperties>
</file>