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dpis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22" name="Podnadpis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27460A-F055-43D4-8430-64E3EE095314}" type="datetimeFigureOut">
              <a:rPr lang="sk-SK" smtClean="0"/>
              <a:t>7. 6. 2020</a:t>
            </a:fld>
            <a:endParaRPr lang="sk-SK"/>
          </a:p>
        </p:txBody>
      </p:sp>
      <p:sp>
        <p:nvSpPr>
          <p:cNvPr id="20" name="Zástupný symbol päty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10" name="Zástupný symbol čísla snímky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ED7754-9967-4CE3-8DDA-672177F2E87D}" type="slidenum">
              <a:rPr lang="sk-SK" smtClean="0"/>
              <a:t>‹#›</a:t>
            </a:fld>
            <a:endParaRPr lang="sk-SK"/>
          </a:p>
        </p:txBody>
      </p:sp>
      <p:sp>
        <p:nvSpPr>
          <p:cNvPr id="8" name="Ová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á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27460A-F055-43D4-8430-64E3EE095314}" type="datetimeFigureOut">
              <a:rPr lang="sk-SK" smtClean="0"/>
              <a:t>7. 6. 2020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ED7754-9967-4CE3-8DDA-672177F2E87D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27460A-F055-43D4-8430-64E3EE095314}" type="datetimeFigureOut">
              <a:rPr lang="sk-SK" smtClean="0"/>
              <a:t>7. 6. 2020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ED7754-9967-4CE3-8DDA-672177F2E87D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27460A-F055-43D4-8430-64E3EE095314}" type="datetimeFigureOut">
              <a:rPr lang="sk-SK" smtClean="0"/>
              <a:t>7. 6. 2020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ED7754-9967-4CE3-8DDA-672177F2E87D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27460A-F055-43D4-8430-64E3EE095314}" type="datetimeFigureOut">
              <a:rPr lang="sk-SK" smtClean="0"/>
              <a:t>7. 6. 2020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ED7754-9967-4CE3-8DDA-672177F2E87D}" type="slidenum">
              <a:rPr lang="sk-SK" smtClean="0"/>
              <a:t>‹#›</a:t>
            </a:fld>
            <a:endParaRPr lang="sk-SK"/>
          </a:p>
        </p:txBody>
      </p:sp>
      <p:sp>
        <p:nvSpPr>
          <p:cNvPr id="10" name="Obdĺžnik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á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á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27460A-F055-43D4-8430-64E3EE095314}" type="datetimeFigureOut">
              <a:rPr lang="sk-SK" smtClean="0"/>
              <a:t>7. 6. 2020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ED7754-9967-4CE3-8DDA-672177F2E87D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27460A-F055-43D4-8430-64E3EE095314}" type="datetimeFigureOut">
              <a:rPr lang="sk-SK" smtClean="0"/>
              <a:t>7. 6. 2020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ED7754-9967-4CE3-8DDA-672177F2E87D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27460A-F055-43D4-8430-64E3EE095314}" type="datetimeFigureOut">
              <a:rPr lang="sk-SK" smtClean="0"/>
              <a:t>7. 6. 2020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ED7754-9967-4CE3-8DDA-672177F2E87D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27460A-F055-43D4-8430-64E3EE095314}" type="datetimeFigureOut">
              <a:rPr lang="sk-SK" smtClean="0"/>
              <a:t>7. 6. 2020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ED7754-9967-4CE3-8DDA-672177F2E87D}" type="slidenum">
              <a:rPr lang="sk-SK" smtClean="0"/>
              <a:t>‹#›</a:t>
            </a:fld>
            <a:endParaRPr lang="sk-SK"/>
          </a:p>
        </p:txBody>
      </p:sp>
      <p:sp>
        <p:nvSpPr>
          <p:cNvPr id="6" name="Obdĺžnik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27460A-F055-43D4-8430-64E3EE095314}" type="datetimeFigureOut">
              <a:rPr lang="sk-SK" smtClean="0"/>
              <a:t>7. 6. 2020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ED7754-9967-4CE3-8DDA-672177F2E87D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27460A-F055-43D4-8430-64E3EE095314}" type="datetimeFigureOut">
              <a:rPr lang="sk-SK" smtClean="0"/>
              <a:t>7. 6. 2020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ED7754-9967-4CE3-8DDA-672177F2E87D}" type="slidenum">
              <a:rPr lang="sk-SK" smtClean="0"/>
              <a:t>‹#›</a:t>
            </a:fld>
            <a:endParaRPr lang="sk-SK"/>
          </a:p>
        </p:txBody>
      </p:sp>
      <p:sp>
        <p:nvSpPr>
          <p:cNvPr id="8" name="Obdĺžnik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9" name="Vývojový diagram: proce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Vývojový diagram: proce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oláč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á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stenec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Obdĺžnik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Zástupný symbol nadpisu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9" name="Zástupný symbol textu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24" name="Zástupný symbol dátumu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2427460A-F055-43D4-8430-64E3EE095314}" type="datetimeFigureOut">
              <a:rPr lang="sk-SK" smtClean="0"/>
              <a:t>7. 6. 2020</a:t>
            </a:fld>
            <a:endParaRPr lang="sk-SK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sk-SK"/>
          </a:p>
        </p:txBody>
      </p:sp>
      <p:sp>
        <p:nvSpPr>
          <p:cNvPr id="22" name="Zástupný symbol čísla snímky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CEED7754-9967-4CE3-8DDA-672177F2E87D}" type="slidenum">
              <a:rPr lang="sk-SK" smtClean="0"/>
              <a:t>‹#›</a:t>
            </a:fld>
            <a:endParaRPr lang="sk-SK"/>
          </a:p>
        </p:txBody>
      </p:sp>
      <p:sp>
        <p:nvSpPr>
          <p:cNvPr id="15" name="Obdĺžnik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00B050"/>
                </a:solidFill>
              </a:rPr>
              <a:t>KVETY  RASTLÍN</a:t>
            </a:r>
            <a:endParaRPr lang="sk-SK" dirty="0">
              <a:solidFill>
                <a:srgbClr val="00B05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00166" y="5643578"/>
            <a:ext cx="7406640" cy="681030"/>
          </a:xfrm>
        </p:spPr>
        <p:txBody>
          <a:bodyPr/>
          <a:lstStyle/>
          <a:p>
            <a:pPr algn="r"/>
            <a:endParaRPr lang="sk-SK" dirty="0"/>
          </a:p>
        </p:txBody>
      </p:sp>
      <p:pic>
        <p:nvPicPr>
          <p:cNvPr id="72706" name="Picture 2" descr="Tlač plagátu/obrazu/fototapety kvet kreslený - Print-Pix.e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2214554"/>
            <a:ext cx="2927517" cy="2824193"/>
          </a:xfrm>
          <a:prstGeom prst="rect">
            <a:avLst/>
          </a:prstGeom>
          <a:noFill/>
        </p:spPr>
      </p:pic>
      <p:pic>
        <p:nvPicPr>
          <p:cNvPr id="72708" name="Picture 4" descr="Vytvorenie grafického elementu - kvetu, krok za kroko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1285860"/>
            <a:ext cx="2181212" cy="1996015"/>
          </a:xfrm>
          <a:prstGeom prst="rect">
            <a:avLst/>
          </a:prstGeom>
          <a:noFill/>
        </p:spPr>
      </p:pic>
      <p:pic>
        <p:nvPicPr>
          <p:cNvPr id="72710" name="Picture 6" descr="Kreslený květ | Veřejně dostupné vektory"/>
          <p:cNvPicPr>
            <a:picLocks noChangeAspect="1" noChangeArrowheads="1"/>
          </p:cNvPicPr>
          <p:nvPr/>
        </p:nvPicPr>
        <p:blipFill>
          <a:blip r:embed="rId4"/>
          <a:srcRect b="28308"/>
          <a:stretch>
            <a:fillRect/>
          </a:stretch>
        </p:blipFill>
        <p:spPr bwMode="auto">
          <a:xfrm>
            <a:off x="1571604" y="4357694"/>
            <a:ext cx="1762125" cy="1857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sk-SK" sz="3600" dirty="0" smtClean="0">
                <a:solidFill>
                  <a:srgbClr val="00B050"/>
                </a:solidFill>
              </a:rPr>
              <a:t>Ako to myslel kráľ, keď povedal princovi: „Ty si ale pekný kvietok!“</a:t>
            </a:r>
            <a:endParaRPr lang="sk-SK" sz="3600" dirty="0">
              <a:solidFill>
                <a:srgbClr val="00B050"/>
              </a:solidFill>
            </a:endParaRPr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/>
          <a:srcRect l="28550" t="19531" r="39605" b="50195"/>
          <a:stretch>
            <a:fillRect/>
          </a:stretch>
        </p:blipFill>
        <p:spPr bwMode="auto">
          <a:xfrm>
            <a:off x="1643041" y="2357430"/>
            <a:ext cx="6415593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sz="3200" dirty="0" smtClean="0">
                <a:solidFill>
                  <a:srgbClr val="00B050"/>
                </a:solidFill>
              </a:rPr>
              <a:t>Pozoruj kvety rastlín. Pohľadaj a vyfarbi krúžky tých rastlín, ktoré majú niečo spoločné.</a:t>
            </a:r>
            <a:endParaRPr lang="sk-SK" sz="3200" dirty="0">
              <a:solidFill>
                <a:srgbClr val="00B050"/>
              </a:solidFill>
            </a:endParaRPr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/>
          <a:srcRect l="13726" t="19531" r="55527" b="26757"/>
          <a:stretch>
            <a:fillRect/>
          </a:stretch>
        </p:blipFill>
        <p:spPr bwMode="auto">
          <a:xfrm>
            <a:off x="2714612" y="2071678"/>
            <a:ext cx="4000528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>
                <a:solidFill>
                  <a:srgbClr val="00B050"/>
                </a:solidFill>
              </a:rPr>
              <a:t>Akú funkciu plnia kvety rastlín?</a:t>
            </a:r>
            <a:endParaRPr lang="sk-SK" dirty="0">
              <a:solidFill>
                <a:srgbClr val="00B05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3338522"/>
          </a:xfrm>
        </p:spPr>
        <p:txBody>
          <a:bodyPr>
            <a:normAutofit/>
          </a:bodyPr>
          <a:lstStyle/>
          <a:p>
            <a:r>
              <a:rPr lang="sk-SK" dirty="0" smtClean="0"/>
              <a:t>Majú peľ, ktorým včely opeľujú iné kvety.</a:t>
            </a:r>
          </a:p>
          <a:p>
            <a:r>
              <a:rPr lang="sk-SK" dirty="0" smtClean="0"/>
              <a:t> Pomocou nich sa rastliny rozmnožujú.</a:t>
            </a:r>
          </a:p>
          <a:p>
            <a:r>
              <a:rPr lang="sk-SK" dirty="0" smtClean="0"/>
              <a:t>Z kvetov vyrastú plody (na niektorých rastlinách).</a:t>
            </a:r>
          </a:p>
          <a:p>
            <a:r>
              <a:rPr lang="sk-SK" dirty="0" smtClean="0"/>
              <a:t>Skrášľujú prírodu, lúky, záhrady, domy.</a:t>
            </a:r>
          </a:p>
          <a:p>
            <a:pPr>
              <a:buNone/>
            </a:pPr>
            <a:endParaRPr lang="sk-SK" dirty="0"/>
          </a:p>
        </p:txBody>
      </p:sp>
      <p:pic>
        <p:nvPicPr>
          <p:cNvPr id="77826" name="Picture 2" descr="Päť, kreslený film, kvet, prostredníctvom, lúka Klipart | k6305523 ..."/>
          <p:cNvPicPr>
            <a:picLocks noChangeAspect="1" noChangeArrowheads="1"/>
          </p:cNvPicPr>
          <p:nvPr/>
        </p:nvPicPr>
        <p:blipFill>
          <a:blip r:embed="rId2"/>
          <a:srcRect b="5787"/>
          <a:stretch>
            <a:fillRect/>
          </a:stretch>
        </p:blipFill>
        <p:spPr bwMode="auto">
          <a:xfrm>
            <a:off x="4500562" y="4286256"/>
            <a:ext cx="2714644" cy="23074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k-SK" dirty="0" smtClean="0">
                <a:solidFill>
                  <a:srgbClr val="00B050"/>
                </a:solidFill>
              </a:rPr>
              <a:t>Poznáš tieto kvety? Ako sa volajú?</a:t>
            </a:r>
            <a:endParaRPr lang="sk-SK" dirty="0">
              <a:solidFill>
                <a:srgbClr val="00B050"/>
              </a:solidFill>
            </a:endParaRPr>
          </a:p>
        </p:txBody>
      </p:sp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2"/>
          <a:srcRect l="14824" t="19531" r="54978" b="26757"/>
          <a:stretch>
            <a:fillRect/>
          </a:stretch>
        </p:blipFill>
        <p:spPr bwMode="auto">
          <a:xfrm>
            <a:off x="2643174" y="1857364"/>
            <a:ext cx="3929090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BlokTextu 7"/>
          <p:cNvSpPr txBox="1"/>
          <p:nvPr/>
        </p:nvSpPr>
        <p:spPr>
          <a:xfrm>
            <a:off x="6643702" y="5214950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Vlčí mak</a:t>
            </a:r>
            <a:endParaRPr lang="sk-SK" dirty="0"/>
          </a:p>
        </p:txBody>
      </p:sp>
      <p:sp>
        <p:nvSpPr>
          <p:cNvPr id="9" name="BlokTextu 8"/>
          <p:cNvSpPr txBox="1"/>
          <p:nvPr/>
        </p:nvSpPr>
        <p:spPr>
          <a:xfrm>
            <a:off x="6786578" y="4000504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Lipa </a:t>
            </a:r>
            <a:endParaRPr lang="sk-SK" dirty="0"/>
          </a:p>
        </p:txBody>
      </p:sp>
      <p:sp>
        <p:nvSpPr>
          <p:cNvPr id="10" name="BlokTextu 9"/>
          <p:cNvSpPr txBox="1"/>
          <p:nvPr/>
        </p:nvSpPr>
        <p:spPr>
          <a:xfrm>
            <a:off x="6786578" y="2928934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Tulipán </a:t>
            </a:r>
            <a:endParaRPr lang="sk-SK" dirty="0"/>
          </a:p>
        </p:txBody>
      </p:sp>
      <p:sp>
        <p:nvSpPr>
          <p:cNvPr id="11" name="BlokTextu 10"/>
          <p:cNvSpPr txBox="1"/>
          <p:nvPr/>
        </p:nvSpPr>
        <p:spPr>
          <a:xfrm>
            <a:off x="6715140" y="1928802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Margarétka </a:t>
            </a:r>
            <a:endParaRPr lang="sk-SK" dirty="0"/>
          </a:p>
        </p:txBody>
      </p:sp>
      <p:sp>
        <p:nvSpPr>
          <p:cNvPr id="12" name="BlokTextu 11"/>
          <p:cNvSpPr txBox="1"/>
          <p:nvPr/>
        </p:nvSpPr>
        <p:spPr>
          <a:xfrm>
            <a:off x="1285852" y="1643050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Ruža </a:t>
            </a:r>
            <a:endParaRPr lang="sk-SK" dirty="0"/>
          </a:p>
        </p:txBody>
      </p:sp>
      <p:sp>
        <p:nvSpPr>
          <p:cNvPr id="13" name="BlokTextu 12"/>
          <p:cNvSpPr txBox="1"/>
          <p:nvPr/>
        </p:nvSpPr>
        <p:spPr>
          <a:xfrm>
            <a:off x="1357290" y="3000372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Gaštan </a:t>
            </a:r>
            <a:endParaRPr lang="sk-SK" dirty="0"/>
          </a:p>
        </p:txBody>
      </p:sp>
      <p:sp>
        <p:nvSpPr>
          <p:cNvPr id="14" name="BlokTextu 13"/>
          <p:cNvSpPr txBox="1"/>
          <p:nvPr/>
        </p:nvSpPr>
        <p:spPr>
          <a:xfrm>
            <a:off x="1285852" y="4214818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Rebríček </a:t>
            </a:r>
            <a:endParaRPr lang="sk-SK" dirty="0"/>
          </a:p>
        </p:txBody>
      </p:sp>
      <p:sp>
        <p:nvSpPr>
          <p:cNvPr id="15" name="BlokTextu 14"/>
          <p:cNvSpPr txBox="1"/>
          <p:nvPr/>
        </p:nvSpPr>
        <p:spPr>
          <a:xfrm>
            <a:off x="1500166" y="5786454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Púpava </a:t>
            </a:r>
            <a:endParaRPr lang="sk-SK" dirty="0"/>
          </a:p>
        </p:txBody>
      </p:sp>
      <p:cxnSp>
        <p:nvCxnSpPr>
          <p:cNvPr id="17" name="Rovná spojovacia šípka 16"/>
          <p:cNvCxnSpPr/>
          <p:nvPr/>
        </p:nvCxnSpPr>
        <p:spPr>
          <a:xfrm flipV="1">
            <a:off x="6215074" y="2214554"/>
            <a:ext cx="571504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ovná spojovacia šípka 18"/>
          <p:cNvCxnSpPr>
            <a:endCxn id="10" idx="1"/>
          </p:cNvCxnSpPr>
          <p:nvPr/>
        </p:nvCxnSpPr>
        <p:spPr>
          <a:xfrm flipV="1">
            <a:off x="5000628" y="3113600"/>
            <a:ext cx="1785950" cy="1010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ovná spojovacia šípka 20"/>
          <p:cNvCxnSpPr/>
          <p:nvPr/>
        </p:nvCxnSpPr>
        <p:spPr>
          <a:xfrm>
            <a:off x="6286512" y="4071942"/>
            <a:ext cx="500066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ovná spojovacia šípka 22"/>
          <p:cNvCxnSpPr/>
          <p:nvPr/>
        </p:nvCxnSpPr>
        <p:spPr>
          <a:xfrm flipV="1">
            <a:off x="6143636" y="5500702"/>
            <a:ext cx="500066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ovná spojovacia šípka 24"/>
          <p:cNvCxnSpPr>
            <a:endCxn id="12" idx="2"/>
          </p:cNvCxnSpPr>
          <p:nvPr/>
        </p:nvCxnSpPr>
        <p:spPr>
          <a:xfrm rot="10800000">
            <a:off x="1964514" y="2012382"/>
            <a:ext cx="821537" cy="345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ovná spojovacia šípka 26"/>
          <p:cNvCxnSpPr/>
          <p:nvPr/>
        </p:nvCxnSpPr>
        <p:spPr>
          <a:xfrm rot="10800000">
            <a:off x="2214546" y="3357562"/>
            <a:ext cx="642942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ovná spojovacia šípka 28"/>
          <p:cNvCxnSpPr/>
          <p:nvPr/>
        </p:nvCxnSpPr>
        <p:spPr>
          <a:xfrm rot="10800000">
            <a:off x="2357422" y="4429132"/>
            <a:ext cx="164307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ovná spojovacia šípka 30"/>
          <p:cNvCxnSpPr>
            <a:endCxn id="15" idx="0"/>
          </p:cNvCxnSpPr>
          <p:nvPr/>
        </p:nvCxnSpPr>
        <p:spPr>
          <a:xfrm rot="10800000" flipV="1">
            <a:off x="2250266" y="5286388"/>
            <a:ext cx="535785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BlokTextu 31"/>
          <p:cNvSpPr txBox="1"/>
          <p:nvPr/>
        </p:nvSpPr>
        <p:spPr>
          <a:xfrm>
            <a:off x="3000364" y="1571612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1.</a:t>
            </a:r>
            <a:endParaRPr lang="sk-SK" dirty="0"/>
          </a:p>
        </p:txBody>
      </p:sp>
      <p:sp>
        <p:nvSpPr>
          <p:cNvPr id="33" name="BlokTextu 32"/>
          <p:cNvSpPr txBox="1"/>
          <p:nvPr/>
        </p:nvSpPr>
        <p:spPr>
          <a:xfrm>
            <a:off x="2428860" y="2928934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2.</a:t>
            </a:r>
            <a:endParaRPr lang="sk-SK" dirty="0"/>
          </a:p>
        </p:txBody>
      </p:sp>
      <p:sp>
        <p:nvSpPr>
          <p:cNvPr id="34" name="BlokTextu 33"/>
          <p:cNvSpPr txBox="1"/>
          <p:nvPr/>
        </p:nvSpPr>
        <p:spPr>
          <a:xfrm>
            <a:off x="4214810" y="5143512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3.</a:t>
            </a:r>
            <a:endParaRPr lang="sk-SK" dirty="0"/>
          </a:p>
        </p:txBody>
      </p:sp>
      <p:sp>
        <p:nvSpPr>
          <p:cNvPr id="35" name="BlokTextu 34"/>
          <p:cNvSpPr txBox="1"/>
          <p:nvPr/>
        </p:nvSpPr>
        <p:spPr>
          <a:xfrm>
            <a:off x="3214678" y="5715016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4. </a:t>
            </a:r>
            <a:endParaRPr lang="sk-SK" dirty="0"/>
          </a:p>
        </p:txBody>
      </p:sp>
      <p:sp>
        <p:nvSpPr>
          <p:cNvPr id="36" name="BlokTextu 35"/>
          <p:cNvSpPr txBox="1"/>
          <p:nvPr/>
        </p:nvSpPr>
        <p:spPr>
          <a:xfrm>
            <a:off x="5214942" y="1500174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5.</a:t>
            </a:r>
            <a:endParaRPr lang="sk-SK" dirty="0"/>
          </a:p>
        </p:txBody>
      </p:sp>
      <p:sp>
        <p:nvSpPr>
          <p:cNvPr id="37" name="BlokTextu 36"/>
          <p:cNvSpPr txBox="1"/>
          <p:nvPr/>
        </p:nvSpPr>
        <p:spPr>
          <a:xfrm>
            <a:off x="4214810" y="2214554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6.</a:t>
            </a:r>
            <a:endParaRPr lang="sk-SK" dirty="0"/>
          </a:p>
        </p:txBody>
      </p:sp>
      <p:sp>
        <p:nvSpPr>
          <p:cNvPr id="39" name="BlokTextu 38"/>
          <p:cNvSpPr txBox="1"/>
          <p:nvPr/>
        </p:nvSpPr>
        <p:spPr>
          <a:xfrm>
            <a:off x="6429388" y="3500438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7.</a:t>
            </a:r>
            <a:endParaRPr lang="sk-SK" dirty="0"/>
          </a:p>
        </p:txBody>
      </p:sp>
      <p:sp>
        <p:nvSpPr>
          <p:cNvPr id="40" name="BlokTextu 39"/>
          <p:cNvSpPr txBox="1"/>
          <p:nvPr/>
        </p:nvSpPr>
        <p:spPr>
          <a:xfrm>
            <a:off x="5643570" y="5857892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8.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00B050"/>
                </a:solidFill>
              </a:rPr>
              <a:t>Dokresli kvietky a vyfarbi ich.</a:t>
            </a:r>
            <a:endParaRPr lang="sk-SK" dirty="0">
              <a:solidFill>
                <a:srgbClr val="00B050"/>
              </a:solidFill>
            </a:endParaRPr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/>
          <a:srcRect l="46120" t="18555" r="40154" b="20898"/>
          <a:stretch>
            <a:fillRect/>
          </a:stretch>
        </p:blipFill>
        <p:spPr bwMode="auto">
          <a:xfrm>
            <a:off x="3000364" y="1785926"/>
            <a:ext cx="1785950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85852" y="571480"/>
            <a:ext cx="7498080" cy="1928826"/>
          </a:xfrm>
        </p:spPr>
        <p:txBody>
          <a:bodyPr>
            <a:normAutofit fontScale="90000"/>
          </a:bodyPr>
          <a:lstStyle/>
          <a:p>
            <a:r>
              <a:rPr lang="sk-SK" sz="3200" dirty="0" smtClean="0">
                <a:solidFill>
                  <a:srgbClr val="00B050"/>
                </a:solidFill>
              </a:rPr>
              <a:t>Urob si herbár – zbieraj rastliny – ich kvety, listy, stonky. Daj ich vysušiť medzi hárky papiera. Nalep si ich do zošita a pomenuj ich.</a:t>
            </a:r>
            <a:endParaRPr lang="sk-SK" sz="3200" dirty="0">
              <a:solidFill>
                <a:srgbClr val="00B050"/>
              </a:solidFill>
            </a:endParaRPr>
          </a:p>
        </p:txBody>
      </p:sp>
      <p:pic>
        <p:nvPicPr>
          <p:cNvPr id="80898" name="Picture 2" descr="Herbár / bARTbora - SAShE.sk - Handmade Hračk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2571744"/>
            <a:ext cx="2894369" cy="1928826"/>
          </a:xfrm>
          <a:prstGeom prst="rect">
            <a:avLst/>
          </a:prstGeom>
          <a:noFill/>
        </p:spPr>
      </p:pic>
      <p:pic>
        <p:nvPicPr>
          <p:cNvPr id="80900" name="Picture 4" descr="Kreatívna sada Lisovanie kvetov, Avenue Mandarin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2285992"/>
            <a:ext cx="2619338" cy="1732550"/>
          </a:xfrm>
          <a:prstGeom prst="rect">
            <a:avLst/>
          </a:prstGeom>
          <a:noFill/>
        </p:spPr>
      </p:pic>
      <p:pic>
        <p:nvPicPr>
          <p:cNvPr id="80904" name="Picture 8" descr="Herbáre nie sú len detskou zábavkou. Výtvarníčka Mira Podmanická ..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6182" y="4071942"/>
            <a:ext cx="3465660" cy="23202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800" dirty="0" smtClean="0">
                <a:solidFill>
                  <a:srgbClr val="00B050"/>
                </a:solidFill>
              </a:rPr>
              <a:t>Napíš si poznámky do zošita. Nakresli tri rôzne kvety.</a:t>
            </a:r>
            <a:endParaRPr lang="sk-SK" sz="2800" dirty="0">
              <a:solidFill>
                <a:srgbClr val="00B050"/>
              </a:solidFill>
            </a:endParaRPr>
          </a:p>
        </p:txBody>
      </p:sp>
      <p:sp>
        <p:nvSpPr>
          <p:cNvPr id="4" name="Zástupný symbol obsahu 3"/>
          <p:cNvSpPr>
            <a:spLocks noGrp="1"/>
          </p:cNvSpPr>
          <p:nvPr>
            <p:ph idx="1"/>
          </p:nvPr>
        </p:nvSpPr>
        <p:spPr>
          <a:xfrm>
            <a:off x="1357290" y="1214422"/>
            <a:ext cx="7498080" cy="2857520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sk-SK" dirty="0" smtClean="0"/>
          </a:p>
          <a:p>
            <a:pPr algn="ctr">
              <a:buNone/>
            </a:pPr>
            <a:r>
              <a:rPr lang="sk-SK" dirty="0" smtClean="0"/>
              <a:t>   </a:t>
            </a:r>
            <a:r>
              <a:rPr lang="sk-SK" dirty="0" smtClean="0">
                <a:solidFill>
                  <a:srgbClr val="FF0000"/>
                </a:solidFill>
              </a:rPr>
              <a:t>Kvety rastlín</a:t>
            </a:r>
          </a:p>
          <a:p>
            <a:pPr algn="ctr">
              <a:buNone/>
            </a:pPr>
            <a:endParaRPr lang="sk-SK" sz="1000" dirty="0" smtClean="0"/>
          </a:p>
          <a:p>
            <a:pPr>
              <a:buNone/>
            </a:pPr>
            <a:r>
              <a:rPr lang="sk-SK" dirty="0" smtClean="0"/>
              <a:t>Rastliny majú kvety, aby sa mohli rozmnožovať. Ich peľ roznášajú včely.  Skrášľujú nám okolie.</a:t>
            </a:r>
            <a:endParaRPr lang="sk-SK" dirty="0"/>
          </a:p>
        </p:txBody>
      </p:sp>
      <p:pic>
        <p:nvPicPr>
          <p:cNvPr id="81922" name="Picture 2" descr="Kreslené kvet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4290721"/>
            <a:ext cx="4233858" cy="23815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500298" y="1928802"/>
            <a:ext cx="6400800" cy="2286000"/>
          </a:xfrm>
        </p:spPr>
        <p:txBody>
          <a:bodyPr>
            <a:normAutofit/>
          </a:bodyPr>
          <a:lstStyle/>
          <a:p>
            <a:pPr algn="ctr"/>
            <a:r>
              <a:rPr lang="sk-SK" sz="3600" dirty="0" smtClean="0">
                <a:solidFill>
                  <a:srgbClr val="00B050"/>
                </a:solidFill>
              </a:rPr>
              <a:t>Ďakujem za pozornosť </a:t>
            </a:r>
            <a:endParaRPr lang="sk-SK" sz="3600" dirty="0">
              <a:solidFill>
                <a:srgbClr val="00B050"/>
              </a:solidFill>
            </a:endParaRPr>
          </a:p>
        </p:txBody>
      </p:sp>
      <p:sp>
        <p:nvSpPr>
          <p:cNvPr id="5" name="Zástupný symbol textu 4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47622"/>
          </a:xfrm>
        </p:spPr>
        <p:txBody>
          <a:bodyPr>
            <a:normAutofit fontScale="25000" lnSpcReduction="20000"/>
          </a:bodyPr>
          <a:lstStyle/>
          <a:p>
            <a:endParaRPr lang="sk-SK" dirty="0"/>
          </a:p>
        </p:txBody>
      </p:sp>
      <p:pic>
        <p:nvPicPr>
          <p:cNvPr id="82946" name="Picture 2" descr="Kreslené kvety :: Prezentia.s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0117" y="3270604"/>
            <a:ext cx="4091916" cy="30689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novrat">
  <a:themeElements>
    <a:clrScheme name="Luxusný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Slnovrat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lnovrat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89</TotalTime>
  <Words>178</Words>
  <Application>Microsoft Office PowerPoint</Application>
  <PresentationFormat>Prezentácia na obrazovke (4:3)</PresentationFormat>
  <Paragraphs>33</Paragraphs>
  <Slides>9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9</vt:i4>
      </vt:variant>
    </vt:vector>
  </HeadingPairs>
  <TitlesOfParts>
    <vt:vector size="10" baseType="lpstr">
      <vt:lpstr>Slnovrat</vt:lpstr>
      <vt:lpstr>KVETY  RASTLÍN</vt:lpstr>
      <vt:lpstr>Ako to myslel kráľ, keď povedal princovi: „Ty si ale pekný kvietok!“</vt:lpstr>
      <vt:lpstr>Pozoruj kvety rastlín. Pohľadaj a vyfarbi krúžky tých rastlín, ktoré majú niečo spoločné.</vt:lpstr>
      <vt:lpstr>Akú funkciu plnia kvety rastlín?</vt:lpstr>
      <vt:lpstr>Poznáš tieto kvety? Ako sa volajú?</vt:lpstr>
      <vt:lpstr>Dokresli kvietky a vyfarbi ich.</vt:lpstr>
      <vt:lpstr>Urob si herbár – zbieraj rastliny – ich kvety, listy, stonky. Daj ich vysušiť medzi hárky papiera. Nalep si ich do zošita a pomenuj ich.</vt:lpstr>
      <vt:lpstr>Napíš si poznámky do zošita. Nakresli tri rôzne kvety.</vt:lpstr>
      <vt:lpstr>Ďakujem za pozornosť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KVETY  RASTLÍN</dc:title>
  <dc:creator>ntb</dc:creator>
  <cp:lastModifiedBy>Lenovo</cp:lastModifiedBy>
  <cp:revision>11</cp:revision>
  <dcterms:created xsi:type="dcterms:W3CDTF">2020-05-28T13:48:55Z</dcterms:created>
  <dcterms:modified xsi:type="dcterms:W3CDTF">2020-06-07T16:09:45Z</dcterms:modified>
</cp:coreProperties>
</file>