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4" r:id="rId6"/>
    <p:sldId id="262" r:id="rId7"/>
    <p:sldId id="263" r:id="rId8"/>
    <p:sldId id="265" r:id="rId9"/>
    <p:sldId id="259" r:id="rId10"/>
    <p:sldId id="260" r:id="rId11"/>
    <p:sldId id="267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1UQmfyqcEnjoCXGvmmNe2A==" hashData="yj5EGTr9FUeQpgtUXYcECjTRMqU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2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F28A-127F-4129-B1A7-1EF1CBED3853}" type="datetimeFigureOut">
              <a:rPr lang="sk-SK" smtClean="0"/>
              <a:t>15. 4. 2013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0708-FC25-4A13-8E6F-8144B94B5DE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92539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F28A-127F-4129-B1A7-1EF1CBED3853}" type="datetimeFigureOut">
              <a:rPr lang="sk-SK" smtClean="0"/>
              <a:t>15. 4. 2013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0708-FC25-4A13-8E6F-8144B94B5DE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78328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F28A-127F-4129-B1A7-1EF1CBED3853}" type="datetimeFigureOut">
              <a:rPr lang="sk-SK" smtClean="0"/>
              <a:t>15. 4. 2013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0708-FC25-4A13-8E6F-8144B94B5DE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38824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F28A-127F-4129-B1A7-1EF1CBED3853}" type="datetimeFigureOut">
              <a:rPr lang="sk-SK" smtClean="0"/>
              <a:t>15. 4. 2013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0708-FC25-4A13-8E6F-8144B94B5DE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6899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F28A-127F-4129-B1A7-1EF1CBED3853}" type="datetimeFigureOut">
              <a:rPr lang="sk-SK" smtClean="0"/>
              <a:t>15. 4. 2013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0708-FC25-4A13-8E6F-8144B94B5DE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45544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F28A-127F-4129-B1A7-1EF1CBED3853}" type="datetimeFigureOut">
              <a:rPr lang="sk-SK" smtClean="0"/>
              <a:t>15. 4. 2013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0708-FC25-4A13-8E6F-8144B94B5DE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5548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F28A-127F-4129-B1A7-1EF1CBED3853}" type="datetimeFigureOut">
              <a:rPr lang="sk-SK" smtClean="0"/>
              <a:t>15. 4. 2013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0708-FC25-4A13-8E6F-8144B94B5DE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5779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F28A-127F-4129-B1A7-1EF1CBED3853}" type="datetimeFigureOut">
              <a:rPr lang="sk-SK" smtClean="0"/>
              <a:t>15. 4. 2013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0708-FC25-4A13-8E6F-8144B94B5DE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38546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F28A-127F-4129-B1A7-1EF1CBED3853}" type="datetimeFigureOut">
              <a:rPr lang="sk-SK" smtClean="0"/>
              <a:t>15. 4. 2013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0708-FC25-4A13-8E6F-8144B94B5DE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8652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F28A-127F-4129-B1A7-1EF1CBED3853}" type="datetimeFigureOut">
              <a:rPr lang="sk-SK" smtClean="0"/>
              <a:t>15. 4. 2013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0708-FC25-4A13-8E6F-8144B94B5DE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1087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F28A-127F-4129-B1A7-1EF1CBED3853}" type="datetimeFigureOut">
              <a:rPr lang="sk-SK" smtClean="0"/>
              <a:t>15. 4. 2013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0708-FC25-4A13-8E6F-8144B94B5DE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83172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BF28A-127F-4129-B1A7-1EF1CBED3853}" type="datetimeFigureOut">
              <a:rPr lang="sk-SK" smtClean="0"/>
              <a:t>15. 4. 2013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80708-FC25-4A13-8E6F-8144B94B5DE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57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1628800"/>
            <a:ext cx="4658588" cy="1470025"/>
          </a:xfrm>
        </p:spPr>
        <p:txBody>
          <a:bodyPr/>
          <a:lstStyle/>
          <a:p>
            <a:r>
              <a:rPr lang="sk-SK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Synovia </a:t>
            </a:r>
            <a:r>
              <a:rPr lang="sk-SK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Veľkej </a:t>
            </a:r>
            <a:r>
              <a:rPr lang="sk-SK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medvedice</a:t>
            </a:r>
            <a:endParaRPr lang="sk-SK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4365104"/>
            <a:ext cx="4444796" cy="1752600"/>
          </a:xfrm>
        </p:spPr>
        <p:txBody>
          <a:bodyPr/>
          <a:lstStyle/>
          <a:p>
            <a:r>
              <a:rPr lang="sk-SK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Liselotte</a:t>
            </a:r>
            <a:r>
              <a:rPr lang="sk-SK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Welskopfová-Henrichová</a:t>
            </a:r>
            <a:endParaRPr lang="sk-SK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http://www.databazeknih.cz/images/18_/18713/l-welskopf-henri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364" y="1268760"/>
            <a:ext cx="2860589" cy="4176464"/>
          </a:xfrm>
          <a:prstGeom prst="rect">
            <a:avLst/>
          </a:prstGeom>
          <a:noFill/>
          <a:effectLst>
            <a:glow rad="342900">
              <a:schemeClr val="accent2">
                <a:lumMod val="20000"/>
                <a:lumOff val="8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86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352928" cy="1152128"/>
          </a:xfrm>
        </p:spPr>
        <p:txBody>
          <a:bodyPr>
            <a:normAutofit/>
          </a:bodyPr>
          <a:lstStyle/>
          <a:p>
            <a:pPr algn="l"/>
            <a:r>
              <a:rPr lang="sk-SK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Konflikt – nad čím sa zamýšľal </a:t>
            </a:r>
            <a:r>
              <a:rPr lang="sk-SK" sz="32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Harka</a:t>
            </a:r>
            <a:r>
              <a:rPr lang="sk-SK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pred lovom na bizóny? Aký vnútorný konflikt rieši?</a:t>
            </a:r>
            <a:endParaRPr lang="sk-SK" sz="32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vnoramenný trojuholník 3"/>
          <p:cNvSpPr/>
          <p:nvPr/>
        </p:nvSpPr>
        <p:spPr>
          <a:xfrm>
            <a:off x="4232552" y="2076435"/>
            <a:ext cx="4525963" cy="4525963"/>
          </a:xfrm>
          <a:prstGeom prst="triangle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/>
          </a:gra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Voľná forma 8"/>
          <p:cNvSpPr/>
          <p:nvPr/>
        </p:nvSpPr>
        <p:spPr>
          <a:xfrm>
            <a:off x="5940152" y="2598424"/>
            <a:ext cx="2941875" cy="1071380"/>
          </a:xfrm>
          <a:custGeom>
            <a:avLst/>
            <a:gdLst>
              <a:gd name="connsiteX0" fmla="*/ 0 w 2941875"/>
              <a:gd name="connsiteY0" fmla="*/ 178567 h 1071380"/>
              <a:gd name="connsiteX1" fmla="*/ 178567 w 2941875"/>
              <a:gd name="connsiteY1" fmla="*/ 0 h 1071380"/>
              <a:gd name="connsiteX2" fmla="*/ 2763308 w 2941875"/>
              <a:gd name="connsiteY2" fmla="*/ 0 h 1071380"/>
              <a:gd name="connsiteX3" fmla="*/ 2941875 w 2941875"/>
              <a:gd name="connsiteY3" fmla="*/ 178567 h 1071380"/>
              <a:gd name="connsiteX4" fmla="*/ 2941875 w 2941875"/>
              <a:gd name="connsiteY4" fmla="*/ 892813 h 1071380"/>
              <a:gd name="connsiteX5" fmla="*/ 2763308 w 2941875"/>
              <a:gd name="connsiteY5" fmla="*/ 1071380 h 1071380"/>
              <a:gd name="connsiteX6" fmla="*/ 178567 w 2941875"/>
              <a:gd name="connsiteY6" fmla="*/ 1071380 h 1071380"/>
              <a:gd name="connsiteX7" fmla="*/ 0 w 2941875"/>
              <a:gd name="connsiteY7" fmla="*/ 892813 h 1071380"/>
              <a:gd name="connsiteX8" fmla="*/ 0 w 2941875"/>
              <a:gd name="connsiteY8" fmla="*/ 178567 h 10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1875" h="1071380">
                <a:moveTo>
                  <a:pt x="0" y="178567"/>
                </a:moveTo>
                <a:cubicBezTo>
                  <a:pt x="0" y="79947"/>
                  <a:pt x="79947" y="0"/>
                  <a:pt x="178567" y="0"/>
                </a:cubicBezTo>
                <a:lnTo>
                  <a:pt x="2763308" y="0"/>
                </a:lnTo>
                <a:cubicBezTo>
                  <a:pt x="2861928" y="0"/>
                  <a:pt x="2941875" y="79947"/>
                  <a:pt x="2941875" y="178567"/>
                </a:cubicBezTo>
                <a:lnTo>
                  <a:pt x="2941875" y="892813"/>
                </a:lnTo>
                <a:cubicBezTo>
                  <a:pt x="2941875" y="991433"/>
                  <a:pt x="2861928" y="1071380"/>
                  <a:pt x="2763308" y="1071380"/>
                </a:cubicBezTo>
                <a:lnTo>
                  <a:pt x="178567" y="1071380"/>
                </a:lnTo>
                <a:cubicBezTo>
                  <a:pt x="79947" y="1071380"/>
                  <a:pt x="0" y="991433"/>
                  <a:pt x="0" y="892813"/>
                </a:cubicBezTo>
                <a:lnTo>
                  <a:pt x="0" y="178567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2310" tIns="132310" rIns="132310" bIns="13231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k-SK" sz="2100" kern="1200" dirty="0" smtClean="0"/>
              <a:t>hlavná postava má konflikt sama so sebou</a:t>
            </a:r>
            <a:endParaRPr lang="sk-SK" sz="2100" kern="1200" dirty="0"/>
          </a:p>
        </p:txBody>
      </p:sp>
      <p:sp>
        <p:nvSpPr>
          <p:cNvPr id="10" name="Voľná forma 9"/>
          <p:cNvSpPr/>
          <p:nvPr/>
        </p:nvSpPr>
        <p:spPr>
          <a:xfrm>
            <a:off x="5940151" y="3792796"/>
            <a:ext cx="2941875" cy="1071380"/>
          </a:xfrm>
          <a:custGeom>
            <a:avLst/>
            <a:gdLst>
              <a:gd name="connsiteX0" fmla="*/ 0 w 2941875"/>
              <a:gd name="connsiteY0" fmla="*/ 178567 h 1071380"/>
              <a:gd name="connsiteX1" fmla="*/ 178567 w 2941875"/>
              <a:gd name="connsiteY1" fmla="*/ 0 h 1071380"/>
              <a:gd name="connsiteX2" fmla="*/ 2763308 w 2941875"/>
              <a:gd name="connsiteY2" fmla="*/ 0 h 1071380"/>
              <a:gd name="connsiteX3" fmla="*/ 2941875 w 2941875"/>
              <a:gd name="connsiteY3" fmla="*/ 178567 h 1071380"/>
              <a:gd name="connsiteX4" fmla="*/ 2941875 w 2941875"/>
              <a:gd name="connsiteY4" fmla="*/ 892813 h 1071380"/>
              <a:gd name="connsiteX5" fmla="*/ 2763308 w 2941875"/>
              <a:gd name="connsiteY5" fmla="*/ 1071380 h 1071380"/>
              <a:gd name="connsiteX6" fmla="*/ 178567 w 2941875"/>
              <a:gd name="connsiteY6" fmla="*/ 1071380 h 1071380"/>
              <a:gd name="connsiteX7" fmla="*/ 0 w 2941875"/>
              <a:gd name="connsiteY7" fmla="*/ 892813 h 1071380"/>
              <a:gd name="connsiteX8" fmla="*/ 0 w 2941875"/>
              <a:gd name="connsiteY8" fmla="*/ 178567 h 10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1875" h="1071380">
                <a:moveTo>
                  <a:pt x="0" y="178567"/>
                </a:moveTo>
                <a:cubicBezTo>
                  <a:pt x="0" y="79947"/>
                  <a:pt x="79947" y="0"/>
                  <a:pt x="178567" y="0"/>
                </a:cubicBezTo>
                <a:lnTo>
                  <a:pt x="2763308" y="0"/>
                </a:lnTo>
                <a:cubicBezTo>
                  <a:pt x="2861928" y="0"/>
                  <a:pt x="2941875" y="79947"/>
                  <a:pt x="2941875" y="178567"/>
                </a:cubicBezTo>
                <a:lnTo>
                  <a:pt x="2941875" y="892813"/>
                </a:lnTo>
                <a:cubicBezTo>
                  <a:pt x="2941875" y="991433"/>
                  <a:pt x="2861928" y="1071380"/>
                  <a:pt x="2763308" y="1071380"/>
                </a:cubicBezTo>
                <a:lnTo>
                  <a:pt x="178567" y="1071380"/>
                </a:lnTo>
                <a:cubicBezTo>
                  <a:pt x="79947" y="1071380"/>
                  <a:pt x="0" y="991433"/>
                  <a:pt x="0" y="892813"/>
                </a:cubicBezTo>
                <a:lnTo>
                  <a:pt x="0" y="178567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2310" tIns="132310" rIns="132310" bIns="13231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k-SK" sz="2100" kern="1200" dirty="0" smtClean="0"/>
              <a:t>hlavná postava má konflikt s inou postavou</a:t>
            </a:r>
            <a:endParaRPr lang="sk-SK" sz="2100" kern="1200" dirty="0"/>
          </a:p>
        </p:txBody>
      </p:sp>
      <p:sp>
        <p:nvSpPr>
          <p:cNvPr id="11" name="Voľná forma 10"/>
          <p:cNvSpPr/>
          <p:nvPr/>
        </p:nvSpPr>
        <p:spPr>
          <a:xfrm>
            <a:off x="5940150" y="5009029"/>
            <a:ext cx="2941875" cy="1071380"/>
          </a:xfrm>
          <a:custGeom>
            <a:avLst/>
            <a:gdLst>
              <a:gd name="connsiteX0" fmla="*/ 0 w 2941875"/>
              <a:gd name="connsiteY0" fmla="*/ 178567 h 1071380"/>
              <a:gd name="connsiteX1" fmla="*/ 178567 w 2941875"/>
              <a:gd name="connsiteY1" fmla="*/ 0 h 1071380"/>
              <a:gd name="connsiteX2" fmla="*/ 2763308 w 2941875"/>
              <a:gd name="connsiteY2" fmla="*/ 0 h 1071380"/>
              <a:gd name="connsiteX3" fmla="*/ 2941875 w 2941875"/>
              <a:gd name="connsiteY3" fmla="*/ 178567 h 1071380"/>
              <a:gd name="connsiteX4" fmla="*/ 2941875 w 2941875"/>
              <a:gd name="connsiteY4" fmla="*/ 892813 h 1071380"/>
              <a:gd name="connsiteX5" fmla="*/ 2763308 w 2941875"/>
              <a:gd name="connsiteY5" fmla="*/ 1071380 h 1071380"/>
              <a:gd name="connsiteX6" fmla="*/ 178567 w 2941875"/>
              <a:gd name="connsiteY6" fmla="*/ 1071380 h 1071380"/>
              <a:gd name="connsiteX7" fmla="*/ 0 w 2941875"/>
              <a:gd name="connsiteY7" fmla="*/ 892813 h 1071380"/>
              <a:gd name="connsiteX8" fmla="*/ 0 w 2941875"/>
              <a:gd name="connsiteY8" fmla="*/ 178567 h 10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1875" h="1071380">
                <a:moveTo>
                  <a:pt x="0" y="178567"/>
                </a:moveTo>
                <a:cubicBezTo>
                  <a:pt x="0" y="79947"/>
                  <a:pt x="79947" y="0"/>
                  <a:pt x="178567" y="0"/>
                </a:cubicBezTo>
                <a:lnTo>
                  <a:pt x="2763308" y="0"/>
                </a:lnTo>
                <a:cubicBezTo>
                  <a:pt x="2861928" y="0"/>
                  <a:pt x="2941875" y="79947"/>
                  <a:pt x="2941875" y="178567"/>
                </a:cubicBezTo>
                <a:lnTo>
                  <a:pt x="2941875" y="892813"/>
                </a:lnTo>
                <a:cubicBezTo>
                  <a:pt x="2941875" y="991433"/>
                  <a:pt x="2861928" y="1071380"/>
                  <a:pt x="2763308" y="1071380"/>
                </a:cubicBezTo>
                <a:lnTo>
                  <a:pt x="178567" y="1071380"/>
                </a:lnTo>
                <a:cubicBezTo>
                  <a:pt x="79947" y="1071380"/>
                  <a:pt x="0" y="991433"/>
                  <a:pt x="0" y="892813"/>
                </a:cubicBezTo>
                <a:lnTo>
                  <a:pt x="0" y="178567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2310" tIns="132310" rIns="132310" bIns="13231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k-SK" sz="2100" kern="1200" dirty="0" smtClean="0"/>
              <a:t>hlavná postava má konflikt so spoločnosťou</a:t>
            </a:r>
            <a:endParaRPr lang="sk-SK" sz="2100" kern="1200" dirty="0"/>
          </a:p>
        </p:txBody>
      </p:sp>
      <p:sp>
        <p:nvSpPr>
          <p:cNvPr id="12" name="BlokTextu 11"/>
          <p:cNvSpPr txBox="1"/>
          <p:nvPr/>
        </p:nvSpPr>
        <p:spPr>
          <a:xfrm>
            <a:off x="530548" y="1820231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?hlavná postava - iná postava - spoločnosť?</a:t>
            </a:r>
            <a:endParaRPr lang="sk-SK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vislý zvitok 2"/>
          <p:cNvSpPr/>
          <p:nvPr/>
        </p:nvSpPr>
        <p:spPr>
          <a:xfrm>
            <a:off x="560140" y="2581160"/>
            <a:ext cx="3888432" cy="3638888"/>
          </a:xfrm>
          <a:prstGeom prst="verticalScroll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err="1" smtClean="0">
                <a:solidFill>
                  <a:schemeClr val="tx1"/>
                </a:solidFill>
              </a:rPr>
              <a:t>Harka</a:t>
            </a:r>
            <a:r>
              <a:rPr lang="sk-SK" sz="2400" dirty="0" smtClean="0">
                <a:solidFill>
                  <a:schemeClr val="tx1"/>
                </a:solidFill>
              </a:rPr>
              <a:t> by ich dozaista vedel zložiť, ibaže ich nebudú pripravovať ženy a dievčatá pre stany u nich doma. ...cudzí muži ich budú piecť a napchávať sa...</a:t>
            </a:r>
          </a:p>
          <a:p>
            <a:pPr algn="ctr"/>
            <a:endParaRPr lang="sk-SK" dirty="0"/>
          </a:p>
        </p:txBody>
      </p:sp>
      <p:sp>
        <p:nvSpPr>
          <p:cNvPr id="5" name="Výbuch 1 4"/>
          <p:cNvSpPr/>
          <p:nvPr/>
        </p:nvSpPr>
        <p:spPr>
          <a:xfrm>
            <a:off x="1907704" y="2592059"/>
            <a:ext cx="4824536" cy="2947859"/>
          </a:xfrm>
          <a:prstGeom prst="irregularSeal1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itchFamily="34" charset="0"/>
              <a:buChar char="•"/>
            </a:pPr>
            <a:r>
              <a:rPr lang="sk-SK" sz="2000" dirty="0">
                <a:solidFill>
                  <a:schemeClr val="tx1"/>
                </a:solidFill>
              </a:rPr>
              <a:t>NESPRAVODLIVOSŤ</a:t>
            </a:r>
          </a:p>
        </p:txBody>
      </p:sp>
    </p:spTree>
    <p:extLst>
      <p:ext uri="{BB962C8B-B14F-4D97-AF65-F5344CB8AC3E}">
        <p14:creationId xmlns:p14="http://schemas.microsoft.com/office/powerpoint/2010/main" val="426332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/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143000"/>
          </a:xfrm>
        </p:spPr>
        <p:txBody>
          <a:bodyPr/>
          <a:lstStyle/>
          <a:p>
            <a:r>
              <a:rPr lang="sk-SK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Ďakujem za pozornosť.</a:t>
            </a:r>
            <a:endParaRPr lang="sk-SK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4149080"/>
            <a:ext cx="7067128" cy="1977083"/>
          </a:xfrm>
        </p:spPr>
        <p:txBody>
          <a:bodyPr>
            <a:normAutofit/>
          </a:bodyPr>
          <a:lstStyle/>
          <a:p>
            <a:pPr algn="r"/>
            <a:r>
              <a:rPr lang="sk-SK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Spracovala: Mgr. Anna Kobzová</a:t>
            </a:r>
          </a:p>
          <a:p>
            <a:pPr algn="r"/>
            <a:r>
              <a:rPr lang="sk-SK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Zdroj: </a:t>
            </a:r>
          </a:p>
          <a:p>
            <a:pPr algn="r"/>
            <a:r>
              <a:rPr lang="sk-SK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Literárna výchova pre 7. ročník</a:t>
            </a:r>
          </a:p>
        </p:txBody>
      </p:sp>
    </p:spTree>
    <p:extLst>
      <p:ext uri="{BB962C8B-B14F-4D97-AF65-F5344CB8AC3E}">
        <p14:creationId xmlns:p14="http://schemas.microsoft.com/office/powerpoint/2010/main" val="236727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60" y="548680"/>
            <a:ext cx="1668777" cy="2503165"/>
          </a:xfrm>
          <a:prstGeom prst="rect">
            <a:avLst/>
          </a:prstGeom>
          <a:noFill/>
          <a:effectLst>
            <a:glow rad="190500">
              <a:schemeClr val="accent2">
                <a:lumMod val="20000"/>
                <a:lumOff val="8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890" y="3315221"/>
            <a:ext cx="2102784" cy="3091092"/>
          </a:xfrm>
          <a:prstGeom prst="rect">
            <a:avLst/>
          </a:prstGeom>
          <a:noFill/>
          <a:effectLst>
            <a:glow rad="190500">
              <a:schemeClr val="accent2">
                <a:lumMod val="20000"/>
                <a:lumOff val="8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898" y="548680"/>
            <a:ext cx="1630171" cy="2331144"/>
          </a:xfrm>
          <a:prstGeom prst="rect">
            <a:avLst/>
          </a:prstGeom>
          <a:noFill/>
          <a:effectLst>
            <a:glow rad="190500">
              <a:schemeClr val="accent2">
                <a:lumMod val="20000"/>
                <a:lumOff val="8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58" y="707951"/>
            <a:ext cx="1566332" cy="2184621"/>
          </a:xfrm>
          <a:prstGeom prst="rect">
            <a:avLst/>
          </a:prstGeom>
          <a:noFill/>
          <a:effectLst>
            <a:glow rad="190500">
              <a:schemeClr val="accent2">
                <a:lumMod val="20000"/>
                <a:lumOff val="8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985" y="3548237"/>
            <a:ext cx="1951739" cy="2673673"/>
          </a:xfrm>
          <a:prstGeom prst="rect">
            <a:avLst/>
          </a:prstGeom>
          <a:noFill/>
          <a:effectLst>
            <a:glow rad="190500">
              <a:schemeClr val="accent2">
                <a:lumMod val="20000"/>
                <a:lumOff val="8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132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Synovia </a:t>
            </a:r>
            <a:r>
              <a:rPr lang="sk-SK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Veľkej </a:t>
            </a:r>
            <a:r>
              <a:rPr lang="sk-SK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medvedice</a:t>
            </a:r>
            <a:endParaRPr lang="sk-SK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Literárny druh:</a:t>
            </a:r>
          </a:p>
          <a:p>
            <a:pPr lvl="1"/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epika</a:t>
            </a:r>
          </a:p>
          <a:p>
            <a:r>
              <a:rPr lang="sk-SK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Literárny žáner:</a:t>
            </a:r>
          </a:p>
          <a:p>
            <a:pPr lvl="1"/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western</a:t>
            </a:r>
          </a:p>
          <a:p>
            <a:r>
              <a:rPr lang="sk-SK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Literárna forma: </a:t>
            </a:r>
          </a:p>
          <a:p>
            <a:pPr lvl="1"/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próza</a:t>
            </a:r>
          </a:p>
          <a:p>
            <a:r>
              <a:rPr lang="sk-SK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Téma:</a:t>
            </a:r>
          </a:p>
          <a:p>
            <a:pPr lvl="1"/>
            <a:r>
              <a:rPr lang="sk-SK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Harka</a:t>
            </a:r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na love bizónov</a:t>
            </a:r>
            <a:endParaRPr lang="sk-SK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24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Hlavná postava</a:t>
            </a:r>
          </a:p>
          <a:p>
            <a:pPr lvl="1"/>
            <a:r>
              <a:rPr lang="sk-SK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Harka</a:t>
            </a:r>
            <a:endParaRPr lang="sk-SK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lvl="2"/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štrnásťročný indiánsky chlapec</a:t>
            </a:r>
          </a:p>
          <a:p>
            <a:pPr lvl="2"/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syn bývalého indiánskeho náčelníka</a:t>
            </a:r>
          </a:p>
          <a:p>
            <a:pPr lvl="2"/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vyhnanci z vlastného kmeňa vedú nebezpečný život v divočine, neskôr sú zamestnaní ako stopári pri stavbe Pacifickej železnice a žijú medzi dobrodruhmi a zlatokopmi</a:t>
            </a:r>
            <a:endParaRPr lang="sk-SK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30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Indiánske </a:t>
            </a:r>
            <a:r>
              <a:rPr lang="sk-SK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mená – čím sú zvláštne?</a:t>
            </a:r>
            <a:endParaRPr lang="sk-SK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</p:spPr>
        <p:txBody>
          <a:bodyPr/>
          <a:lstStyle/>
          <a:p>
            <a:r>
              <a:rPr lang="sk-SK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Harka</a:t>
            </a:r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Tvrdý Kameň Strelec Bizóních Šípov Lovec Medveďov</a:t>
            </a:r>
          </a:p>
          <a:p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Čierna Koža </a:t>
            </a:r>
            <a:r>
              <a:rPr lang="sk-SK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Brčko</a:t>
            </a:r>
            <a:endParaRPr lang="sk-SK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sk-SK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Obdĺžnik so šikmým zaobleným rohom 3"/>
          <p:cNvSpPr/>
          <p:nvPr/>
        </p:nvSpPr>
        <p:spPr>
          <a:xfrm>
            <a:off x="4067944" y="2348880"/>
            <a:ext cx="4104456" cy="3816424"/>
          </a:xfrm>
          <a:prstGeom prst="round2Diag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effectLst>
            <a:glow rad="127000">
              <a:schemeClr val="accent6">
                <a:lumMod val="20000"/>
                <a:lumOff val="8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520" tIns="53280" rIns="68520" bIns="53280" numCol="1" spcCol="1270" anchor="ctr" anchorCtr="0">
            <a:noAutofit/>
          </a:bodyPr>
          <a:lstStyle/>
          <a:p>
            <a:pPr marL="342900" indent="-34290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sk-SK" sz="3200" dirty="0">
                <a:solidFill>
                  <a:schemeClr val="tx1"/>
                </a:solidFill>
              </a:rPr>
              <a:t>Mená ľudí u niektorých národov </a:t>
            </a:r>
            <a:r>
              <a:rPr lang="sk-SK" sz="3200" dirty="0" smtClean="0">
                <a:solidFill>
                  <a:schemeClr val="tx1"/>
                </a:solidFill>
              </a:rPr>
              <a:t>( aj u Indiánov) vyjadrujú zároveň charakteristické vlastnosti ich nositeľa.</a:t>
            </a:r>
            <a:endParaRPr lang="sk-SK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688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Tvoríme osnovu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Príprava na lov 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Lov bizónov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Stretnutie </a:t>
            </a:r>
            <a:r>
              <a:rPr lang="sk-SK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Harka</a:t>
            </a:r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s  </a:t>
            </a:r>
            <a:r>
              <a:rPr lang="sk-SK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</a:t>
            </a:r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Čiernou Kožou </a:t>
            </a:r>
            <a:r>
              <a:rPr lang="sk-SK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Brčkom</a:t>
            </a:r>
            <a:endParaRPr lang="sk-SK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Obláčik 4"/>
          <p:cNvSpPr/>
          <p:nvPr/>
        </p:nvSpPr>
        <p:spPr>
          <a:xfrm>
            <a:off x="3013720" y="1844824"/>
            <a:ext cx="5554228" cy="3161776"/>
          </a:xfrm>
          <a:prstGeom prst="cloudCallout">
            <a:avLst>
              <a:gd name="adj1" fmla="val -81136"/>
              <a:gd name="adj2" fmla="val 50950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3200" dirty="0" smtClean="0">
              <a:solidFill>
                <a:schemeClr val="tx1"/>
              </a:solidFill>
            </a:endParaRPr>
          </a:p>
          <a:p>
            <a:pPr algn="ctr"/>
            <a:r>
              <a:rPr lang="sk-SK" sz="3200" dirty="0" smtClean="0">
                <a:solidFill>
                  <a:schemeClr val="tx1"/>
                </a:solidFill>
              </a:rPr>
              <a:t>Rozdeľte text úryvku na tri časti a zostavte osnovu.</a:t>
            </a:r>
          </a:p>
          <a:p>
            <a:pPr algn="ctr"/>
            <a:endParaRPr lang="sk-SK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50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77"/>
          </a:xfrm>
        </p:spPr>
        <p:txBody>
          <a:bodyPr>
            <a:noAutofit/>
          </a:bodyPr>
          <a:lstStyle/>
          <a:p>
            <a:pPr algn="l"/>
            <a:r>
              <a:rPr lang="sk-SK" sz="36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Príprava na </a:t>
            </a:r>
            <a:r>
              <a:rPr lang="sk-SK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</a:t>
            </a:r>
            <a:endParaRPr lang="sk-SK" sz="36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Voľná forma 6"/>
          <p:cNvSpPr/>
          <p:nvPr/>
        </p:nvSpPr>
        <p:spPr>
          <a:xfrm>
            <a:off x="899593" y="1196815"/>
            <a:ext cx="7416822" cy="778445"/>
          </a:xfrm>
          <a:custGeom>
            <a:avLst/>
            <a:gdLst>
              <a:gd name="connsiteX0" fmla="*/ 0 w 5059898"/>
              <a:gd name="connsiteY0" fmla="*/ 77845 h 778445"/>
              <a:gd name="connsiteX1" fmla="*/ 77845 w 5059898"/>
              <a:gd name="connsiteY1" fmla="*/ 0 h 778445"/>
              <a:gd name="connsiteX2" fmla="*/ 4982054 w 5059898"/>
              <a:gd name="connsiteY2" fmla="*/ 0 h 778445"/>
              <a:gd name="connsiteX3" fmla="*/ 5059899 w 5059898"/>
              <a:gd name="connsiteY3" fmla="*/ 77845 h 778445"/>
              <a:gd name="connsiteX4" fmla="*/ 5059898 w 5059898"/>
              <a:gd name="connsiteY4" fmla="*/ 700601 h 778445"/>
              <a:gd name="connsiteX5" fmla="*/ 4982053 w 5059898"/>
              <a:gd name="connsiteY5" fmla="*/ 778446 h 778445"/>
              <a:gd name="connsiteX6" fmla="*/ 77845 w 5059898"/>
              <a:gd name="connsiteY6" fmla="*/ 778445 h 778445"/>
              <a:gd name="connsiteX7" fmla="*/ 0 w 5059898"/>
              <a:gd name="connsiteY7" fmla="*/ 700600 h 778445"/>
              <a:gd name="connsiteX8" fmla="*/ 0 w 5059898"/>
              <a:gd name="connsiteY8" fmla="*/ 77845 h 77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59898" h="778445">
                <a:moveTo>
                  <a:pt x="0" y="77845"/>
                </a:moveTo>
                <a:cubicBezTo>
                  <a:pt x="0" y="34852"/>
                  <a:pt x="34852" y="0"/>
                  <a:pt x="77845" y="0"/>
                </a:cubicBezTo>
                <a:lnTo>
                  <a:pt x="4982054" y="0"/>
                </a:lnTo>
                <a:cubicBezTo>
                  <a:pt x="5025047" y="0"/>
                  <a:pt x="5059899" y="34852"/>
                  <a:pt x="5059899" y="77845"/>
                </a:cubicBezTo>
                <a:cubicBezTo>
                  <a:pt x="5059899" y="285430"/>
                  <a:pt x="5059898" y="493016"/>
                  <a:pt x="5059898" y="700601"/>
                </a:cubicBezTo>
                <a:cubicBezTo>
                  <a:pt x="5059898" y="743594"/>
                  <a:pt x="5025046" y="778446"/>
                  <a:pt x="4982053" y="778446"/>
                </a:cubicBezTo>
                <a:lnTo>
                  <a:pt x="77845" y="778445"/>
                </a:lnTo>
                <a:cubicBezTo>
                  <a:pt x="34852" y="778445"/>
                  <a:pt x="0" y="743593"/>
                  <a:pt x="0" y="700600"/>
                </a:cubicBezTo>
                <a:lnTo>
                  <a:pt x="0" y="77845"/>
                </a:lnTo>
                <a:close/>
              </a:path>
            </a:pathLst>
          </a:cu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520" tIns="53280" rIns="68520" bIns="5328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k-SK" sz="2400" b="1" kern="1200" dirty="0" smtClean="0">
                <a:solidFill>
                  <a:schemeClr val="accent2">
                    <a:lumMod val="50000"/>
                  </a:schemeClr>
                </a:solidFill>
              </a:rPr>
              <a:t>Vyhľadajte v texte časť, ktorá opisuje </a:t>
            </a:r>
            <a:r>
              <a:rPr lang="sk-SK" sz="2400" b="1" kern="1200" dirty="0" err="1" smtClean="0">
                <a:solidFill>
                  <a:schemeClr val="accent2">
                    <a:lumMod val="50000"/>
                  </a:schemeClr>
                </a:solidFill>
              </a:rPr>
              <a:t>Harkove</a:t>
            </a:r>
            <a:r>
              <a:rPr lang="sk-SK" sz="2400" b="1" kern="1200" dirty="0" smtClean="0">
                <a:solidFill>
                  <a:schemeClr val="accent2">
                    <a:lumMod val="50000"/>
                  </a:schemeClr>
                </a:solidFill>
              </a:rPr>
              <a:t> prípravy na lov.</a:t>
            </a:r>
            <a:endParaRPr lang="sk-SK" sz="2400" kern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Voľná forma 8"/>
          <p:cNvSpPr/>
          <p:nvPr/>
        </p:nvSpPr>
        <p:spPr>
          <a:xfrm>
            <a:off x="899592" y="2115381"/>
            <a:ext cx="7416823" cy="778445"/>
          </a:xfrm>
          <a:custGeom>
            <a:avLst/>
            <a:gdLst>
              <a:gd name="connsiteX0" fmla="*/ 0 w 4234745"/>
              <a:gd name="connsiteY0" fmla="*/ 129767 h 778445"/>
              <a:gd name="connsiteX1" fmla="*/ 129767 w 4234745"/>
              <a:gd name="connsiteY1" fmla="*/ 0 h 778445"/>
              <a:gd name="connsiteX2" fmla="*/ 4104978 w 4234745"/>
              <a:gd name="connsiteY2" fmla="*/ 0 h 778445"/>
              <a:gd name="connsiteX3" fmla="*/ 4234745 w 4234745"/>
              <a:gd name="connsiteY3" fmla="*/ 129767 h 778445"/>
              <a:gd name="connsiteX4" fmla="*/ 4234745 w 4234745"/>
              <a:gd name="connsiteY4" fmla="*/ 648678 h 778445"/>
              <a:gd name="connsiteX5" fmla="*/ 4104978 w 4234745"/>
              <a:gd name="connsiteY5" fmla="*/ 778445 h 778445"/>
              <a:gd name="connsiteX6" fmla="*/ 129767 w 4234745"/>
              <a:gd name="connsiteY6" fmla="*/ 778445 h 778445"/>
              <a:gd name="connsiteX7" fmla="*/ 0 w 4234745"/>
              <a:gd name="connsiteY7" fmla="*/ 648678 h 778445"/>
              <a:gd name="connsiteX8" fmla="*/ 0 w 4234745"/>
              <a:gd name="connsiteY8" fmla="*/ 129767 h 77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34745" h="778445">
                <a:moveTo>
                  <a:pt x="0" y="129767"/>
                </a:moveTo>
                <a:cubicBezTo>
                  <a:pt x="0" y="58099"/>
                  <a:pt x="58099" y="0"/>
                  <a:pt x="129767" y="0"/>
                </a:cubicBezTo>
                <a:lnTo>
                  <a:pt x="4104978" y="0"/>
                </a:lnTo>
                <a:cubicBezTo>
                  <a:pt x="4176646" y="0"/>
                  <a:pt x="4234745" y="58099"/>
                  <a:pt x="4234745" y="129767"/>
                </a:cubicBezTo>
                <a:lnTo>
                  <a:pt x="4234745" y="648678"/>
                </a:lnTo>
                <a:cubicBezTo>
                  <a:pt x="4234745" y="720346"/>
                  <a:pt x="4176646" y="778445"/>
                  <a:pt x="4104978" y="778445"/>
                </a:cubicBezTo>
                <a:lnTo>
                  <a:pt x="129767" y="778445"/>
                </a:lnTo>
                <a:cubicBezTo>
                  <a:pt x="58099" y="778445"/>
                  <a:pt x="0" y="720346"/>
                  <a:pt x="0" y="648678"/>
                </a:cubicBezTo>
                <a:lnTo>
                  <a:pt x="0" y="129767"/>
                </a:lnTo>
                <a:close/>
              </a:path>
            </a:pathLst>
          </a:cu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520" tIns="53280" rIns="68520" bIns="53280" numCol="1" spcCol="1270" anchor="ctr" anchorCtr="0">
            <a:noAutofit/>
          </a:bodyPr>
          <a:lstStyle/>
          <a:p>
            <a:pPr marL="342900" indent="-34290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sk-SK" sz="2400" dirty="0">
                <a:solidFill>
                  <a:schemeClr val="tx1"/>
                </a:solidFill>
              </a:rPr>
              <a:t>starostlivosť o kone – dostatok vody, najlepšia paša</a:t>
            </a:r>
          </a:p>
        </p:txBody>
      </p:sp>
      <p:sp>
        <p:nvSpPr>
          <p:cNvPr id="11" name="Voľná forma 10"/>
          <p:cNvSpPr/>
          <p:nvPr/>
        </p:nvSpPr>
        <p:spPr>
          <a:xfrm>
            <a:off x="899593" y="2987240"/>
            <a:ext cx="7416822" cy="778445"/>
          </a:xfrm>
          <a:custGeom>
            <a:avLst/>
            <a:gdLst>
              <a:gd name="connsiteX0" fmla="*/ 0 w 4234745"/>
              <a:gd name="connsiteY0" fmla="*/ 129767 h 778445"/>
              <a:gd name="connsiteX1" fmla="*/ 129767 w 4234745"/>
              <a:gd name="connsiteY1" fmla="*/ 0 h 778445"/>
              <a:gd name="connsiteX2" fmla="*/ 4104978 w 4234745"/>
              <a:gd name="connsiteY2" fmla="*/ 0 h 778445"/>
              <a:gd name="connsiteX3" fmla="*/ 4234745 w 4234745"/>
              <a:gd name="connsiteY3" fmla="*/ 129767 h 778445"/>
              <a:gd name="connsiteX4" fmla="*/ 4234745 w 4234745"/>
              <a:gd name="connsiteY4" fmla="*/ 648678 h 778445"/>
              <a:gd name="connsiteX5" fmla="*/ 4104978 w 4234745"/>
              <a:gd name="connsiteY5" fmla="*/ 778445 h 778445"/>
              <a:gd name="connsiteX6" fmla="*/ 129767 w 4234745"/>
              <a:gd name="connsiteY6" fmla="*/ 778445 h 778445"/>
              <a:gd name="connsiteX7" fmla="*/ 0 w 4234745"/>
              <a:gd name="connsiteY7" fmla="*/ 648678 h 778445"/>
              <a:gd name="connsiteX8" fmla="*/ 0 w 4234745"/>
              <a:gd name="connsiteY8" fmla="*/ 129767 h 77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34745" h="778445">
                <a:moveTo>
                  <a:pt x="0" y="129767"/>
                </a:moveTo>
                <a:cubicBezTo>
                  <a:pt x="0" y="58099"/>
                  <a:pt x="58099" y="0"/>
                  <a:pt x="129767" y="0"/>
                </a:cubicBezTo>
                <a:lnTo>
                  <a:pt x="4104978" y="0"/>
                </a:lnTo>
                <a:cubicBezTo>
                  <a:pt x="4176646" y="0"/>
                  <a:pt x="4234745" y="58099"/>
                  <a:pt x="4234745" y="129767"/>
                </a:cubicBezTo>
                <a:lnTo>
                  <a:pt x="4234745" y="648678"/>
                </a:lnTo>
                <a:cubicBezTo>
                  <a:pt x="4234745" y="720346"/>
                  <a:pt x="4176646" y="778445"/>
                  <a:pt x="4104978" y="778445"/>
                </a:cubicBezTo>
                <a:lnTo>
                  <a:pt x="129767" y="778445"/>
                </a:lnTo>
                <a:cubicBezTo>
                  <a:pt x="58099" y="778445"/>
                  <a:pt x="0" y="720346"/>
                  <a:pt x="0" y="648678"/>
                </a:cubicBezTo>
                <a:lnTo>
                  <a:pt x="0" y="129767"/>
                </a:lnTo>
                <a:close/>
              </a:path>
            </a:pathLst>
          </a:cu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520" tIns="53280" rIns="68520" bIns="53280" numCol="1" spcCol="1270" anchor="ctr" anchorCtr="0">
            <a:noAutofit/>
          </a:bodyPr>
          <a:lstStyle/>
          <a:p>
            <a:pPr marL="342900" indent="-34290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sk-SK" sz="2400" dirty="0">
                <a:solidFill>
                  <a:schemeClr val="tx1"/>
                </a:solidFill>
              </a:rPr>
              <a:t>zjedol za hrsť mäsa, dal si dúšok vody</a:t>
            </a:r>
          </a:p>
        </p:txBody>
      </p:sp>
      <p:sp>
        <p:nvSpPr>
          <p:cNvPr id="13" name="Voľná forma 12"/>
          <p:cNvSpPr/>
          <p:nvPr/>
        </p:nvSpPr>
        <p:spPr>
          <a:xfrm>
            <a:off x="899593" y="3859100"/>
            <a:ext cx="7416822" cy="778445"/>
          </a:xfrm>
          <a:custGeom>
            <a:avLst/>
            <a:gdLst>
              <a:gd name="connsiteX0" fmla="*/ 0 w 4234745"/>
              <a:gd name="connsiteY0" fmla="*/ 129767 h 778445"/>
              <a:gd name="connsiteX1" fmla="*/ 129767 w 4234745"/>
              <a:gd name="connsiteY1" fmla="*/ 0 h 778445"/>
              <a:gd name="connsiteX2" fmla="*/ 4104978 w 4234745"/>
              <a:gd name="connsiteY2" fmla="*/ 0 h 778445"/>
              <a:gd name="connsiteX3" fmla="*/ 4234745 w 4234745"/>
              <a:gd name="connsiteY3" fmla="*/ 129767 h 778445"/>
              <a:gd name="connsiteX4" fmla="*/ 4234745 w 4234745"/>
              <a:gd name="connsiteY4" fmla="*/ 648678 h 778445"/>
              <a:gd name="connsiteX5" fmla="*/ 4104978 w 4234745"/>
              <a:gd name="connsiteY5" fmla="*/ 778445 h 778445"/>
              <a:gd name="connsiteX6" fmla="*/ 129767 w 4234745"/>
              <a:gd name="connsiteY6" fmla="*/ 778445 h 778445"/>
              <a:gd name="connsiteX7" fmla="*/ 0 w 4234745"/>
              <a:gd name="connsiteY7" fmla="*/ 648678 h 778445"/>
              <a:gd name="connsiteX8" fmla="*/ 0 w 4234745"/>
              <a:gd name="connsiteY8" fmla="*/ 129767 h 77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34745" h="778445">
                <a:moveTo>
                  <a:pt x="0" y="129767"/>
                </a:moveTo>
                <a:cubicBezTo>
                  <a:pt x="0" y="58099"/>
                  <a:pt x="58099" y="0"/>
                  <a:pt x="129767" y="0"/>
                </a:cubicBezTo>
                <a:lnTo>
                  <a:pt x="4104978" y="0"/>
                </a:lnTo>
                <a:cubicBezTo>
                  <a:pt x="4176646" y="0"/>
                  <a:pt x="4234745" y="58099"/>
                  <a:pt x="4234745" y="129767"/>
                </a:cubicBezTo>
                <a:lnTo>
                  <a:pt x="4234745" y="648678"/>
                </a:lnTo>
                <a:cubicBezTo>
                  <a:pt x="4234745" y="720346"/>
                  <a:pt x="4176646" y="778445"/>
                  <a:pt x="4104978" y="778445"/>
                </a:cubicBezTo>
                <a:lnTo>
                  <a:pt x="129767" y="778445"/>
                </a:lnTo>
                <a:cubicBezTo>
                  <a:pt x="58099" y="778445"/>
                  <a:pt x="0" y="720346"/>
                  <a:pt x="0" y="648678"/>
                </a:cubicBezTo>
                <a:lnTo>
                  <a:pt x="0" y="129767"/>
                </a:lnTo>
                <a:close/>
              </a:path>
            </a:pathLst>
          </a:cu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520" tIns="53280" rIns="68520" bIns="53280" numCol="1" spcCol="1270" anchor="ctr" anchorCtr="0">
            <a:noAutofit/>
          </a:bodyPr>
          <a:lstStyle/>
          <a:p>
            <a:pPr marL="342900" indent="-34290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sk-SK" sz="2400" dirty="0">
                <a:solidFill>
                  <a:schemeClr val="tx1"/>
                </a:solidFill>
              </a:rPr>
              <a:t>natrel sa masťou</a:t>
            </a:r>
          </a:p>
        </p:txBody>
      </p:sp>
      <p:sp>
        <p:nvSpPr>
          <p:cNvPr id="15" name="Voľná forma 14"/>
          <p:cNvSpPr/>
          <p:nvPr/>
        </p:nvSpPr>
        <p:spPr>
          <a:xfrm>
            <a:off x="899593" y="4730959"/>
            <a:ext cx="7416822" cy="778445"/>
          </a:xfrm>
          <a:custGeom>
            <a:avLst/>
            <a:gdLst>
              <a:gd name="connsiteX0" fmla="*/ 0 w 4234745"/>
              <a:gd name="connsiteY0" fmla="*/ 129767 h 778445"/>
              <a:gd name="connsiteX1" fmla="*/ 129767 w 4234745"/>
              <a:gd name="connsiteY1" fmla="*/ 0 h 778445"/>
              <a:gd name="connsiteX2" fmla="*/ 4104978 w 4234745"/>
              <a:gd name="connsiteY2" fmla="*/ 0 h 778445"/>
              <a:gd name="connsiteX3" fmla="*/ 4234745 w 4234745"/>
              <a:gd name="connsiteY3" fmla="*/ 129767 h 778445"/>
              <a:gd name="connsiteX4" fmla="*/ 4234745 w 4234745"/>
              <a:gd name="connsiteY4" fmla="*/ 648678 h 778445"/>
              <a:gd name="connsiteX5" fmla="*/ 4104978 w 4234745"/>
              <a:gd name="connsiteY5" fmla="*/ 778445 h 778445"/>
              <a:gd name="connsiteX6" fmla="*/ 129767 w 4234745"/>
              <a:gd name="connsiteY6" fmla="*/ 778445 h 778445"/>
              <a:gd name="connsiteX7" fmla="*/ 0 w 4234745"/>
              <a:gd name="connsiteY7" fmla="*/ 648678 h 778445"/>
              <a:gd name="connsiteX8" fmla="*/ 0 w 4234745"/>
              <a:gd name="connsiteY8" fmla="*/ 129767 h 77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34745" h="778445">
                <a:moveTo>
                  <a:pt x="0" y="129767"/>
                </a:moveTo>
                <a:cubicBezTo>
                  <a:pt x="0" y="58099"/>
                  <a:pt x="58099" y="0"/>
                  <a:pt x="129767" y="0"/>
                </a:cubicBezTo>
                <a:lnTo>
                  <a:pt x="4104978" y="0"/>
                </a:lnTo>
                <a:cubicBezTo>
                  <a:pt x="4176646" y="0"/>
                  <a:pt x="4234745" y="58099"/>
                  <a:pt x="4234745" y="129767"/>
                </a:cubicBezTo>
                <a:lnTo>
                  <a:pt x="4234745" y="648678"/>
                </a:lnTo>
                <a:cubicBezTo>
                  <a:pt x="4234745" y="720346"/>
                  <a:pt x="4176646" y="778445"/>
                  <a:pt x="4104978" y="778445"/>
                </a:cubicBezTo>
                <a:lnTo>
                  <a:pt x="129767" y="778445"/>
                </a:lnTo>
                <a:cubicBezTo>
                  <a:pt x="58099" y="778445"/>
                  <a:pt x="0" y="720346"/>
                  <a:pt x="0" y="648678"/>
                </a:cubicBezTo>
                <a:lnTo>
                  <a:pt x="0" y="129767"/>
                </a:lnTo>
                <a:close/>
              </a:path>
            </a:pathLst>
          </a:cu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520" tIns="53280" rIns="68520" bIns="53280" numCol="1" spcCol="1270" anchor="ctr" anchorCtr="0">
            <a:noAutofit/>
          </a:bodyPr>
          <a:lstStyle/>
          <a:p>
            <a:pPr marL="342900" indent="-34290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sk-SK" sz="2400" dirty="0">
                <a:solidFill>
                  <a:schemeClr val="tx1"/>
                </a:solidFill>
              </a:rPr>
              <a:t>zoradil si zbrane</a:t>
            </a:r>
          </a:p>
        </p:txBody>
      </p:sp>
      <p:sp>
        <p:nvSpPr>
          <p:cNvPr id="17" name="Voľná forma 16"/>
          <p:cNvSpPr/>
          <p:nvPr/>
        </p:nvSpPr>
        <p:spPr>
          <a:xfrm>
            <a:off x="899593" y="5602818"/>
            <a:ext cx="7416822" cy="778445"/>
          </a:xfrm>
          <a:custGeom>
            <a:avLst/>
            <a:gdLst>
              <a:gd name="connsiteX0" fmla="*/ 0 w 4234745"/>
              <a:gd name="connsiteY0" fmla="*/ 129767 h 778445"/>
              <a:gd name="connsiteX1" fmla="*/ 129767 w 4234745"/>
              <a:gd name="connsiteY1" fmla="*/ 0 h 778445"/>
              <a:gd name="connsiteX2" fmla="*/ 4104978 w 4234745"/>
              <a:gd name="connsiteY2" fmla="*/ 0 h 778445"/>
              <a:gd name="connsiteX3" fmla="*/ 4234745 w 4234745"/>
              <a:gd name="connsiteY3" fmla="*/ 129767 h 778445"/>
              <a:gd name="connsiteX4" fmla="*/ 4234745 w 4234745"/>
              <a:gd name="connsiteY4" fmla="*/ 648678 h 778445"/>
              <a:gd name="connsiteX5" fmla="*/ 4104978 w 4234745"/>
              <a:gd name="connsiteY5" fmla="*/ 778445 h 778445"/>
              <a:gd name="connsiteX6" fmla="*/ 129767 w 4234745"/>
              <a:gd name="connsiteY6" fmla="*/ 778445 h 778445"/>
              <a:gd name="connsiteX7" fmla="*/ 0 w 4234745"/>
              <a:gd name="connsiteY7" fmla="*/ 648678 h 778445"/>
              <a:gd name="connsiteX8" fmla="*/ 0 w 4234745"/>
              <a:gd name="connsiteY8" fmla="*/ 129767 h 77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34745" h="778445">
                <a:moveTo>
                  <a:pt x="0" y="129767"/>
                </a:moveTo>
                <a:cubicBezTo>
                  <a:pt x="0" y="58099"/>
                  <a:pt x="58099" y="0"/>
                  <a:pt x="129767" y="0"/>
                </a:cubicBezTo>
                <a:lnTo>
                  <a:pt x="4104978" y="0"/>
                </a:lnTo>
                <a:cubicBezTo>
                  <a:pt x="4176646" y="0"/>
                  <a:pt x="4234745" y="58099"/>
                  <a:pt x="4234745" y="129767"/>
                </a:cubicBezTo>
                <a:lnTo>
                  <a:pt x="4234745" y="648678"/>
                </a:lnTo>
                <a:cubicBezTo>
                  <a:pt x="4234745" y="720346"/>
                  <a:pt x="4176646" y="778445"/>
                  <a:pt x="4104978" y="778445"/>
                </a:cubicBezTo>
                <a:lnTo>
                  <a:pt x="129767" y="778445"/>
                </a:lnTo>
                <a:cubicBezTo>
                  <a:pt x="58099" y="778445"/>
                  <a:pt x="0" y="720346"/>
                  <a:pt x="0" y="648678"/>
                </a:cubicBezTo>
                <a:lnTo>
                  <a:pt x="0" y="129767"/>
                </a:lnTo>
                <a:close/>
              </a:path>
            </a:pathLst>
          </a:cu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520" tIns="53280" rIns="68520" bIns="53280" numCol="1" spcCol="1270" anchor="ctr" anchorCtr="0">
            <a:noAutofit/>
          </a:bodyPr>
          <a:lstStyle/>
          <a:p>
            <a:pPr marL="342900" indent="-34290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sk-SK" sz="2400" dirty="0">
                <a:solidFill>
                  <a:schemeClr val="tx1"/>
                </a:solidFill>
              </a:rPr>
              <a:t>tradičná výzbroj – luk, 20 šípov, nôž</a:t>
            </a:r>
          </a:p>
        </p:txBody>
      </p:sp>
      <p:sp>
        <p:nvSpPr>
          <p:cNvPr id="18" name="Výbuch 1 17"/>
          <p:cNvSpPr/>
          <p:nvPr/>
        </p:nvSpPr>
        <p:spPr>
          <a:xfrm>
            <a:off x="1115616" y="959594"/>
            <a:ext cx="7812868" cy="5709766"/>
          </a:xfrm>
          <a:prstGeom prst="irregularSeal1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itchFamily="34" charset="0"/>
              <a:buChar char="•"/>
            </a:pPr>
            <a:r>
              <a:rPr lang="sk-SK" sz="2000" dirty="0" smtClean="0">
                <a:solidFill>
                  <a:schemeClr val="tx1"/>
                </a:solidFill>
              </a:rPr>
              <a:t>Zviera bolo na 1. mieste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k-SK" sz="2000" dirty="0" smtClean="0">
                <a:solidFill>
                  <a:schemeClr val="tx1"/>
                </a:solidFill>
              </a:rPr>
              <a:t>pri love bizónov bola nevyhnutná absolútna dôvera a súhra jazdca a koňa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k-SK" sz="2000" dirty="0" smtClean="0">
                <a:solidFill>
                  <a:schemeClr val="tx1"/>
                </a:solidFill>
              </a:rPr>
              <a:t>Indiáni </a:t>
            </a:r>
            <a:r>
              <a:rPr lang="sk-SK" sz="2000" dirty="0" err="1" smtClean="0">
                <a:solidFill>
                  <a:schemeClr val="tx1"/>
                </a:solidFill>
              </a:rPr>
              <a:t>boi</a:t>
            </a:r>
            <a:r>
              <a:rPr lang="sk-SK" sz="2000" dirty="0" smtClean="0">
                <a:solidFill>
                  <a:schemeClr val="tx1"/>
                </a:solidFill>
              </a:rPr>
              <a:t> veľmi úzko spojení s prírodou, bola ich domovom, vážili si ju, starali sa o ňu</a:t>
            </a:r>
            <a:endParaRPr lang="sk-SK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05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  <p:bldP spid="18" grpId="0" animBg="1"/>
      <p:bldP spid="1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Najdramatickejšia časť ...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Lov bizónov </a:t>
            </a:r>
          </a:p>
          <a:p>
            <a:pPr lvl="1"/>
            <a:r>
              <a:rPr lang="sk-SK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autorka to dosiahla zvýšeným výskytom a hromadením slovies</a:t>
            </a:r>
          </a:p>
          <a:p>
            <a:pPr lvl="2"/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...sedel na koni, pálil a kričal...má cieliť a vystreľovať šípy...ani jeden lovec nemohol druhého vidieť alebo počuť... vedľa neho sa tisol a narážal ...musel sa podvoliť a rútiť sa...</a:t>
            </a:r>
            <a:endParaRPr lang="sk-SK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20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k-SK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Dramatické napätie v dobrodružnej literatúre (westerne)</a:t>
            </a:r>
            <a:endParaRPr lang="sk-SK" sz="40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Voľná forma 5"/>
          <p:cNvSpPr/>
          <p:nvPr/>
        </p:nvSpPr>
        <p:spPr>
          <a:xfrm>
            <a:off x="323528" y="1340768"/>
            <a:ext cx="2023997" cy="748800"/>
          </a:xfrm>
          <a:custGeom>
            <a:avLst/>
            <a:gdLst>
              <a:gd name="connsiteX0" fmla="*/ 0 w 2507456"/>
              <a:gd name="connsiteY0" fmla="*/ 0 h 748800"/>
              <a:gd name="connsiteX1" fmla="*/ 2507456 w 2507456"/>
              <a:gd name="connsiteY1" fmla="*/ 0 h 748800"/>
              <a:gd name="connsiteX2" fmla="*/ 2507456 w 2507456"/>
              <a:gd name="connsiteY2" fmla="*/ 748800 h 748800"/>
              <a:gd name="connsiteX3" fmla="*/ 0 w 2507456"/>
              <a:gd name="connsiteY3" fmla="*/ 748800 h 748800"/>
              <a:gd name="connsiteX4" fmla="*/ 0 w 2507456"/>
              <a:gd name="connsiteY4" fmla="*/ 0 h 74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7456" h="748800">
                <a:moveTo>
                  <a:pt x="0" y="0"/>
                </a:moveTo>
                <a:lnTo>
                  <a:pt x="2507456" y="0"/>
                </a:lnTo>
                <a:lnTo>
                  <a:pt x="2507456" y="748800"/>
                </a:lnTo>
                <a:lnTo>
                  <a:pt x="0" y="7488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cmpd="tri">
            <a:solidFill>
              <a:schemeClr val="accent2">
                <a:lumMod val="50000"/>
              </a:schemeClr>
            </a:solidFill>
          </a:ln>
          <a:effectLst>
            <a:glow rad="101600">
              <a:schemeClr val="accent2">
                <a:lumMod val="60000"/>
                <a:lumOff val="40000"/>
                <a:alpha val="40000"/>
              </a:schemeClr>
            </a:glo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912" tIns="105664" rIns="184912" bIns="10566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k-SK" sz="2000" b="1" kern="1200" dirty="0" smtClean="0">
                <a:solidFill>
                  <a:schemeClr val="tx1"/>
                </a:solidFill>
              </a:rPr>
              <a:t>dej</a:t>
            </a:r>
            <a:endParaRPr lang="sk-SK" sz="2000" b="1" kern="1200" dirty="0">
              <a:solidFill>
                <a:schemeClr val="tx1"/>
              </a:solidFill>
            </a:endParaRPr>
          </a:p>
        </p:txBody>
      </p:sp>
      <p:sp>
        <p:nvSpPr>
          <p:cNvPr id="7" name="Voľná forma 6"/>
          <p:cNvSpPr/>
          <p:nvPr/>
        </p:nvSpPr>
        <p:spPr>
          <a:xfrm>
            <a:off x="323528" y="2161576"/>
            <a:ext cx="2023997" cy="2779592"/>
          </a:xfrm>
          <a:custGeom>
            <a:avLst/>
            <a:gdLst>
              <a:gd name="connsiteX0" fmla="*/ 0 w 2507456"/>
              <a:gd name="connsiteY0" fmla="*/ 0 h 3354390"/>
              <a:gd name="connsiteX1" fmla="*/ 2507456 w 2507456"/>
              <a:gd name="connsiteY1" fmla="*/ 0 h 3354390"/>
              <a:gd name="connsiteX2" fmla="*/ 2507456 w 2507456"/>
              <a:gd name="connsiteY2" fmla="*/ 3354390 h 3354390"/>
              <a:gd name="connsiteX3" fmla="*/ 0 w 2507456"/>
              <a:gd name="connsiteY3" fmla="*/ 3354390 h 3354390"/>
              <a:gd name="connsiteX4" fmla="*/ 0 w 2507456"/>
              <a:gd name="connsiteY4" fmla="*/ 0 h 3354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7456" h="3354390">
                <a:moveTo>
                  <a:pt x="0" y="0"/>
                </a:moveTo>
                <a:lnTo>
                  <a:pt x="2507456" y="0"/>
                </a:lnTo>
                <a:lnTo>
                  <a:pt x="2507456" y="3354390"/>
                </a:lnTo>
                <a:lnTo>
                  <a:pt x="0" y="335439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50800" cmpd="tri">
            <a:solidFill>
              <a:schemeClr val="accent2">
                <a:lumMod val="75000"/>
              </a:schemeClr>
            </a:solidFill>
          </a:ln>
          <a:effectLst>
            <a:glow rad="127000">
              <a:schemeClr val="accent2">
                <a:lumMod val="60000"/>
                <a:lumOff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310478" rIns="206248" bIns="206248" numCol="1" spcCol="1270" anchor="t" anchorCtr="0">
            <a:noAutofit/>
          </a:bodyPr>
          <a:lstStyle/>
          <a:p>
            <a:pPr marL="228600" lvl="1" indent="-228600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sk-SK" sz="2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hlavným znakom </a:t>
            </a:r>
            <a:r>
              <a:rPr lang="sk-SK" sz="23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prozaické-ho</a:t>
            </a:r>
            <a:r>
              <a:rPr lang="sk-SK" sz="2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diela</a:t>
            </a:r>
          </a:p>
          <a:p>
            <a:pPr marL="228600" lvl="1" indent="-228600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sk-SK" sz="23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nezvyčajný príbeh</a:t>
            </a:r>
            <a:endParaRPr lang="sk-SK" sz="23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Voľná forma 7"/>
          <p:cNvSpPr/>
          <p:nvPr/>
        </p:nvSpPr>
        <p:spPr>
          <a:xfrm>
            <a:off x="2537529" y="1340768"/>
            <a:ext cx="2042244" cy="748800"/>
          </a:xfrm>
          <a:custGeom>
            <a:avLst/>
            <a:gdLst>
              <a:gd name="connsiteX0" fmla="*/ 0 w 2507456"/>
              <a:gd name="connsiteY0" fmla="*/ 0 h 748800"/>
              <a:gd name="connsiteX1" fmla="*/ 2507456 w 2507456"/>
              <a:gd name="connsiteY1" fmla="*/ 0 h 748800"/>
              <a:gd name="connsiteX2" fmla="*/ 2507456 w 2507456"/>
              <a:gd name="connsiteY2" fmla="*/ 748800 h 748800"/>
              <a:gd name="connsiteX3" fmla="*/ 0 w 2507456"/>
              <a:gd name="connsiteY3" fmla="*/ 748800 h 748800"/>
              <a:gd name="connsiteX4" fmla="*/ 0 w 2507456"/>
              <a:gd name="connsiteY4" fmla="*/ 0 h 74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7456" h="748800">
                <a:moveTo>
                  <a:pt x="0" y="0"/>
                </a:moveTo>
                <a:lnTo>
                  <a:pt x="2507456" y="0"/>
                </a:lnTo>
                <a:lnTo>
                  <a:pt x="2507456" y="748800"/>
                </a:lnTo>
                <a:lnTo>
                  <a:pt x="0" y="7488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cmpd="tri">
            <a:solidFill>
              <a:schemeClr val="accent2">
                <a:lumMod val="50000"/>
              </a:schemeClr>
            </a:solidFill>
          </a:ln>
          <a:effectLst>
            <a:glow rad="101600">
              <a:schemeClr val="accent2">
                <a:lumMod val="60000"/>
                <a:lumOff val="40000"/>
                <a:alpha val="40000"/>
              </a:schemeClr>
            </a:glo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912" tIns="105664" rIns="184912" bIns="105664" numCol="1" spcCol="1270" anchor="ctr" anchorCtr="0">
            <a:noAutofit/>
          </a:bodyPr>
          <a:lstStyle/>
          <a:p>
            <a:pPr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k-SK" sz="2000" b="1" dirty="0">
                <a:solidFill>
                  <a:schemeClr val="tx1"/>
                </a:solidFill>
              </a:rPr>
              <a:t>postavy</a:t>
            </a:r>
          </a:p>
        </p:txBody>
      </p:sp>
      <p:sp>
        <p:nvSpPr>
          <p:cNvPr id="9" name="Voľná forma 8"/>
          <p:cNvSpPr/>
          <p:nvPr/>
        </p:nvSpPr>
        <p:spPr>
          <a:xfrm>
            <a:off x="2563549" y="2161576"/>
            <a:ext cx="2016224" cy="2779592"/>
          </a:xfrm>
          <a:custGeom>
            <a:avLst/>
            <a:gdLst>
              <a:gd name="connsiteX0" fmla="*/ 0 w 2507456"/>
              <a:gd name="connsiteY0" fmla="*/ 0 h 3354390"/>
              <a:gd name="connsiteX1" fmla="*/ 2507456 w 2507456"/>
              <a:gd name="connsiteY1" fmla="*/ 0 h 3354390"/>
              <a:gd name="connsiteX2" fmla="*/ 2507456 w 2507456"/>
              <a:gd name="connsiteY2" fmla="*/ 3354390 h 3354390"/>
              <a:gd name="connsiteX3" fmla="*/ 0 w 2507456"/>
              <a:gd name="connsiteY3" fmla="*/ 3354390 h 3354390"/>
              <a:gd name="connsiteX4" fmla="*/ 0 w 2507456"/>
              <a:gd name="connsiteY4" fmla="*/ 0 h 3354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7456" h="3354390">
                <a:moveTo>
                  <a:pt x="0" y="0"/>
                </a:moveTo>
                <a:lnTo>
                  <a:pt x="2507456" y="0"/>
                </a:lnTo>
                <a:lnTo>
                  <a:pt x="2507456" y="3354390"/>
                </a:lnTo>
                <a:lnTo>
                  <a:pt x="0" y="335439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50800" cmpd="tri">
            <a:solidFill>
              <a:schemeClr val="accent2">
                <a:lumMod val="75000"/>
              </a:schemeClr>
            </a:solidFill>
          </a:ln>
          <a:effectLst>
            <a:glow rad="127000">
              <a:schemeClr val="accent2">
                <a:lumMod val="60000"/>
                <a:lumOff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310478" rIns="206248" bIns="206248" numCol="1" spcCol="1270" anchor="t" anchorCtr="0">
            <a:noAutofit/>
          </a:bodyPr>
          <a:lstStyle/>
          <a:p>
            <a:pPr marL="228600" lvl="1" indent="-228600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sk-SK" sz="2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hlavné</a:t>
            </a:r>
          </a:p>
          <a:p>
            <a:pPr marL="228600" lvl="1" indent="-228600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sk-SK" sz="2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vedľajšie</a:t>
            </a:r>
          </a:p>
          <a:p>
            <a:pPr marL="228600" lvl="1" indent="-228600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sk-SK" sz="2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kladné postavy v kontraste so zápornými</a:t>
            </a:r>
            <a:endParaRPr lang="sk-SK" sz="23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Voľná forma 9"/>
          <p:cNvSpPr/>
          <p:nvPr/>
        </p:nvSpPr>
        <p:spPr>
          <a:xfrm>
            <a:off x="4716016" y="1340768"/>
            <a:ext cx="2045189" cy="748800"/>
          </a:xfrm>
          <a:custGeom>
            <a:avLst/>
            <a:gdLst>
              <a:gd name="connsiteX0" fmla="*/ 0 w 2507456"/>
              <a:gd name="connsiteY0" fmla="*/ 0 h 748800"/>
              <a:gd name="connsiteX1" fmla="*/ 2507456 w 2507456"/>
              <a:gd name="connsiteY1" fmla="*/ 0 h 748800"/>
              <a:gd name="connsiteX2" fmla="*/ 2507456 w 2507456"/>
              <a:gd name="connsiteY2" fmla="*/ 748800 h 748800"/>
              <a:gd name="connsiteX3" fmla="*/ 0 w 2507456"/>
              <a:gd name="connsiteY3" fmla="*/ 748800 h 748800"/>
              <a:gd name="connsiteX4" fmla="*/ 0 w 2507456"/>
              <a:gd name="connsiteY4" fmla="*/ 0 h 74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7456" h="748800">
                <a:moveTo>
                  <a:pt x="0" y="0"/>
                </a:moveTo>
                <a:lnTo>
                  <a:pt x="2507456" y="0"/>
                </a:lnTo>
                <a:lnTo>
                  <a:pt x="2507456" y="748800"/>
                </a:lnTo>
                <a:lnTo>
                  <a:pt x="0" y="7488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cmpd="tri">
            <a:solidFill>
              <a:schemeClr val="accent2">
                <a:lumMod val="50000"/>
              </a:schemeClr>
            </a:solidFill>
          </a:ln>
          <a:effectLst>
            <a:glow rad="101600">
              <a:schemeClr val="accent2">
                <a:lumMod val="60000"/>
                <a:lumOff val="40000"/>
                <a:alpha val="40000"/>
              </a:schemeClr>
            </a:glo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912" tIns="105664" rIns="184912" bIns="105664" numCol="1" spcCol="1270" anchor="ctr" anchorCtr="0">
            <a:noAutofit/>
          </a:bodyPr>
          <a:lstStyle/>
          <a:p>
            <a:pPr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k-SK" sz="2000" b="1" dirty="0">
                <a:solidFill>
                  <a:schemeClr val="tx1"/>
                </a:solidFill>
              </a:rPr>
              <a:t>prostredie</a:t>
            </a:r>
          </a:p>
        </p:txBody>
      </p:sp>
      <p:sp>
        <p:nvSpPr>
          <p:cNvPr id="11" name="Voľná forma 10"/>
          <p:cNvSpPr/>
          <p:nvPr/>
        </p:nvSpPr>
        <p:spPr>
          <a:xfrm>
            <a:off x="4786800" y="2151452"/>
            <a:ext cx="2025221" cy="2789716"/>
          </a:xfrm>
          <a:custGeom>
            <a:avLst/>
            <a:gdLst>
              <a:gd name="connsiteX0" fmla="*/ 0 w 2507456"/>
              <a:gd name="connsiteY0" fmla="*/ 0 h 3354390"/>
              <a:gd name="connsiteX1" fmla="*/ 2507456 w 2507456"/>
              <a:gd name="connsiteY1" fmla="*/ 0 h 3354390"/>
              <a:gd name="connsiteX2" fmla="*/ 2507456 w 2507456"/>
              <a:gd name="connsiteY2" fmla="*/ 3354390 h 3354390"/>
              <a:gd name="connsiteX3" fmla="*/ 0 w 2507456"/>
              <a:gd name="connsiteY3" fmla="*/ 3354390 h 3354390"/>
              <a:gd name="connsiteX4" fmla="*/ 0 w 2507456"/>
              <a:gd name="connsiteY4" fmla="*/ 0 h 3354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7456" h="3354390">
                <a:moveTo>
                  <a:pt x="0" y="0"/>
                </a:moveTo>
                <a:lnTo>
                  <a:pt x="2507456" y="0"/>
                </a:lnTo>
                <a:lnTo>
                  <a:pt x="2507456" y="3354390"/>
                </a:lnTo>
                <a:lnTo>
                  <a:pt x="0" y="335439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50800" cmpd="tri">
            <a:solidFill>
              <a:schemeClr val="accent2">
                <a:lumMod val="75000"/>
              </a:schemeClr>
            </a:solidFill>
          </a:ln>
          <a:effectLst>
            <a:glow rad="127000">
              <a:schemeClr val="accent2">
                <a:lumMod val="60000"/>
                <a:lumOff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310478" rIns="206248" bIns="206248" numCol="1" spcCol="1270" anchor="t" anchorCtr="0">
            <a:noAutofit/>
          </a:bodyPr>
          <a:lstStyle/>
          <a:p>
            <a:pPr marL="228600" lvl="1" indent="-228600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sk-SK" sz="2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miesto, kde sa dej príbehu </a:t>
            </a:r>
            <a:r>
              <a:rPr lang="sk-SK" sz="2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odohráva</a:t>
            </a:r>
          </a:p>
          <a:p>
            <a:pPr marL="228600" lvl="1" indent="-228600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sk-SK" sz="2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Divoký západ</a:t>
            </a:r>
            <a:endParaRPr lang="sk-SK" sz="23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aoblený obdĺžnik 11"/>
          <p:cNvSpPr/>
          <p:nvPr/>
        </p:nvSpPr>
        <p:spPr>
          <a:xfrm>
            <a:off x="459771" y="5157192"/>
            <a:ext cx="8224456" cy="1512168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cmpd="tri">
            <a:solidFill>
              <a:schemeClr val="accent2">
                <a:lumMod val="50000"/>
              </a:schemeClr>
            </a:solidFill>
          </a:ln>
          <a:effectLst>
            <a:glow rad="101600">
              <a:schemeClr val="accent2">
                <a:lumMod val="60000"/>
                <a:lumOff val="40000"/>
                <a:alpha val="40000"/>
              </a:schemeClr>
            </a:glo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912" tIns="105664" rIns="184912" bIns="105664" numCol="1" spcCol="1270" anchor="ctr" anchorCtr="0">
            <a:noAutofit/>
          </a:bodyPr>
          <a:lstStyle/>
          <a:p>
            <a:pPr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k-SK" sz="2400" b="1" dirty="0" smtClean="0">
                <a:solidFill>
                  <a:schemeClr val="tx1"/>
                </a:solidFill>
              </a:rPr>
              <a:t>Dramatické napätie v dobrodružnej literatúre vytvára nezvyčajný príbeh, prostredie, hlavné postavy, motív nebezpečenstva. Autorka svoj umelecký zámer buduje na kontraste kladných a záporných postáv.</a:t>
            </a:r>
            <a:endParaRPr lang="sk-SK" sz="2400" b="1" dirty="0">
              <a:solidFill>
                <a:schemeClr val="tx1"/>
              </a:solidFill>
            </a:endParaRPr>
          </a:p>
        </p:txBody>
      </p:sp>
      <p:sp>
        <p:nvSpPr>
          <p:cNvPr id="13" name="Voľná forma 12"/>
          <p:cNvSpPr/>
          <p:nvPr/>
        </p:nvSpPr>
        <p:spPr>
          <a:xfrm>
            <a:off x="6812022" y="1333720"/>
            <a:ext cx="2181432" cy="748800"/>
          </a:xfrm>
          <a:custGeom>
            <a:avLst/>
            <a:gdLst>
              <a:gd name="connsiteX0" fmla="*/ 0 w 2507456"/>
              <a:gd name="connsiteY0" fmla="*/ 0 h 748800"/>
              <a:gd name="connsiteX1" fmla="*/ 2507456 w 2507456"/>
              <a:gd name="connsiteY1" fmla="*/ 0 h 748800"/>
              <a:gd name="connsiteX2" fmla="*/ 2507456 w 2507456"/>
              <a:gd name="connsiteY2" fmla="*/ 748800 h 748800"/>
              <a:gd name="connsiteX3" fmla="*/ 0 w 2507456"/>
              <a:gd name="connsiteY3" fmla="*/ 748800 h 748800"/>
              <a:gd name="connsiteX4" fmla="*/ 0 w 2507456"/>
              <a:gd name="connsiteY4" fmla="*/ 0 h 74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7456" h="748800">
                <a:moveTo>
                  <a:pt x="0" y="0"/>
                </a:moveTo>
                <a:lnTo>
                  <a:pt x="2507456" y="0"/>
                </a:lnTo>
                <a:lnTo>
                  <a:pt x="2507456" y="748800"/>
                </a:lnTo>
                <a:lnTo>
                  <a:pt x="0" y="7488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cmpd="tri">
            <a:solidFill>
              <a:schemeClr val="accent2">
                <a:lumMod val="50000"/>
              </a:schemeClr>
            </a:solidFill>
          </a:ln>
          <a:effectLst>
            <a:glow rad="101600">
              <a:schemeClr val="accent2">
                <a:lumMod val="60000"/>
                <a:lumOff val="40000"/>
                <a:alpha val="40000"/>
              </a:schemeClr>
            </a:glo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912" tIns="105664" rIns="184912" bIns="105664" numCol="1" spcCol="1270" anchor="ctr" anchorCtr="0">
            <a:noAutofit/>
          </a:bodyPr>
          <a:lstStyle/>
          <a:p>
            <a:pPr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k-SK" sz="2000" b="1" dirty="0">
                <a:solidFill>
                  <a:schemeClr val="tx1"/>
                </a:solidFill>
              </a:rPr>
              <a:t>motív nebezpečenstva</a:t>
            </a:r>
          </a:p>
        </p:txBody>
      </p:sp>
      <p:sp>
        <p:nvSpPr>
          <p:cNvPr id="14" name="Voľná forma 13"/>
          <p:cNvSpPr/>
          <p:nvPr/>
        </p:nvSpPr>
        <p:spPr>
          <a:xfrm>
            <a:off x="6939267" y="2132856"/>
            <a:ext cx="2054187" cy="2789716"/>
          </a:xfrm>
          <a:custGeom>
            <a:avLst/>
            <a:gdLst>
              <a:gd name="connsiteX0" fmla="*/ 0 w 2507456"/>
              <a:gd name="connsiteY0" fmla="*/ 0 h 3354390"/>
              <a:gd name="connsiteX1" fmla="*/ 2507456 w 2507456"/>
              <a:gd name="connsiteY1" fmla="*/ 0 h 3354390"/>
              <a:gd name="connsiteX2" fmla="*/ 2507456 w 2507456"/>
              <a:gd name="connsiteY2" fmla="*/ 3354390 h 3354390"/>
              <a:gd name="connsiteX3" fmla="*/ 0 w 2507456"/>
              <a:gd name="connsiteY3" fmla="*/ 3354390 h 3354390"/>
              <a:gd name="connsiteX4" fmla="*/ 0 w 2507456"/>
              <a:gd name="connsiteY4" fmla="*/ 0 h 3354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7456" h="3354390">
                <a:moveTo>
                  <a:pt x="0" y="0"/>
                </a:moveTo>
                <a:lnTo>
                  <a:pt x="2507456" y="0"/>
                </a:lnTo>
                <a:lnTo>
                  <a:pt x="2507456" y="3354390"/>
                </a:lnTo>
                <a:lnTo>
                  <a:pt x="0" y="335439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50800" cmpd="tri">
            <a:solidFill>
              <a:schemeClr val="accent2">
                <a:lumMod val="75000"/>
              </a:schemeClr>
            </a:solidFill>
          </a:ln>
          <a:effectLst>
            <a:glow rad="127000">
              <a:schemeClr val="accent2">
                <a:lumMod val="60000"/>
                <a:lumOff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310478" rIns="206248" bIns="206248" numCol="1" spcCol="1270" anchor="t" anchorCtr="0">
            <a:noAutofit/>
          </a:bodyPr>
          <a:lstStyle/>
          <a:p>
            <a:pPr marL="228600" lvl="1" indent="-228600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sk-SK" sz="2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boj na život a na smrť za </a:t>
            </a:r>
            <a:r>
              <a:rPr lang="sk-SK" sz="23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spravodli-vosť</a:t>
            </a:r>
            <a:r>
              <a:rPr lang="sk-SK" sz="2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česť</a:t>
            </a:r>
            <a:endParaRPr lang="sk-SK" sz="23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84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</TotalTime>
  <Words>428</Words>
  <Application>Microsoft Office PowerPoint</Application>
  <PresentationFormat>Prezentácia na obrazovke (4:3)</PresentationFormat>
  <Paragraphs>65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Motív Office</vt:lpstr>
      <vt:lpstr>Synovia Veľkej medvedice</vt:lpstr>
      <vt:lpstr>Prezentácia programu PowerPoint</vt:lpstr>
      <vt:lpstr>Synovia Veľkej medvedice</vt:lpstr>
      <vt:lpstr>Prezentácia programu PowerPoint</vt:lpstr>
      <vt:lpstr>Indiánske mená – čím sú zvláštne?</vt:lpstr>
      <vt:lpstr>Tvoríme osnovu</vt:lpstr>
      <vt:lpstr>Príprava na lov</vt:lpstr>
      <vt:lpstr>Najdramatickejšia časť ...</vt:lpstr>
      <vt:lpstr>Dramatické napätie v dobrodružnej literatúre (westerne)</vt:lpstr>
      <vt:lpstr>Konflikt – nad čím sa zamýšľal Harka pred lovom na bizóny? Aký vnútorný konflikt rieši?</vt:lpstr>
      <vt:lpstr>Ďakujem za pozornosť.</vt:lpstr>
    </vt:vector>
  </TitlesOfParts>
  <Company>Lesy SR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Synovia veľkej medvedice</dc:title>
  <dc:creator> </dc:creator>
  <cp:lastModifiedBy> </cp:lastModifiedBy>
  <cp:revision>16</cp:revision>
  <dcterms:created xsi:type="dcterms:W3CDTF">2013-04-15T14:20:10Z</dcterms:created>
  <dcterms:modified xsi:type="dcterms:W3CDTF">2013-04-15T16:42:44Z</dcterms:modified>
</cp:coreProperties>
</file>