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7" r:id="rId4"/>
    <p:sldId id="258" r:id="rId5"/>
    <p:sldId id="268" r:id="rId6"/>
    <p:sldId id="270" r:id="rId7"/>
    <p:sldId id="272" r:id="rId8"/>
    <p:sldId id="271" r:id="rId9"/>
    <p:sldId id="259" r:id="rId10"/>
    <p:sldId id="275" r:id="rId11"/>
    <p:sldId id="274" r:id="rId12"/>
    <p:sldId id="273" r:id="rId13"/>
    <p:sldId id="265" r:id="rId14"/>
    <p:sldId id="276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C"/>
    <a:srgbClr val="99CCFF"/>
    <a:srgbClr val="FF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409" autoAdjust="0"/>
  </p:normalViewPr>
  <p:slideViewPr>
    <p:cSldViewPr>
      <p:cViewPr>
        <p:scale>
          <a:sx n="48" d="100"/>
          <a:sy n="48" d="100"/>
        </p:scale>
        <p:origin x="-155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0E2E6A85-2DAA-4BA0-9A0C-94A80E1D190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9B83B6-EE6F-4B5E-91B6-01ACC7421FD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7F2F0E-3EFB-4F39-B0F8-6DDA3622D2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8D9F79E2-3794-4F92-B038-3E29BF37585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252BD-78E2-46BF-BC9A-58D8D92B85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2EA783-23C4-4738-8718-3BDCDAD54A2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E10DE25C-8839-4775-A6DA-4AD237BC4B5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74F01-AFD9-401C-AC45-DDDAE6273F9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4E4CC-B295-4C0A-ACB1-F056E7BC0EA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C56C0-16A8-43F5-A3A1-0A72FDA2A88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A5338D-E4DE-4313-851D-D5B383AFCFD7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84A0F9F-4D6C-41AB-B271-8F4B230096E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Matematika </a:t>
            </a:r>
            <a:br>
              <a:rPr lang="sk-SK" dirty="0" smtClean="0"/>
            </a:br>
            <a:r>
              <a:rPr lang="sk-SK" dirty="0" smtClean="0"/>
              <a:t>6.ročník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sk-SK" sz="5400" b="1" i="1" dirty="0" smtClean="0">
                <a:solidFill>
                  <a:srgbClr val="00000C"/>
                </a:solidFill>
                <a:latin typeface="Arial" pitchFamily="34" charset="0"/>
                <a:cs typeface="Arial" pitchFamily="34" charset="0"/>
              </a:rPr>
              <a:t>UHLY</a:t>
            </a:r>
          </a:p>
        </p:txBody>
      </p:sp>
      <p:pic>
        <p:nvPicPr>
          <p:cNvPr id="4" name="obrázek 1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8834" y="2928934"/>
            <a:ext cx="3055166" cy="18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1643050"/>
            <a:ext cx="2592388" cy="223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 descr="http://www.oskole.sk/images/UholZSobr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285860"/>
            <a:ext cx="2286000" cy="1666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fodor.sk/spectrum/Images/grectina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71612"/>
            <a:ext cx="6929486" cy="4517904"/>
          </a:xfrm>
          <a:prstGeom prst="rect">
            <a:avLst/>
          </a:prstGeom>
          <a:noFill/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Zapisovanie uhlov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5857884" y="1643050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5" name="Zaoblený obdélník 4"/>
          <p:cNvSpPr/>
          <p:nvPr/>
        </p:nvSpPr>
        <p:spPr>
          <a:xfrm>
            <a:off x="1285852" y="1643050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Zaoblený obdélník 5"/>
          <p:cNvSpPr/>
          <p:nvPr/>
        </p:nvSpPr>
        <p:spPr>
          <a:xfrm>
            <a:off x="1285852" y="2214554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Zaoblený obdélník 6"/>
          <p:cNvSpPr/>
          <p:nvPr/>
        </p:nvSpPr>
        <p:spPr>
          <a:xfrm>
            <a:off x="1285852" y="2786058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Zaoblený obdélník 7"/>
          <p:cNvSpPr/>
          <p:nvPr/>
        </p:nvSpPr>
        <p:spPr>
          <a:xfrm>
            <a:off x="1285852" y="3357562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Zaoblený obdélník 8"/>
          <p:cNvSpPr/>
          <p:nvPr/>
        </p:nvSpPr>
        <p:spPr>
          <a:xfrm>
            <a:off x="1285852" y="3929066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0" name="Zaoblený obdélník 9"/>
          <p:cNvSpPr/>
          <p:nvPr/>
        </p:nvSpPr>
        <p:spPr>
          <a:xfrm>
            <a:off x="3571868" y="5500702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1" name="Zaoblený obdélník 10"/>
          <p:cNvSpPr/>
          <p:nvPr/>
        </p:nvSpPr>
        <p:spPr>
          <a:xfrm>
            <a:off x="5857884" y="5500702"/>
            <a:ext cx="500066" cy="5000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876"/>
            <a:ext cx="7858180" cy="29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ovéPole 3"/>
          <p:cNvSpPr txBox="1"/>
          <p:nvPr/>
        </p:nvSpPr>
        <p:spPr>
          <a:xfrm>
            <a:off x="303118" y="1714488"/>
            <a:ext cx="8555547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Narysuj si uhly do zošita, pomenuj ich  pomocou troch bodov </a:t>
            </a:r>
          </a:p>
          <a:p>
            <a:r>
              <a:rPr lang="sk-SK" sz="2400" dirty="0"/>
              <a:t> </a:t>
            </a:r>
            <a:r>
              <a:rPr lang="sk-SK" sz="2400" dirty="0" smtClean="0"/>
              <a:t>aj gréckym písmenom .</a:t>
            </a:r>
          </a:p>
          <a:p>
            <a:endParaRPr lang="sk-SK" sz="2400" dirty="0"/>
          </a:p>
          <a:p>
            <a:r>
              <a:rPr lang="sk-SK" sz="2400" dirty="0" smtClean="0"/>
              <a:t>Vypíš ich ramená a vrcholy !</a:t>
            </a:r>
          </a:p>
          <a:p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ČO SME SI </a:t>
            </a:r>
            <a:r>
              <a:rPr kumimoji="0" lang="sk-SK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ZAPAMäTALI</a:t>
            </a: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85786" y="3429000"/>
            <a:ext cx="6661150" cy="2411413"/>
            <a:chOff x="589" y="1344"/>
            <a:chExt cx="4196" cy="1519"/>
          </a:xfrm>
        </p:grpSpPr>
        <p:sp>
          <p:nvSpPr>
            <p:cNvPr id="3" name="Line 7"/>
            <p:cNvSpPr>
              <a:spLocks noChangeShapeType="1"/>
            </p:cNvSpPr>
            <p:nvPr/>
          </p:nvSpPr>
          <p:spPr bwMode="auto">
            <a:xfrm>
              <a:off x="2767" y="2818"/>
              <a:ext cx="2018" cy="45"/>
            </a:xfrm>
            <a:prstGeom prst="line">
              <a:avLst/>
            </a:prstGeom>
            <a:noFill/>
            <a:ln w="47625">
              <a:solidFill>
                <a:srgbClr val="0000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Line 8"/>
            <p:cNvSpPr>
              <a:spLocks noChangeShapeType="1"/>
            </p:cNvSpPr>
            <p:nvPr/>
          </p:nvSpPr>
          <p:spPr bwMode="auto">
            <a:xfrm flipH="1">
              <a:off x="589" y="2818"/>
              <a:ext cx="2178" cy="22"/>
            </a:xfrm>
            <a:prstGeom prst="line">
              <a:avLst/>
            </a:prstGeom>
            <a:noFill/>
            <a:ln w="47625">
              <a:solidFill>
                <a:srgbClr val="0000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 flipV="1">
              <a:off x="2767" y="1344"/>
              <a:ext cx="1043" cy="1474"/>
            </a:xfrm>
            <a:prstGeom prst="line">
              <a:avLst/>
            </a:prstGeom>
            <a:noFill/>
            <a:ln w="47625">
              <a:solidFill>
                <a:srgbClr val="0000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Line 10"/>
            <p:cNvSpPr>
              <a:spLocks noChangeShapeType="1"/>
            </p:cNvSpPr>
            <p:nvPr/>
          </p:nvSpPr>
          <p:spPr bwMode="auto">
            <a:xfrm flipH="1" flipV="1">
              <a:off x="907" y="1570"/>
              <a:ext cx="1860" cy="1248"/>
            </a:xfrm>
            <a:prstGeom prst="line">
              <a:avLst/>
            </a:prstGeom>
            <a:noFill/>
            <a:ln w="47625">
              <a:solidFill>
                <a:srgbClr val="00000C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cxnSp>
        <p:nvCxnSpPr>
          <p:cNvPr id="9" name="Přímá spojovací čára 8"/>
          <p:cNvCxnSpPr/>
          <p:nvPr/>
        </p:nvCxnSpPr>
        <p:spPr>
          <a:xfrm rot="5400000">
            <a:off x="1464447" y="5822173"/>
            <a:ext cx="357190" cy="1588"/>
          </a:xfrm>
          <a:prstGeom prst="line">
            <a:avLst/>
          </a:prstGeom>
          <a:ln w="28575">
            <a:solidFill>
              <a:srgbClr val="000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čára 9"/>
          <p:cNvCxnSpPr/>
          <p:nvPr/>
        </p:nvCxnSpPr>
        <p:spPr>
          <a:xfrm rot="5400000">
            <a:off x="1678761" y="4036223"/>
            <a:ext cx="357190" cy="142876"/>
          </a:xfrm>
          <a:prstGeom prst="line">
            <a:avLst/>
          </a:prstGeom>
          <a:ln w="28575">
            <a:solidFill>
              <a:srgbClr val="000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ovací čára 10"/>
          <p:cNvCxnSpPr/>
          <p:nvPr/>
        </p:nvCxnSpPr>
        <p:spPr>
          <a:xfrm rot="16200000" flipH="1">
            <a:off x="5322099" y="4036223"/>
            <a:ext cx="285752" cy="214314"/>
          </a:xfrm>
          <a:prstGeom prst="line">
            <a:avLst/>
          </a:prstGeom>
          <a:ln w="28575">
            <a:solidFill>
              <a:srgbClr val="000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ovací čára 11"/>
          <p:cNvCxnSpPr/>
          <p:nvPr/>
        </p:nvCxnSpPr>
        <p:spPr>
          <a:xfrm rot="5400000">
            <a:off x="6094028" y="5764624"/>
            <a:ext cx="386556" cy="1588"/>
          </a:xfrm>
          <a:prstGeom prst="line">
            <a:avLst/>
          </a:prstGeom>
          <a:ln w="28575">
            <a:solidFill>
              <a:srgbClr val="0000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/>
          <p:cNvSpPr txBox="1"/>
          <p:nvPr/>
        </p:nvSpPr>
        <p:spPr>
          <a:xfrm>
            <a:off x="1714480" y="34290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K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000628" y="3571876"/>
            <a:ext cx="372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L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4071934" y="5857892"/>
            <a:ext cx="4235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O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6143636" y="600076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N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428728" y="60007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b="1" dirty="0" smtClean="0">
                <a:solidFill>
                  <a:srgbClr val="00000C"/>
                </a:solidFill>
              </a:rPr>
              <a:t>M</a:t>
            </a:r>
            <a:endParaRPr lang="sk-SK" sz="2400" b="1" dirty="0">
              <a:solidFill>
                <a:srgbClr val="00000C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57158" y="1714488"/>
            <a:ext cx="8286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Vyznač na obrázku oblúčikmi čo najviac uhlov </a:t>
            </a:r>
          </a:p>
          <a:p>
            <a:r>
              <a:rPr lang="sk-SK" sz="2400" dirty="0" smtClean="0"/>
              <a:t>a každý z nich správne pomenuj:</a:t>
            </a:r>
            <a:endParaRPr lang="sk-SK" sz="2400" dirty="0"/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ČO SME SI </a:t>
            </a:r>
            <a:r>
              <a:rPr kumimoji="0" lang="sk-SK" sz="3600" b="1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ZAPAMäTALI</a:t>
            </a: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b="1" dirty="0" smtClean="0"/>
              <a:t>Nakoniec trocha teórie...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557338"/>
            <a:ext cx="8229600" cy="4525962"/>
          </a:xfrm>
        </p:spPr>
        <p:txBody>
          <a:bodyPr>
            <a:normAutofit/>
          </a:bodyPr>
          <a:lstStyle/>
          <a:p>
            <a:pPr lvl="4" eaLnBrk="1" hangingPunct="1">
              <a:lnSpc>
                <a:spcPct val="90000"/>
              </a:lnSpc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k-SK" dirty="0" smtClean="0"/>
              <a:t>Z čoho sa skladá každý uhol ?	 ........................,      ........................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sk-SK" dirty="0" smtClean="0"/>
              <a:t>Koľko bodov musíme mať, aby sme vedeli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sk-SK" dirty="0" smtClean="0"/>
              <a:t>    uhol zapísať?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sk-SK" dirty="0" smtClean="0"/>
              <a:t>      ..............................................................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buNone/>
              <a:defRPr/>
            </a:pPr>
            <a:endParaRPr lang="sk-SK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sk-SK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POKRAČOVANIE NABUDÚCE....</a:t>
            </a:r>
            <a:endParaRPr lang="sk-SK" dirty="0"/>
          </a:p>
        </p:txBody>
      </p:sp>
      <p:pic>
        <p:nvPicPr>
          <p:cNvPr id="44034" name="Picture 2" descr="http://w3.vw.sk/_cms/lexikon/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2428868"/>
            <a:ext cx="2928958" cy="260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b="1" dirty="0" smtClean="0"/>
              <a:t>Uhol v našom živote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229600" cy="4525962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sz="3600" dirty="0" smtClean="0"/>
              <a:t>Obsah:</a:t>
            </a:r>
          </a:p>
          <a:p>
            <a:pPr eaLnBrk="1" hangingPunct="1">
              <a:defRPr/>
            </a:pPr>
            <a:r>
              <a:rPr lang="sk-SK" sz="3600" dirty="0" smtClean="0"/>
              <a:t>Uhly okolo nás</a:t>
            </a:r>
          </a:p>
          <a:p>
            <a:pPr eaLnBrk="1" hangingPunct="1">
              <a:defRPr/>
            </a:pPr>
            <a:r>
              <a:rPr lang="sk-SK" sz="3600" dirty="0" smtClean="0"/>
              <a:t>Uhol na ciferníku hodín</a:t>
            </a:r>
          </a:p>
          <a:p>
            <a:pPr eaLnBrk="1" hangingPunct="1">
              <a:defRPr/>
            </a:pPr>
            <a:r>
              <a:rPr lang="sk-SK" sz="3600" dirty="0" smtClean="0"/>
              <a:t>Pomenovanie a označenie uhlov</a:t>
            </a:r>
          </a:p>
          <a:p>
            <a:pPr eaLnBrk="1" hangingPunct="1">
              <a:defRPr/>
            </a:pPr>
            <a:r>
              <a:rPr lang="sk-SK" sz="3600" dirty="0" smtClean="0"/>
              <a:t>Zapisovanie uhlov</a:t>
            </a:r>
          </a:p>
          <a:p>
            <a:pPr eaLnBrk="1" hangingPunct="1">
              <a:defRPr/>
            </a:pPr>
            <a:r>
              <a:rPr lang="sk-SK" sz="3600" dirty="0" smtClean="0"/>
              <a:t>Čo sme si zapamätali ....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  <a:p>
            <a:pPr eaLnBrk="1" hangingPunct="1">
              <a:defRPr/>
            </a:pPr>
            <a:endParaRPr lang="sk-SK" dirty="0" smtClean="0"/>
          </a:p>
        </p:txBody>
      </p:sp>
      <p:pic>
        <p:nvPicPr>
          <p:cNvPr id="4" name="obrázek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060999">
            <a:off x="6312647" y="4128312"/>
            <a:ext cx="2609463" cy="16192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2500330" cy="213345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357298"/>
            <a:ext cx="3848046" cy="2006605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143380"/>
            <a:ext cx="3434702" cy="186372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6314" y="4143380"/>
            <a:ext cx="3198808" cy="190659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TextovéPole 9"/>
          <p:cNvSpPr txBox="1"/>
          <p:nvPr/>
        </p:nvSpPr>
        <p:spPr>
          <a:xfrm>
            <a:off x="428596" y="3429000"/>
            <a:ext cx="29033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klesanie vozovky</a:t>
            </a:r>
            <a:endParaRPr lang="sk-SK" sz="28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643438" y="3357562"/>
            <a:ext cx="29289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ostrá</a:t>
            </a:r>
            <a:r>
              <a:rPr lang="sk-SK" dirty="0" smtClean="0"/>
              <a:t> </a:t>
            </a:r>
            <a:r>
              <a:rPr lang="sk-SK" sz="2800" dirty="0" smtClean="0"/>
              <a:t>zákruta</a:t>
            </a:r>
            <a:endParaRPr lang="sk-SK" sz="28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85720" y="6143644"/>
            <a:ext cx="4142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smtClean="0"/>
              <a:t>uhol dopadu slnečných lúčov</a:t>
            </a:r>
            <a:endParaRPr lang="sk-SK" sz="2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5286380" y="6000768"/>
            <a:ext cx="2383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strelecký uhol</a:t>
            </a:r>
            <a:endParaRPr lang="sk-SK" sz="2800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457200" y="214290"/>
            <a:ext cx="8686800" cy="8412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0C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Uhly okolo nás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b="1" dirty="0" smtClean="0"/>
              <a:t>Uhly okolo nás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 smtClean="0"/>
              <a:t>Dve cesty sa križujú pod nejakým uhlom.</a:t>
            </a:r>
          </a:p>
          <a:p>
            <a:pPr eaLnBrk="1" hangingPunct="1">
              <a:defRPr/>
            </a:pPr>
            <a:endParaRPr lang="sk-SK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572000" y="1557338"/>
            <a:ext cx="4038600" cy="4525962"/>
          </a:xfrm>
        </p:spPr>
        <p:txBody>
          <a:bodyPr/>
          <a:lstStyle/>
          <a:p>
            <a:pPr eaLnBrk="1" hangingPunct="1">
              <a:defRPr/>
            </a:pPr>
            <a:r>
              <a:rPr lang="sk-SK" dirty="0" smtClean="0"/>
              <a:t>Kopce sú strmé aj mierne.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sk-SK" dirty="0" smtClean="0"/>
          </a:p>
        </p:txBody>
      </p:sp>
      <p:pic>
        <p:nvPicPr>
          <p:cNvPr id="4102" name="Picture 6" descr="križovat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071810"/>
            <a:ext cx="2952750" cy="237648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04" name="Picture 8" descr="Ští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928934"/>
            <a:ext cx="3492500" cy="2362200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858280" cy="1143000"/>
          </a:xfrm>
        </p:spPr>
        <p:txBody>
          <a:bodyPr/>
          <a:lstStyle/>
          <a:p>
            <a:pPr algn="ctr"/>
            <a:r>
              <a:rPr lang="sk-SK" b="1" dirty="0" smtClean="0"/>
              <a:t>Uhol , </a:t>
            </a:r>
            <a:r>
              <a:rPr lang="sk-SK" b="1" dirty="0" smtClean="0">
                <a:solidFill>
                  <a:srgbClr val="00000C"/>
                </a:solidFill>
              </a:rPr>
              <a:t>ktorý</a:t>
            </a:r>
            <a:r>
              <a:rPr lang="sk-SK" b="1" dirty="0" smtClean="0"/>
              <a:t> zvierajú ručičky hodín</a:t>
            </a:r>
            <a:endParaRPr lang="sk-SK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546693"/>
            <a:ext cx="2500330" cy="2353426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57950" y="1142984"/>
            <a:ext cx="2504609" cy="2357454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TextovéPole 6"/>
          <p:cNvSpPr txBox="1"/>
          <p:nvPr/>
        </p:nvSpPr>
        <p:spPr>
          <a:xfrm>
            <a:off x="1142976" y="6000768"/>
            <a:ext cx="1284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o tretej</a:t>
            </a:r>
            <a:endParaRPr lang="sk-SK" sz="28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6858016" y="3571876"/>
            <a:ext cx="1725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 smtClean="0"/>
              <a:t>o deviatej</a:t>
            </a:r>
            <a:endParaRPr lang="sk-SK" sz="2800" dirty="0"/>
          </a:p>
        </p:txBody>
      </p:sp>
      <p:cxnSp>
        <p:nvCxnSpPr>
          <p:cNvPr id="10" name="Přímá spojovací šipka 9"/>
          <p:cNvCxnSpPr/>
          <p:nvPr/>
        </p:nvCxnSpPr>
        <p:spPr>
          <a:xfrm rot="5400000" flipH="1" flipV="1">
            <a:off x="7108843" y="1820851"/>
            <a:ext cx="1070776" cy="794"/>
          </a:xfrm>
          <a:prstGeom prst="straightConnector1">
            <a:avLst/>
          </a:prstGeom>
          <a:ln w="25400">
            <a:solidFill>
              <a:srgbClr val="00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>
            <a:off x="1928794" y="4714884"/>
            <a:ext cx="714380" cy="1588"/>
          </a:xfrm>
          <a:prstGeom prst="straightConnector1">
            <a:avLst/>
          </a:prstGeom>
          <a:ln w="25400">
            <a:solidFill>
              <a:srgbClr val="00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ovací šipka 13"/>
          <p:cNvCxnSpPr/>
          <p:nvPr/>
        </p:nvCxnSpPr>
        <p:spPr>
          <a:xfrm rot="5400000" flipH="1" flipV="1">
            <a:off x="1393803" y="4178305"/>
            <a:ext cx="1070776" cy="794"/>
          </a:xfrm>
          <a:prstGeom prst="straightConnector1">
            <a:avLst/>
          </a:prstGeom>
          <a:ln w="25400">
            <a:solidFill>
              <a:srgbClr val="00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ovací šipka 14"/>
          <p:cNvCxnSpPr/>
          <p:nvPr/>
        </p:nvCxnSpPr>
        <p:spPr>
          <a:xfrm rot="10800000">
            <a:off x="6786578" y="2357430"/>
            <a:ext cx="857256" cy="1588"/>
          </a:xfrm>
          <a:prstGeom prst="straightConnector1">
            <a:avLst/>
          </a:prstGeom>
          <a:ln w="25400">
            <a:solidFill>
              <a:srgbClr val="00000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582" name="Picture 6" descr="http://www.oskole.sk/images/UholZSobr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2000240"/>
            <a:ext cx="25431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oskole.sk/images/UholZSobr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071678"/>
            <a:ext cx="3970011" cy="2571768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b="1" dirty="0" smtClean="0"/>
              <a:t>Pomenovanie a označenie uhlov</a:t>
            </a:r>
          </a:p>
        </p:txBody>
      </p:sp>
      <p:sp>
        <p:nvSpPr>
          <p:cNvPr id="17" name="Zástupný symbol pro obsah 16"/>
          <p:cNvSpPr>
            <a:spLocks noGrp="1"/>
          </p:cNvSpPr>
          <p:nvPr>
            <p:ph sz="half" idx="1"/>
          </p:nvPr>
        </p:nvSpPr>
        <p:spPr>
          <a:xfrm>
            <a:off x="4643438" y="1714488"/>
            <a:ext cx="4038600" cy="4533900"/>
          </a:xfrm>
        </p:spPr>
        <p:txBody>
          <a:bodyPr/>
          <a:lstStyle/>
          <a:p>
            <a:pPr>
              <a:buNone/>
            </a:pPr>
            <a:r>
              <a:rPr lang="sk-SK" u="sng" dirty="0" smtClean="0">
                <a:solidFill>
                  <a:schemeClr val="tx1"/>
                </a:solidFill>
              </a:rPr>
              <a:t>Uhol tvoria: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>
                <a:solidFill>
                  <a:schemeClr val="tx1"/>
                </a:solidFill>
              </a:rPr>
              <a:t>Dve polpriamky VA, VB, ktoré majú spoločný začiatok v bode V.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642910" y="5072074"/>
            <a:ext cx="73581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b="1" dirty="0" smtClean="0">
                <a:solidFill>
                  <a:srgbClr val="00000C"/>
                </a:solidFill>
              </a:rPr>
              <a:t>UHOL – je časť </a:t>
            </a:r>
            <a:r>
              <a:rPr lang="sk-SK" sz="2800" b="1" u="sng" dirty="0" smtClean="0">
                <a:solidFill>
                  <a:srgbClr val="FF0000"/>
                </a:solidFill>
              </a:rPr>
              <a:t>roviny</a:t>
            </a:r>
            <a:r>
              <a:rPr lang="sk-SK" sz="2800" b="1" dirty="0" smtClean="0">
                <a:solidFill>
                  <a:srgbClr val="00000C"/>
                </a:solidFill>
              </a:rPr>
              <a:t> ohraničená </a:t>
            </a:r>
            <a:r>
              <a:rPr lang="sk-SK" sz="2800" b="1" u="sng" dirty="0" smtClean="0">
                <a:solidFill>
                  <a:srgbClr val="FF0000"/>
                </a:solidFill>
              </a:rPr>
              <a:t>dvoma polpriamkami</a:t>
            </a:r>
            <a:r>
              <a:rPr lang="sk-SK" sz="2800" b="1" dirty="0" smtClean="0">
                <a:solidFill>
                  <a:srgbClr val="FF0000"/>
                </a:solidFill>
              </a:rPr>
              <a:t>,</a:t>
            </a:r>
            <a:r>
              <a:rPr lang="sk-SK" sz="2800" b="1" dirty="0" smtClean="0">
                <a:solidFill>
                  <a:srgbClr val="00000C"/>
                </a:solidFill>
              </a:rPr>
              <a:t> ktoré majú </a:t>
            </a:r>
            <a:r>
              <a:rPr lang="sk-SK" sz="2800" b="1" u="sng" dirty="0" smtClean="0">
                <a:solidFill>
                  <a:srgbClr val="FF0000"/>
                </a:solidFill>
              </a:rPr>
              <a:t>spoločný začiatok. </a:t>
            </a:r>
            <a:endParaRPr lang="sk-SK" sz="2800" b="1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17" grpId="0" build="p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 descr="Výsledok vyhľadávania obrázkov pre dopyt u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9940" name="AutoShape 4" descr="Výsledok vyhľadávania obrázkov pre dopyt u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9942" name="Picture 6" descr="http://www.oskole.sk/userfiles/image/Sasa/matematika/uho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643314"/>
            <a:ext cx="6643734" cy="2158471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383268" y="1785926"/>
            <a:ext cx="8117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800" dirty="0" smtClean="0"/>
              <a:t>Dve polpriamky so spoločným začiatkom</a:t>
            </a:r>
          </a:p>
          <a:p>
            <a:pPr algn="ctr"/>
            <a:r>
              <a:rPr lang="sk-SK" sz="2800" dirty="0" smtClean="0"/>
              <a:t>vždy vzniknú </a:t>
            </a:r>
            <a:r>
              <a:rPr lang="sk-SK" sz="2800" b="1" u="sng" dirty="0" smtClean="0"/>
              <a:t>2 uhly</a:t>
            </a:r>
            <a:endParaRPr lang="sk-SK" sz="2800" b="1" u="sng" dirty="0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301752" y="457200"/>
            <a:ext cx="8686800" cy="84124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600" b="1" i="0" u="none" strike="noStrike" kern="1200" cap="all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Pomenovanie a označenie uhlov</a:t>
            </a:r>
            <a:endParaRPr kumimoji="0" lang="sk-SK" sz="3600" b="1" i="0" u="none" strike="noStrike" kern="1200" cap="all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dirty="0" smtClean="0">
                <a:solidFill>
                  <a:schemeClr val="tx1"/>
                </a:solidFill>
              </a:rPr>
              <a:t>Pomenovanie a označenie uhlov</a:t>
            </a:r>
            <a:endParaRPr lang="sk-SK" b="1" dirty="0">
              <a:solidFill>
                <a:schemeClr val="tx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286248" y="200024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dirty="0" smtClean="0"/>
              <a:t>Polpriamky sa nazývajú </a:t>
            </a:r>
            <a:r>
              <a:rPr lang="sk-SK" sz="2400" b="1" u="sng" dirty="0" smtClean="0">
                <a:solidFill>
                  <a:srgbClr val="FF0000"/>
                </a:solidFill>
              </a:rPr>
              <a:t>ramená uhla </a:t>
            </a:r>
          </a:p>
          <a:p>
            <a:endParaRPr lang="sk-SK" sz="2400" dirty="0" smtClean="0"/>
          </a:p>
          <a:p>
            <a:r>
              <a:rPr lang="sk-SK" sz="2400" dirty="0" smtClean="0"/>
              <a:t>Ich spoločný začiatok nazývame  </a:t>
            </a:r>
            <a:r>
              <a:rPr lang="sk-SK" sz="2400" b="1" u="sng" dirty="0" smtClean="0">
                <a:solidFill>
                  <a:srgbClr val="FF0000"/>
                </a:solidFill>
              </a:rPr>
              <a:t>vrchol uhla </a:t>
            </a:r>
          </a:p>
          <a:p>
            <a:endParaRPr lang="sk-SK" sz="2400" dirty="0"/>
          </a:p>
          <a:p>
            <a:r>
              <a:rPr lang="sk-SK" sz="2400" dirty="0" smtClean="0"/>
              <a:t>Pomenovanie : ∢ AVB</a:t>
            </a:r>
          </a:p>
          <a:p>
            <a:endParaRPr lang="sk-SK" sz="2400" dirty="0" smtClean="0"/>
          </a:p>
          <a:p>
            <a:r>
              <a:rPr lang="sk-SK" sz="2400" dirty="0" smtClean="0"/>
              <a:t> </a:t>
            </a:r>
            <a:r>
              <a:rPr lang="sk-SK" sz="2400" u="sng" dirty="0" smtClean="0"/>
              <a:t>Vrchol: </a:t>
            </a:r>
            <a:r>
              <a:rPr lang="sk-SK" sz="2400" dirty="0" smtClean="0"/>
              <a:t>V</a:t>
            </a:r>
          </a:p>
          <a:p>
            <a:r>
              <a:rPr lang="sk-SK" sz="2400" dirty="0" smtClean="0"/>
              <a:t> </a:t>
            </a:r>
            <a:r>
              <a:rPr lang="sk-SK" sz="2400" u="sng" dirty="0" smtClean="0"/>
              <a:t>Ramená: </a:t>
            </a:r>
            <a:r>
              <a:rPr lang="sk-SK" sz="2400" dirty="0" smtClean="0"/>
              <a:t>VA, VB </a:t>
            </a:r>
            <a:endParaRPr lang="sk-SK" sz="2400" dirty="0"/>
          </a:p>
        </p:txBody>
      </p:sp>
      <p:sp>
        <p:nvSpPr>
          <p:cNvPr id="38916" name="AutoShape 4" descr="Výsledok vyhľadávania obrázkov pre dopyt u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38918" name="AutoShape 6" descr="Výsledok vyhľadávania obrázkov pre dopyt uh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8920" name="Picture 8" descr="http://upload.wikimedia.org/wikipedia/commons/thumb/d/d5/Uhol01_SK.jpg/150px-Uhol01_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143116"/>
            <a:ext cx="3286148" cy="3483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sk-SK" b="1" dirty="0" smtClean="0"/>
              <a:t>Zapisovanie uhlov</a:t>
            </a:r>
          </a:p>
        </p:txBody>
      </p:sp>
      <p:sp>
        <p:nvSpPr>
          <p:cNvPr id="15" name="Zástupný symbol pro obsah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sk-SK" dirty="0" smtClean="0"/>
              <a:t>Môžeme ho označiť:</a:t>
            </a:r>
            <a:endParaRPr lang="el-GR" dirty="0" smtClean="0"/>
          </a:p>
          <a:p>
            <a:pPr eaLnBrk="1" hangingPunct="1">
              <a:defRPr/>
            </a:pPr>
            <a:r>
              <a:rPr lang="sk-SK" b="1" u="sng" dirty="0" smtClean="0">
                <a:solidFill>
                  <a:srgbClr val="FF0000"/>
                </a:solidFill>
              </a:rPr>
              <a:t>troma bodmi:</a:t>
            </a:r>
          </a:p>
          <a:p>
            <a:pPr eaLnBrk="1" hangingPunct="1">
              <a:buNone/>
              <a:defRPr/>
            </a:pPr>
            <a:r>
              <a:rPr lang="sk-SK" dirty="0" smtClean="0"/>
              <a:t>	AVB, CVD, XVY atď.</a:t>
            </a:r>
          </a:p>
          <a:p>
            <a:endParaRPr lang="sk-SK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b="1" u="sng" dirty="0" smtClean="0">
                <a:solidFill>
                  <a:srgbClr val="FF0000"/>
                </a:solidFill>
              </a:rPr>
              <a:t>gréckymi písmenami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dirty="0" smtClean="0">
                <a:cs typeface="Arial" charset="0"/>
              </a:rPr>
              <a:t>	</a:t>
            </a:r>
            <a:r>
              <a:rPr lang="el-GR" dirty="0" smtClean="0">
                <a:cs typeface="Arial" charset="0"/>
              </a:rPr>
              <a:t>α</a:t>
            </a:r>
            <a:r>
              <a:rPr lang="sk-SK" dirty="0" smtClean="0">
                <a:cs typeface="Arial" charset="0"/>
              </a:rPr>
              <a:t> – alfa</a:t>
            </a:r>
            <a:endParaRPr lang="el-GR" dirty="0" smtClean="0">
              <a:cs typeface="Arial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dirty="0" smtClean="0"/>
              <a:t>	</a:t>
            </a:r>
            <a:r>
              <a:rPr lang="el-GR" dirty="0" smtClean="0">
                <a:cs typeface="Arial" charset="0"/>
              </a:rPr>
              <a:t>β</a:t>
            </a:r>
            <a:r>
              <a:rPr lang="sk-SK" dirty="0" smtClean="0">
                <a:cs typeface="Arial" charset="0"/>
              </a:rPr>
              <a:t> – beta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sk-SK" dirty="0" smtClean="0">
                <a:cs typeface="Arial" charset="0"/>
              </a:rPr>
              <a:t>	</a:t>
            </a:r>
            <a:r>
              <a:rPr lang="el-GR" dirty="0" smtClean="0">
                <a:cs typeface="Arial" charset="0"/>
              </a:rPr>
              <a:t>γ</a:t>
            </a:r>
            <a:r>
              <a:rPr lang="sk-SK" dirty="0" smtClean="0">
                <a:cs typeface="Arial" charset="0"/>
              </a:rPr>
              <a:t> – gama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l-GR" dirty="0" smtClean="0">
              <a:cs typeface="Arial" charset="0"/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 flipV="1">
            <a:off x="1042988" y="3789363"/>
            <a:ext cx="1657350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1042988" y="4652963"/>
            <a:ext cx="18002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32" name="Arc 12"/>
          <p:cNvSpPr>
            <a:spLocks/>
          </p:cNvSpPr>
          <p:nvPr/>
        </p:nvSpPr>
        <p:spPr bwMode="auto">
          <a:xfrm>
            <a:off x="1619250" y="4365625"/>
            <a:ext cx="73025" cy="647700"/>
          </a:xfrm>
          <a:custGeom>
            <a:avLst/>
            <a:gdLst>
              <a:gd name="T0" fmla="*/ 0 w 21600"/>
              <a:gd name="T1" fmla="*/ 0 h 21600"/>
              <a:gd name="T2" fmla="*/ 73025 w 21600"/>
              <a:gd name="T3" fmla="*/ 647700 h 21600"/>
              <a:gd name="T4" fmla="*/ 0 w 21600"/>
              <a:gd name="T5" fmla="*/ 6477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>
            <a:off x="2411413" y="3860800"/>
            <a:ext cx="730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2339975" y="5516563"/>
            <a:ext cx="287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k-SK">
                <a:latin typeface="Garamond" pitchFamily="18" charset="0"/>
              </a:rPr>
              <a:t>A</a:t>
            </a:r>
          </a:p>
        </p:txBody>
      </p:sp>
      <p:sp>
        <p:nvSpPr>
          <p:cNvPr id="5151" name="Line 31"/>
          <p:cNvSpPr>
            <a:spLocks noChangeShapeType="1"/>
          </p:cNvSpPr>
          <p:nvPr/>
        </p:nvSpPr>
        <p:spPr bwMode="auto">
          <a:xfrm flipH="1">
            <a:off x="2484438" y="5300663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5152" name="Text Box 32"/>
          <p:cNvSpPr txBox="1">
            <a:spLocks noChangeArrowheads="1"/>
          </p:cNvSpPr>
          <p:nvPr/>
        </p:nvSpPr>
        <p:spPr bwMode="auto">
          <a:xfrm>
            <a:off x="2124075" y="3429000"/>
            <a:ext cx="325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Garamond" pitchFamily="18" charset="0"/>
              </a:rPr>
              <a:t>B</a:t>
            </a:r>
          </a:p>
        </p:txBody>
      </p:sp>
      <p:sp>
        <p:nvSpPr>
          <p:cNvPr id="5153" name="Text Box 33"/>
          <p:cNvSpPr txBox="1">
            <a:spLocks noChangeArrowheads="1"/>
          </p:cNvSpPr>
          <p:nvPr/>
        </p:nvSpPr>
        <p:spPr bwMode="auto">
          <a:xfrm>
            <a:off x="879475" y="4724400"/>
            <a:ext cx="33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>
                <a:latin typeface="Garamond" pitchFamily="18" charset="0"/>
              </a:rPr>
              <a:t>V</a:t>
            </a:r>
          </a:p>
        </p:txBody>
      </p:sp>
      <p:sp>
        <p:nvSpPr>
          <p:cNvPr id="5154" name="Text Box 34"/>
          <p:cNvSpPr txBox="1">
            <a:spLocks noChangeArrowheads="1"/>
          </p:cNvSpPr>
          <p:nvPr/>
        </p:nvSpPr>
        <p:spPr bwMode="auto">
          <a:xfrm>
            <a:off x="1331913" y="4437063"/>
            <a:ext cx="29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Garamond" pitchFamily="18" charset="0"/>
              </a:rPr>
              <a:t>α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3500430" y="45720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sz="2400" dirty="0" smtClean="0"/>
              <a:t>Pri zápise uhla pomocou troch bodov  je </a:t>
            </a:r>
            <a:r>
              <a:rPr lang="sk-SK" sz="2400" b="1" dirty="0" smtClean="0">
                <a:solidFill>
                  <a:srgbClr val="FF0000"/>
                </a:solidFill>
              </a:rPr>
              <a:t>VRCHOL VŽDY V STREDE ZÁPISU. 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5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5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 fill="hold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5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7" grpId="0" animBg="1"/>
      <p:bldP spid="5128" grpId="0" animBg="1"/>
      <p:bldP spid="5132" grpId="0" animBg="1"/>
      <p:bldP spid="5134" grpId="0" animBg="1"/>
      <p:bldP spid="515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511</TotalTime>
  <Words>239</Words>
  <Application>Microsoft Office PowerPoint</Application>
  <PresentationFormat>Prezentácia na obrazovke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15" baseType="lpstr">
      <vt:lpstr>Cesta</vt:lpstr>
      <vt:lpstr>Matematika  6.ročník</vt:lpstr>
      <vt:lpstr>Uhol v našom živote</vt:lpstr>
      <vt:lpstr>Prezentácia programu PowerPoint</vt:lpstr>
      <vt:lpstr>Uhly okolo nás</vt:lpstr>
      <vt:lpstr>Uhol , ktorý zvierajú ručičky hodín</vt:lpstr>
      <vt:lpstr>Pomenovanie a označenie uhlov</vt:lpstr>
      <vt:lpstr>Prezentácia programu PowerPoint</vt:lpstr>
      <vt:lpstr>Pomenovanie a označenie uhlov</vt:lpstr>
      <vt:lpstr>Zapisovanie uhlov</vt:lpstr>
      <vt:lpstr>Prezentácia programu PowerPoint</vt:lpstr>
      <vt:lpstr>Prezentácia programu PowerPoint</vt:lpstr>
      <vt:lpstr>Prezentácia programu PowerPoint</vt:lpstr>
      <vt:lpstr>Nakoniec trocha teórie...</vt:lpstr>
      <vt:lpstr>POKRAČOVANIE NABUDÚCE....</vt:lpstr>
    </vt:vector>
  </TitlesOfParts>
  <Company>INFOVEK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Uhol v našom živote</dc:title>
  <dc:creator>INFOVEK</dc:creator>
  <cp:lastModifiedBy>HP-ucitel</cp:lastModifiedBy>
  <cp:revision>58</cp:revision>
  <dcterms:created xsi:type="dcterms:W3CDTF">2005-06-15T13:48:45Z</dcterms:created>
  <dcterms:modified xsi:type="dcterms:W3CDTF">2020-03-13T10:47:50Z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atingsCount">
    <vt:lpwstr>0</vt:lpwstr>
  </property>
  <property fmtid="{D5CDD505-2E9C-101B-9397-08002B2CF9AE}" pid="3" name="PublishedByID">
    <vt:lpwstr>SKITN\administrator2</vt:lpwstr>
  </property>
  <property fmtid="{D5CDD505-2E9C-101B-9397-08002B2CF9AE}" pid="4" name="PublishedDate">
    <vt:lpwstr>2006-02-10T00:00:00Z</vt:lpwstr>
  </property>
  <property fmtid="{D5CDD505-2E9C-101B-9397-08002B2CF9AE}" pid="5" name="Countries">
    <vt:lpwstr>Slovakia</vt:lpwstr>
  </property>
  <property fmtid="{D5CDD505-2E9C-101B-9397-08002B2CF9AE}" pid="6" name="SpecialNeeds">
    <vt:lpwstr>Nepoužité</vt:lpwstr>
  </property>
  <property fmtid="{D5CDD505-2E9C-101B-9397-08002B2CF9AE}" pid="7" name="ICTProducts">
    <vt:lpwstr>PowerPoint</vt:lpwstr>
  </property>
  <property fmtid="{D5CDD505-2E9C-101B-9397-08002B2CF9AE}" pid="8" name="TipsForAdapters">
    <vt:lpwstr>Informačné zdroje: učebnica Matematika pre 5. ročník ZŠ._x000d_
Celková časová dotácia: 35 minút.</vt:lpwstr>
  </property>
  <property fmtid="{D5CDD505-2E9C-101B-9397-08002B2CF9AE}" pid="9" name="MaxRating">
    <vt:lpwstr>0</vt:lpwstr>
  </property>
  <property fmtid="{D5CDD505-2E9C-101B-9397-08002B2CF9AE}" pid="10" name="RelatedSubjects">
    <vt:lpwstr>Nepoužité</vt:lpwstr>
  </property>
  <property fmtid="{D5CDD505-2E9C-101B-9397-08002B2CF9AE}" pid="11" name="AgeTo">
    <vt:lpwstr>12.0000000000000</vt:lpwstr>
  </property>
  <property fmtid="{D5CDD505-2E9C-101B-9397-08002B2CF9AE}" pid="12" name="JobRoles">
    <vt:lpwstr>SK_UCITEL</vt:lpwstr>
  </property>
  <property fmtid="{D5CDD505-2E9C-101B-9397-08002B2CF9AE}" pid="13" name="Languages">
    <vt:lpwstr>SK_SLOVENCINA</vt:lpwstr>
  </property>
  <property fmtid="{D5CDD505-2E9C-101B-9397-08002B2CF9AE}" pid="14" name="TimePeriods">
    <vt:lpwstr>1.00000000000000</vt:lpwstr>
  </property>
  <property fmtid="{D5CDD505-2E9C-101B-9397-08002B2CF9AE}" pid="15" name="Objectives">
    <vt:lpwstr>V prezentácii sú zhrnuté základné poznatky o uhle, druhy uhlov a ich charakteristika.</vt:lpwstr>
  </property>
  <property fmtid="{D5CDD505-2E9C-101B-9397-08002B2CF9AE}" pid="16" name="PreparationNeeded">
    <vt:lpwstr>Pomôcky: obrázky uhlov na internete, uhlomer, papier._x000d_
Čas potrebný na prípravu: 15 minút.</vt:lpwstr>
  </property>
  <property fmtid="{D5CDD505-2E9C-101B-9397-08002B2CF9AE}" pid="17" name="PublishedByName">
    <vt:lpwstr>Administrátor</vt:lpwstr>
  </property>
  <property fmtid="{D5CDD505-2E9C-101B-9397-08002B2CF9AE}" pid="18" name="ITNRecommendedCount">
    <vt:lpwstr>0</vt:lpwstr>
  </property>
  <property fmtid="{D5CDD505-2E9C-101B-9397-08002B2CF9AE}" pid="19" name="BGCClassifications">
    <vt:lpwstr>Nepoužité</vt:lpwstr>
  </property>
  <property fmtid="{D5CDD505-2E9C-101B-9397-08002B2CF9AE}" pid="20" name="KeyBenefit">
    <vt:lpwstr>uhol, prehľad, prax, rozdelenie uhlov</vt:lpwstr>
  </property>
  <property fmtid="{D5CDD505-2E9C-101B-9397-08002B2CF9AE}" pid="21" name="MainSubjects">
    <vt:lpwstr>SK_MATEMATIKA</vt:lpwstr>
  </property>
  <property fmtid="{D5CDD505-2E9C-101B-9397-08002B2CF9AE}" pid="22" name="TechnologyTypes">
    <vt:lpwstr>Internet,Utilities</vt:lpwstr>
  </property>
  <property fmtid="{D5CDD505-2E9C-101B-9397-08002B2CF9AE}" pid="23" name="AgeFrom">
    <vt:lpwstr>10.0000000000000</vt:lpwstr>
  </property>
  <property fmtid="{D5CDD505-2E9C-101B-9397-08002B2CF9AE}" pid="24" name="ContentType">
    <vt:lpwstr>Vyučovacie hodiny</vt:lpwstr>
  </property>
  <property fmtid="{D5CDD505-2E9C-101B-9397-08002B2CF9AE}" pid="25" name="Summary">
    <vt:lpwstr>V prezentácii sú zhrnuté základné poznatky o uhle, druhy uhlov a ich charakteristika.</vt:lpwstr>
  </property>
  <property fmtid="{D5CDD505-2E9C-101B-9397-08002B2CF9AE}" pid="26" name="Rating">
    <vt:lpwstr>0</vt:lpwstr>
  </property>
  <property fmtid="{D5CDD505-2E9C-101B-9397-08002B2CF9AE}" pid="27" name="PortalCountry">
    <vt:lpwstr>Slovensko</vt:lpwstr>
  </property>
  <property fmtid="{D5CDD505-2E9C-101B-9397-08002B2CF9AE}" pid="28" name="PortalLanguage">
    <vt:lpwstr>Slovenčina</vt:lpwstr>
  </property>
  <property fmtid="{D5CDD505-2E9C-101B-9397-08002B2CF9AE}" pid="29" name="ITNRecommended">
    <vt:lpwstr>0</vt:lpwstr>
  </property>
  <property fmtid="{D5CDD505-2E9C-101B-9397-08002B2CF9AE}" pid="30" name="PullQuote">
    <vt:lpwstr/>
  </property>
  <property fmtid="{D5CDD505-2E9C-101B-9397-08002B2CF9AE}" pid="31" name="ContentFormat">
    <vt:lpwstr/>
  </property>
  <property fmtid="{D5CDD505-2E9C-101B-9397-08002B2CF9AE}" pid="32" name="PortalRegion">
    <vt:lpwstr/>
  </property>
  <property fmtid="{D5CDD505-2E9C-101B-9397-08002B2CF9AE}" pid="33" name="Prerequisite skills">
    <vt:lpwstr/>
  </property>
  <property fmtid="{D5CDD505-2E9C-101B-9397-08002B2CF9AE}" pid="34" name="QuoteReviewer">
    <vt:lpwstr/>
  </property>
  <property fmtid="{D5CDD505-2E9C-101B-9397-08002B2CF9AE}" pid="35" name="AssessmentCriteria">
    <vt:lpwstr/>
  </property>
  <property fmtid="{D5CDD505-2E9C-101B-9397-08002B2CF9AE}" pid="36" name="ITNMoreLabel">
    <vt:lpwstr>View overview</vt:lpwstr>
  </property>
  <property fmtid="{D5CDD505-2E9C-101B-9397-08002B2CF9AE}" pid="37" name="ITNTechnologyType">
    <vt:lpwstr>Internet,Utilities</vt:lpwstr>
  </property>
  <property fmtid="{D5CDD505-2E9C-101B-9397-08002B2CF9AE}" pid="38" name="ITNContentPreview">
    <vt:lpwstr/>
  </property>
  <property fmtid="{D5CDD505-2E9C-101B-9397-08002B2CF9AE}" pid="39" name="ITNAssessmentCriteria">
    <vt:lpwstr/>
  </property>
  <property fmtid="{D5CDD505-2E9C-101B-9397-08002B2CF9AE}" pid="40" name="ITNJobRole">
    <vt:lpwstr>SK_UCITEL</vt:lpwstr>
  </property>
  <property fmtid="{D5CDD505-2E9C-101B-9397-08002B2CF9AE}" pid="41" name="ITNPreparationNeeded">
    <vt:lpwstr>Pomôcky: obrázky uhlov na internete, uhlomer, papier. Čas potrebný na prípravu: 15 minút.</vt:lpwstr>
  </property>
  <property fmtid="{D5CDD505-2E9C-101B-9397-08002B2CF9AE}" pid="42" name="ITNPrerequisiteSkill">
    <vt:lpwstr/>
  </property>
  <property fmtid="{D5CDD505-2E9C-101B-9397-08002B2CF9AE}" pid="43" name="ITNSpecialNeeds">
    <vt:lpwstr>Nepoužité</vt:lpwstr>
  </property>
  <property fmtid="{D5CDD505-2E9C-101B-9397-08002B2CF9AE}" pid="44" name="ITNSummary">
    <vt:lpwstr>V prezentácii sú zhrnuté základné poznatky o uhle, druhy uhlov a ich charakteristika.</vt:lpwstr>
  </property>
  <property fmtid="{D5CDD505-2E9C-101B-9397-08002B2CF9AE}" pid="45" name="ITNLinkLabel">
    <vt:lpwstr>[Open]</vt:lpwstr>
  </property>
  <property fmtid="{D5CDD505-2E9C-101B-9397-08002B2CF9AE}" pid="46" name="ITNBloomAndGardner">
    <vt:lpwstr>Nepoužité</vt:lpwstr>
  </property>
  <property fmtid="{D5CDD505-2E9C-101B-9397-08002B2CF9AE}" pid="47" name="ITNCountry">
    <vt:lpwstr>Slovakia</vt:lpwstr>
  </property>
  <property fmtid="{D5CDD505-2E9C-101B-9397-08002B2CF9AE}" pid="48" name="ITNICTProduct">
    <vt:lpwstr>PowerPoint</vt:lpwstr>
  </property>
  <property fmtid="{D5CDD505-2E9C-101B-9397-08002B2CF9AE}" pid="49" name="ITNObjectives">
    <vt:lpwstr>V prezentácii sú zhrnuté základné poznatky o uhle, druhy uhlov a ich charakteristika.</vt:lpwstr>
  </property>
  <property fmtid="{D5CDD505-2E9C-101B-9397-08002B2CF9AE}" pid="50" name="ITNPreferredLanguage">
    <vt:lpwstr>SK_SLOVENCINA</vt:lpwstr>
  </property>
  <property fmtid="{D5CDD505-2E9C-101B-9397-08002B2CF9AE}" pid="51" name="ITNReview">
    <vt:lpwstr/>
  </property>
  <property fmtid="{D5CDD505-2E9C-101B-9397-08002B2CF9AE}" pid="52" name="ITNCreationDate">
    <vt:lpwstr>2006-02-10T00:00:00Z</vt:lpwstr>
  </property>
  <property fmtid="{D5CDD505-2E9C-101B-9397-08002B2CF9AE}" pid="53" name="ITNKeyBenefits">
    <vt:lpwstr>uhol, prehľad, prax, rozdelenie uhlov</vt:lpwstr>
  </property>
  <property fmtid="{D5CDD505-2E9C-101B-9397-08002B2CF9AE}" pid="54" name="ITNRelatedSubject">
    <vt:lpwstr>Nepoužité</vt:lpwstr>
  </property>
  <property fmtid="{D5CDD505-2E9C-101B-9397-08002B2CF9AE}" pid="55" name="ITNTitle">
    <vt:lpwstr>Uhol v našom živote</vt:lpwstr>
  </property>
  <property fmtid="{D5CDD505-2E9C-101B-9397-08002B2CF9AE}" pid="56" name="ITNAuthorID">
    <vt:lpwstr>SHAREPOINT\system</vt:lpwstr>
  </property>
  <property fmtid="{D5CDD505-2E9C-101B-9397-08002B2CF9AE}" pid="57" name="ITNMainSubject">
    <vt:lpwstr>SK_MATEMATIKA</vt:lpwstr>
  </property>
  <property fmtid="{D5CDD505-2E9C-101B-9397-08002B2CF9AE}" pid="58" name="ITNTipsForAdopters">
    <vt:lpwstr>Informačné zdroje: učebnica Matematika pre 5. ročník ZŠ. Celková časová dotácia: 35 minút.</vt:lpwstr>
  </property>
  <property fmtid="{D5CDD505-2E9C-101B-9397-08002B2CF9AE}" pid="59" name="ITNAgeGroupFrom">
    <vt:lpwstr>10</vt:lpwstr>
  </property>
  <property fmtid="{D5CDD505-2E9C-101B-9397-08002B2CF9AE}" pid="60" name="ITNAgeGroupTo">
    <vt:lpwstr>12</vt:lpwstr>
  </property>
  <property fmtid="{D5CDD505-2E9C-101B-9397-08002B2CF9AE}" pid="61" name="ITNNoOfRaters">
    <vt:lpwstr>0</vt:lpwstr>
  </property>
  <property fmtid="{D5CDD505-2E9C-101B-9397-08002B2CF9AE}" pid="62" name="ITNRating">
    <vt:lpwstr>0</vt:lpwstr>
  </property>
  <property fmtid="{D5CDD505-2E9C-101B-9397-08002B2CF9AE}" pid="63" name="ITNTotalRating">
    <vt:lpwstr>0</vt:lpwstr>
  </property>
  <property fmtid="{D5CDD505-2E9C-101B-9397-08002B2CF9AE}" pid="64" name="ITNTimePeriod">
    <vt:lpwstr>0</vt:lpwstr>
  </property>
</Properties>
</file>