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8" r:id="rId10"/>
    <p:sldId id="266" r:id="rId11"/>
    <p:sldId id="272" r:id="rId12"/>
    <p:sldId id="267" r:id="rId13"/>
    <p:sldId id="264" r:id="rId14"/>
    <p:sldId id="273" r:id="rId15"/>
    <p:sldId id="269" r:id="rId16"/>
    <p:sldId id="270" r:id="rId17"/>
    <p:sldId id="275" r:id="rId18"/>
    <p:sldId id="271" r:id="rId19"/>
    <p:sldId id="274" r:id="rId20"/>
    <p:sldId id="276" r:id="rId21"/>
    <p:sldId id="257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AD4BF-1973-4AEE-A321-4E6AADCF8B9D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4C6FD-D641-434E-BE86-89197526534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325C-72A7-409E-B0D4-DC801B718250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D0E0-A167-4DED-9170-A9E352B802AB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6EBA-A65A-494D-9CC8-0962C3CB026E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B82B-7BBE-4535-AB49-253E859D1EDC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C46A-A1F6-4347-979B-0DCE0F4FBA79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C23-F218-4AF1-97DC-4B625948F722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472F-C7E7-4C9D-A15A-B6830252F2C0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733C-757A-4613-9081-FE86E83454F3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677-3A60-423A-9065-B16A51737BC3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C9A8-BA81-4875-BB5E-5199FFF6FD36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7F5-0843-4B66-9AE9-626B8CAE8372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0702-A1BB-4D47-8394-1612E602E4FB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5078-4C9D-4E5D-BFED-8BF641913A4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losomarbella.club/wp-content/uploads/2019/01/powerpoint-theme-free-math-background-for-maths-presentation-mathematics-templates-formulas-template-free-download-math-free-math-templates-powerpoint-templates-free-math.jpg" TargetMode="External"/><Relationship Id="rId2" Type="http://schemas.openxmlformats.org/officeDocument/2006/relationships/hyperlink" Target="https://i.pinimg.com/originals/56/ab/dc/56abdce50bee68f70a62a9be46cf38bf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mage.freepik.com/vector-gratis/cute-mariquita-dibujos-animados_33070-2459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Ãºvisiaci obrÃ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500034" y="571480"/>
            <a:ext cx="589056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Odčítanie pomocou rozkladu</a:t>
            </a:r>
            <a:endParaRPr lang="sk-SK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0F8F-DEC9-4A5C-B8A1-B8EBB9C0535A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20 – 17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7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20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7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3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35795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14376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rot="16200000" flipH="1">
            <a:off x="4000496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rot="16200000" flipH="1">
            <a:off x="478631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 rot="16200000" flipH="1">
            <a:off x="5572132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ál 42"/>
          <p:cNvSpPr/>
          <p:nvPr/>
        </p:nvSpPr>
        <p:spPr>
          <a:xfrm>
            <a:off x="800102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Zástupný symbol dátumu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AF8F-A190-43FA-8C5A-A0EC518337CD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98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48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9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9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98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98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98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98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498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698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980"/>
                            </p:stCondLst>
                            <p:childTnLst>
                              <p:par>
                                <p:cTn id="1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98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  <p:bldP spid="35" grpId="0" animBg="1"/>
      <p:bldP spid="38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12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5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Zástupný symbol dátumu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01-786D-438A-B244-8F86C3FD8732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4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4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480"/>
                            </p:stCondLst>
                            <p:childTnLst>
                              <p:par>
                                <p:cTn id="9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48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15 – 14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4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15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4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ástupný symbol dátumu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AC46-3DEB-4BC0-BE1A-5642F7F551F5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4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4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4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84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480"/>
                            </p:stCondLst>
                            <p:childTnLst>
                              <p:par>
                                <p:cTn id="9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48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 – 12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7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35795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14376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Zástupný symbol dátumu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A25-5D28-4925-B818-8CAEC919CD15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98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4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4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4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480"/>
                            </p:stCondLst>
                            <p:childTnLst>
                              <p:par>
                                <p:cTn id="10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48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  <p:bldP spid="35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16 – 15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5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16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5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rot="16200000" flipH="1">
            <a:off x="2357422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rot="16200000" flipH="1">
            <a:off x="321467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 rot="16200000" flipH="1">
            <a:off x="392905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ástupný symbol dátumu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F82-D999-4523-94A9-394F0A94F13A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8" name="Tlačidlo akcie: Dopredu alebo Ďalej 37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9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9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9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9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9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2980"/>
                            </p:stCondLst>
                            <p:childTnLst>
                              <p:par>
                                <p:cTn id="10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98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15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5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5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rot="16200000" flipH="1">
            <a:off x="4000496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ástupný symbol dátumu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B1A7-8085-4D2F-A10E-FCA8EF0DD627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4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4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4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4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48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48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48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18 – 16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6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18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6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35795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rot="16200000" flipH="1">
            <a:off x="4000496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rot="16200000" flipH="1">
            <a:off x="478631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ástupný symbol dátumu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3747-6FCE-4429-89CF-BB02A626C008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9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9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9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9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98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98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398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980"/>
                            </p:stCondLst>
                            <p:childTnLst>
                              <p:par>
                                <p:cTn id="1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980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15 – 12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15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3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ástupný symbol dátumu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4E35-FA17-4A72-B8CB-A0840443A97F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5" name="Tlačidlo akcie: Dopredu alebo Ďalej 3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4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4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480"/>
                            </p:stCondLst>
                            <p:childTnLst>
                              <p:par>
                                <p:cTn id="8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48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11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6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Zástupný symbol dátumu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E18F-B12E-4B88-AFBF-745E3698D562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2" name="Tlačidlo akcie: Dopredu alebo Ďalej 41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4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480"/>
                            </p:stCondLst>
                            <p:childTnLst>
                              <p:par>
                                <p:cTn id="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48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14 – 11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14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3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Zástupný symbol dátumu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F606-CFB4-4A29-A948-A743A36152CC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8" name="Tlačidlo akcie: Dopredu alebo Ďalej 37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98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980"/>
                            </p:stCondLst>
                            <p:childTnLst>
                              <p:par>
                                <p:cTn id="8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98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3857620" y="142852"/>
            <a:ext cx="5119723" cy="3071834"/>
          </a:xfrm>
          <a:prstGeom prst="rect">
            <a:avLst/>
          </a:prstGeom>
          <a:noFill/>
        </p:spPr>
      </p:pic>
      <p:sp>
        <p:nvSpPr>
          <p:cNvPr id="4" name="Oválna bublina 3"/>
          <p:cNvSpPr/>
          <p:nvPr/>
        </p:nvSpPr>
        <p:spPr>
          <a:xfrm>
            <a:off x="428596" y="3143248"/>
            <a:ext cx="6000792" cy="3143272"/>
          </a:xfrm>
          <a:prstGeom prst="wedgeEllipseCallout">
            <a:avLst>
              <a:gd name="adj1" fmla="val 29335"/>
              <a:gd name="adj2" fmla="val -72430"/>
            </a:avLst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i="1" dirty="0" smtClean="0">
                <a:solidFill>
                  <a:srgbClr val="0070C0"/>
                </a:solidFill>
                <a:latin typeface="Century Schoolbook" pitchFamily="18" charset="0"/>
              </a:rPr>
              <a:t>Ahoj. Volám sa lienka </a:t>
            </a:r>
            <a:r>
              <a:rPr lang="sk-SK" sz="3200" i="1" dirty="0" err="1" smtClean="0">
                <a:solidFill>
                  <a:srgbClr val="0070C0"/>
                </a:solidFill>
                <a:latin typeface="Century Schoolbook" pitchFamily="18" charset="0"/>
              </a:rPr>
              <a:t>Anulienka</a:t>
            </a:r>
            <a:r>
              <a:rPr lang="sk-SK" sz="3200" i="1" dirty="0" smtClean="0">
                <a:solidFill>
                  <a:srgbClr val="0070C0"/>
                </a:solidFill>
                <a:latin typeface="Century Schoolbook" pitchFamily="18" charset="0"/>
              </a:rPr>
              <a:t> a ukážem vám, ako počítam. Pekne sa posaďte a pozerajte.</a:t>
            </a:r>
            <a:endParaRPr lang="sk-SK" sz="3200" i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AEDA-7A6A-4697-898E-9467378E58E8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71 0.05481 C 0.13871 0.00809 0.10764 -0.02775 0.06979 -0.02775 C 0.0309 -0.02775 -0.00017 0.00809 -0.00017 0.05481 C -0.00017 0.10152 -0.03125 0.13737 -0.07014 0.13737 C -0.10799 0.13737 -0.13889 0.10152 -0.13889 0.0548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3857620" y="142852"/>
            <a:ext cx="5119723" cy="3071834"/>
          </a:xfrm>
          <a:prstGeom prst="rect">
            <a:avLst/>
          </a:prstGeom>
          <a:noFill/>
        </p:spPr>
      </p:pic>
      <p:sp>
        <p:nvSpPr>
          <p:cNvPr id="4" name="Oválna bublina 3"/>
          <p:cNvSpPr/>
          <p:nvPr/>
        </p:nvSpPr>
        <p:spPr>
          <a:xfrm>
            <a:off x="428596" y="3143248"/>
            <a:ext cx="7858180" cy="3143272"/>
          </a:xfrm>
          <a:prstGeom prst="wedgeEllipseCallout">
            <a:avLst>
              <a:gd name="adj1" fmla="val 10439"/>
              <a:gd name="adj2" fmla="val -72430"/>
            </a:avLst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200" i="1" dirty="0" smtClean="0">
                <a:solidFill>
                  <a:srgbClr val="00B0F0"/>
                </a:solidFill>
                <a:latin typeface="Century Schoolbook" pitchFamily="18" charset="0"/>
              </a:rPr>
              <a:t>Výborne ste pracovali, </a:t>
            </a:r>
          </a:p>
          <a:p>
            <a:r>
              <a:rPr lang="sk-SK" sz="3200" i="1" dirty="0" smtClean="0">
                <a:solidFill>
                  <a:srgbClr val="00B0F0"/>
                </a:solidFill>
                <a:latin typeface="Century Schoolbook" pitchFamily="18" charset="0"/>
              </a:rPr>
              <a:t>všetci veľkú radosť mali.</a:t>
            </a:r>
          </a:p>
          <a:p>
            <a:r>
              <a:rPr lang="sk-SK" sz="3200" i="1" dirty="0" smtClean="0">
                <a:solidFill>
                  <a:srgbClr val="00B0F0"/>
                </a:solidFill>
                <a:latin typeface="Century Schoolbook" pitchFamily="18" charset="0"/>
              </a:rPr>
              <a:t>Poteší sa ocko, mamička,</a:t>
            </a:r>
          </a:p>
          <a:p>
            <a:r>
              <a:rPr lang="sk-SK" sz="3200" i="1" dirty="0" smtClean="0">
                <a:solidFill>
                  <a:srgbClr val="00B0F0"/>
                </a:solidFill>
                <a:latin typeface="Century Schoolbook" pitchFamily="18" charset="0"/>
              </a:rPr>
              <a:t>aká si ty usilovná včelička.</a:t>
            </a:r>
            <a:endParaRPr lang="sk-SK" sz="3200" i="1" dirty="0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9DA-7E8C-4DBD-86C9-C340EEB1BE90}" type="datetime8">
              <a:rPr lang="sk-SK" smtClean="0"/>
              <a:pPr/>
              <a:t>24.5.2020 21:47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71 0.05481 C 0.13871 0.00809 0.10764 -0.02775 0.06979 -0.02775 C 0.0309 -0.02775 -0.00017 0.00809 -0.00017 0.05481 C -0.00017 0.10152 -0.03125 0.13737 -0.07014 0.13737 C -0.10799 0.13737 -0.13889 0.10152 -0.13889 0.0548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14348" y="1428736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2"/>
              </a:rPr>
              <a:t>https://i.pinimg.com/originals/56/ab/dc/56abdce50bee68f70a62a9be46cf38bf.jpg</a:t>
            </a:r>
            <a:r>
              <a:rPr lang="sk-SK" dirty="0" smtClean="0"/>
              <a:t> </a:t>
            </a:r>
          </a:p>
          <a:p>
            <a:r>
              <a:rPr lang="sk-SK" dirty="0" smtClean="0">
                <a:hlinkClick r:id="rId3"/>
              </a:rPr>
              <a:t>http://elosomarbella.club/wp-content/uploads//2019/01/powerpoint-theme-free-math-background-for-maths-presentation-mathematics-templates-formulas-template-free-download-math-free-math-templates-powerpoint-templates-free-math.jpg</a:t>
            </a:r>
            <a:r>
              <a:rPr lang="sk-SK" dirty="0" smtClean="0"/>
              <a:t> </a:t>
            </a:r>
          </a:p>
          <a:p>
            <a:r>
              <a:rPr lang="sk-SK" dirty="0" smtClean="0">
                <a:hlinkClick r:id="rId4"/>
              </a:rPr>
              <a:t>https://image.freepik.com/vector-gratis/cute-mariquita-dibujos-animados_33070-2459.jpg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286116" y="357166"/>
            <a:ext cx="1383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ZDROJE:</a:t>
            </a:r>
            <a:endParaRPr lang="sk-SK" sz="28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90A-0138-4106-A41D-C62D0BEE8185}" type="datetime8">
              <a:rPr lang="sk-SK" smtClean="0"/>
              <a:pPr/>
              <a:t>24.5.2020 21:47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17 – 13 = </a:t>
            </a:r>
            <a:endParaRPr lang="sk-SK" sz="4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3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500430" y="2143116"/>
            <a:ext cx="538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13 rozložíme a počítame:</a:t>
            </a:r>
          </a:p>
          <a:p>
            <a:r>
              <a:rPr lang="sk-SK" sz="4000" dirty="0" smtClean="0"/>
              <a:t>17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3</a:t>
            </a:r>
            <a:r>
              <a:rPr lang="sk-SK" sz="4000" dirty="0" smtClean="0"/>
              <a:t> = 4 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571472" y="3786190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1434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0016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571472" y="4714884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28598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14324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392905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1487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0069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28651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14376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79295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14348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00166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357422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3143240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3929058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714876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5500694" y="5429264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571472" y="5000636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642910" y="5357826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 rot="16200000" flipH="1">
            <a:off x="1500166" y="542926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2357422" y="5357826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2643174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4</a:t>
            </a:r>
            <a:endParaRPr lang="sk-SK" sz="4000" dirty="0"/>
          </a:p>
        </p:txBody>
      </p:sp>
      <p:sp>
        <p:nvSpPr>
          <p:cNvPr id="40" name="Zástupný symbol dátumu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7EDC-8883-4D2E-B737-A345D7C5C56A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71 0.05481 C 0.13871 0.00809 0.10764 -0.02775 0.06979 -0.02775 C 0.0309 -0.02775 -0.00017 0.00809 -0.00017 0.05481 C -0.00017 0.10152 -0.03125 0.13737 -0.07014 0.13737 C -0.10799 0.13737 -0.13889 0.10152 -0.13889 0.0548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8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8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48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98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8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98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48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98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48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98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48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98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48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98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48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98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48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98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98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98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98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980"/>
                            </p:stCondLst>
                            <p:childTnLst>
                              <p:par>
                                <p:cTn id="10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4238591" y="0"/>
            <a:ext cx="4905409" cy="2943246"/>
          </a:xfrm>
          <a:prstGeom prst="rect">
            <a:avLst/>
          </a:prstGeom>
          <a:noFill/>
        </p:spPr>
      </p:pic>
      <p:sp>
        <p:nvSpPr>
          <p:cNvPr id="4" name="Oválna bublina 3"/>
          <p:cNvSpPr/>
          <p:nvPr/>
        </p:nvSpPr>
        <p:spPr>
          <a:xfrm>
            <a:off x="428596" y="2857496"/>
            <a:ext cx="8286808" cy="3571900"/>
          </a:xfrm>
          <a:prstGeom prst="wedgeEllipseCallout">
            <a:avLst>
              <a:gd name="adj1" fmla="val 11288"/>
              <a:gd name="adj2" fmla="val -68492"/>
            </a:avLst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200" i="1" dirty="0" smtClean="0">
                <a:solidFill>
                  <a:srgbClr val="00B0F0"/>
                </a:solidFill>
                <a:latin typeface="Century Schoolbook" pitchFamily="18" charset="0"/>
              </a:rPr>
              <a:t>Budeme počítať príklady, pri ktorých budeme používať rozklad čísla tak, že budeme odčítať celé desiatky a potom jednotky. Hurá do práce! Kontroluj klikaním na mňa.</a:t>
            </a:r>
            <a:endParaRPr lang="sk-SK" sz="3200" i="1" dirty="0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2992-30A1-4337-9E71-3F34772815A2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71 0.05481 C 0.13871 0.00809 0.10764 -0.02775 0.06979 -0.02775 C 0.0309 -0.02775 -0.00017 0.00809 -0.00017 0.05481 C -0.00017 0.10152 -0.03125 0.13737 -0.07014 0.13737 C -0.10799 0.13737 -0.13889 0.10152 -0.13889 0.0548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13 – 11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13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1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</a:t>
            </a:r>
            <a:endParaRPr lang="sk-SK" sz="4000" dirty="0"/>
          </a:p>
        </p:txBody>
      </p:sp>
      <p:sp>
        <p:nvSpPr>
          <p:cNvPr id="35" name="Zástupný symbol dátumu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5721-EFCE-4793-AC08-E48ED8E5F2DF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8" name="Tlačidlo akcie: Dopredu alebo Ďalej 37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48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480"/>
                            </p:stCondLst>
                            <p:childTnLst>
                              <p:par>
                                <p:cTn id="7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48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16 – 12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16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2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4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ástupný symbol dátumu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A235-E780-4AB7-BFA8-550C8029E2B3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35" name="Tlačidlo akcie: Dopredu alebo Ďalej 3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9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9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980"/>
                            </p:stCondLst>
                            <p:childTnLst>
                              <p:par>
                                <p:cTn id="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98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18 – 14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4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18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4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4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35795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ástupný symbol dátumu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F042-F7C1-4E0A-A49F-BAA7A0167B4F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0" name="Tlačidlo akcie: Dopredu alebo Ďalej 39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98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9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9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9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98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98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98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 – 17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7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7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2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00049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78631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5572132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35795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14376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16200000" flipH="1">
            <a:off x="3214678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rot="16200000" flipH="1">
            <a:off x="4000496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rot="16200000" flipH="1">
            <a:off x="478631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 rot="16200000" flipH="1">
            <a:off x="5572132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ástupný symbol dátumu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B23-9B6F-46D2-A902-49C4B8B3FBA7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4" name="Tlačidlo akcie: Dopredu alebo Ďalej 43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4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98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48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98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48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48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48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48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48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248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48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648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8480"/>
                            </p:stCondLst>
                            <p:childTnLst>
                              <p:par>
                                <p:cTn id="1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480"/>
                            </p:stCondLst>
                            <p:childTnLst>
                              <p:par>
                                <p:cTn id="1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  <p:bldP spid="29" grpId="0" animBg="1"/>
      <p:bldP spid="30" grpId="0" animBg="1"/>
      <p:bldP spid="33" grpId="0" animBg="1"/>
      <p:bldP spid="35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math ppt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Ãºvisiaci obrÃ¡zo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198" t="17471" r="-640" b="18885"/>
          <a:stretch>
            <a:fillRect/>
          </a:stretch>
        </p:blipFill>
        <p:spPr bwMode="auto">
          <a:xfrm>
            <a:off x="6000760" y="285728"/>
            <a:ext cx="2857520" cy="17145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642918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14 – 13 = </a:t>
            </a:r>
            <a:endParaRPr lang="sk-SK" sz="4000" dirty="0"/>
          </a:p>
        </p:txBody>
      </p:sp>
      <p:grpSp>
        <p:nvGrpSpPr>
          <p:cNvPr id="5" name="Skupina 8"/>
          <p:cNvGrpSpPr/>
          <p:nvPr/>
        </p:nvGrpSpPr>
        <p:grpSpPr>
          <a:xfrm>
            <a:off x="1571604" y="1214422"/>
            <a:ext cx="642942" cy="357190"/>
            <a:chOff x="1500166" y="1214422"/>
            <a:chExt cx="642942" cy="357190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1500166" y="1214422"/>
              <a:ext cx="357190" cy="35719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16200000" flipH="1">
              <a:off x="1821637" y="1250141"/>
              <a:ext cx="357190" cy="28575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1285852" y="150017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 </a:t>
            </a:r>
            <a:r>
              <a:rPr lang="sk-SK" sz="4000" dirty="0" smtClean="0">
                <a:solidFill>
                  <a:srgbClr val="FF0000"/>
                </a:solidFill>
              </a:rPr>
              <a:t>3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64291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14 – </a:t>
            </a:r>
            <a:r>
              <a:rPr lang="sk-SK" sz="4000" dirty="0" smtClean="0">
                <a:solidFill>
                  <a:srgbClr val="00B0F0"/>
                </a:solidFill>
              </a:rPr>
              <a:t>10</a:t>
            </a:r>
            <a:r>
              <a:rPr lang="sk-SK" sz="4000" dirty="0" smtClean="0"/>
              <a:t> – </a:t>
            </a:r>
            <a:r>
              <a:rPr lang="sk-SK" sz="4000" dirty="0" smtClean="0">
                <a:solidFill>
                  <a:srgbClr val="FF0000"/>
                </a:solidFill>
              </a:rPr>
              <a:t>3</a:t>
            </a:r>
            <a:r>
              <a:rPr lang="sk-SK" sz="4000" dirty="0" smtClean="0"/>
              <a:t> =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42910" y="3143248"/>
            <a:ext cx="2885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Znázorníme: </a:t>
            </a:r>
            <a:endParaRPr lang="sk-SK" sz="4000" dirty="0"/>
          </a:p>
        </p:txBody>
      </p:sp>
      <p:sp>
        <p:nvSpPr>
          <p:cNvPr id="13" name="Ovál 12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/>
        </p:nvGraphicFramePr>
        <p:xfrm>
          <a:off x="642910" y="4071942"/>
          <a:ext cx="800106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ál 15"/>
          <p:cNvSpPr/>
          <p:nvPr/>
        </p:nvSpPr>
        <p:spPr>
          <a:xfrm>
            <a:off x="235742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214678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00049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78631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5572132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6357950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7215206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8001024" y="4143380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2428860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42910" y="4357694"/>
            <a:ext cx="80010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16200000" flipH="1">
            <a:off x="714348" y="4714884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5357818" y="6429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</a:t>
            </a:r>
            <a:endParaRPr lang="sk-SK" sz="4000" dirty="0"/>
          </a:p>
        </p:txBody>
      </p:sp>
      <p:sp>
        <p:nvSpPr>
          <p:cNvPr id="28" name="Ovál 27"/>
          <p:cNvSpPr/>
          <p:nvPr/>
        </p:nvSpPr>
        <p:spPr>
          <a:xfrm>
            <a:off x="3214678" y="4786322"/>
            <a:ext cx="500066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1" name="Rovná spojnica 30"/>
          <p:cNvCxnSpPr/>
          <p:nvPr/>
        </p:nvCxnSpPr>
        <p:spPr>
          <a:xfrm rot="16200000" flipH="1">
            <a:off x="1571604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 rot="16200000" flipH="1">
            <a:off x="2428860" y="4786322"/>
            <a:ext cx="500066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ástupný symbol dátumu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877C-721F-40AB-83E5-E99231CA4A00}" type="datetime8">
              <a:rPr lang="sk-SK" smtClean="0"/>
              <a:pPr/>
              <a:t>24.5.2020 21:47</a:t>
            </a:fld>
            <a:endParaRPr lang="sk-SK"/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8643934" y="6315650"/>
            <a:ext cx="500066" cy="542350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8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8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8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8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8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98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8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98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48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98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98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9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9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980"/>
                            </p:stCondLst>
                            <p:childTnLst>
                              <p:par>
                                <p:cTn id="8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98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/>
      <p:bldP spid="28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353</Words>
  <Application>Microsoft Office PowerPoint</Application>
  <PresentationFormat>Prezentácia na obrazovke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Danka Spišáková</dc:creator>
  <cp:lastModifiedBy>Windows User</cp:lastModifiedBy>
  <cp:revision>56</cp:revision>
  <dcterms:created xsi:type="dcterms:W3CDTF">2019-06-03T15:24:19Z</dcterms:created>
  <dcterms:modified xsi:type="dcterms:W3CDTF">2020-05-24T19:48:28Z</dcterms:modified>
</cp:coreProperties>
</file>