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246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428604"/>
            <a:ext cx="61722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600" dirty="0" smtClean="0"/>
              <a:t>Sila a pohyb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5984" y="5589240"/>
            <a:ext cx="6520238" cy="864096"/>
          </a:xfrm>
        </p:spPr>
        <p:txBody>
          <a:bodyPr>
            <a:noAutofit/>
          </a:bodyPr>
          <a:lstStyle/>
          <a:p>
            <a:pPr algn="ctr"/>
            <a:endParaRPr lang="sk-SK" sz="36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714480" y="4000504"/>
            <a:ext cx="7096302" cy="32861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Opis pohybu telesa.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sk-SK" sz="3600" b="1" dirty="0" smtClean="0">
                <a:solidFill>
                  <a:schemeClr val="tx2"/>
                </a:solidFill>
              </a:rPr>
              <a:t>Rýchlosť pohybu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 descr="https://upload.wikimedia.org/wikipedia/commons/6/6f/Usaf.kc135.flying.fairford.ar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857364"/>
            <a:ext cx="2802094" cy="1785950"/>
          </a:xfrm>
          <a:prstGeom prst="rect">
            <a:avLst/>
          </a:prstGeom>
          <a:noFill/>
        </p:spPr>
      </p:pic>
      <p:pic>
        <p:nvPicPr>
          <p:cNvPr id="9220" name="Picture 4" descr="http://img.topky.sk/cestovky/320px/128286.jpg/lietadlo-sedad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643050"/>
            <a:ext cx="304800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Pokoj a pohyb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8715404" cy="5402406"/>
          </a:xfrm>
        </p:spPr>
        <p:txBody>
          <a:bodyPr/>
          <a:lstStyle/>
          <a:p>
            <a:r>
              <a:rPr lang="sk-SK" dirty="0" smtClean="0"/>
              <a:t>Pokoj a pohyb telesa vždy určujeme vzhľadom na iné teleso, </a:t>
            </a:r>
            <a:r>
              <a:rPr lang="sk-SK" i="1" dirty="0" smtClean="0"/>
              <a:t>najčastejšie voči zemi</a:t>
            </a:r>
            <a:r>
              <a:rPr lang="sk-SK" dirty="0" smtClean="0"/>
              <a:t>.</a:t>
            </a:r>
          </a:p>
          <a:p>
            <a:r>
              <a:rPr lang="sk-SK" dirty="0" smtClean="0"/>
              <a:t>Cestujúci sediaci v idúcom autobuse sú :</a:t>
            </a:r>
          </a:p>
          <a:p>
            <a:pPr lvl="1"/>
            <a:r>
              <a:rPr lang="sk-SK" dirty="0" smtClean="0"/>
              <a:t>voči autobusu </a:t>
            </a:r>
            <a:r>
              <a:rPr lang="sk-SK" b="1" dirty="0" smtClean="0"/>
              <a:t>v pokoji</a:t>
            </a:r>
            <a:r>
              <a:rPr lang="sk-SK" dirty="0" smtClean="0"/>
              <a:t>, </a:t>
            </a:r>
          </a:p>
          <a:p>
            <a:pPr lvl="1"/>
            <a:r>
              <a:rPr lang="sk-SK" dirty="0" smtClean="0"/>
              <a:t>voči ceste, či ľuďom stojacim na zastávke </a:t>
            </a:r>
            <a:r>
              <a:rPr lang="sk-SK" b="1" dirty="0" smtClean="0"/>
              <a:t>v pohybe.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Čiaru, po ktorej sa teleso pohybuje</a:t>
            </a:r>
          </a:p>
          <a:p>
            <a:pPr>
              <a:buNone/>
            </a:pPr>
            <a:r>
              <a:rPr lang="sk-SK" dirty="0" smtClean="0"/>
              <a:t>	 nazývame </a:t>
            </a:r>
            <a:r>
              <a:rPr lang="sk-SK" b="1" dirty="0" smtClean="0"/>
              <a:t>trajektória.</a:t>
            </a:r>
          </a:p>
          <a:p>
            <a:r>
              <a:rPr lang="sk-SK" u="sng" dirty="0" smtClean="0"/>
              <a:t>Dráha je dĺžka trajektórie.</a:t>
            </a:r>
          </a:p>
          <a:p>
            <a:endParaRPr lang="sk-SK" dirty="0" smtClean="0"/>
          </a:p>
          <a:p>
            <a:pPr lvl="1"/>
            <a:endParaRPr lang="sk-SK" b="1" dirty="0" smtClean="0"/>
          </a:p>
          <a:p>
            <a:pPr lvl="1"/>
            <a:endParaRPr lang="sk-SK" b="1" dirty="0" smtClean="0"/>
          </a:p>
        </p:txBody>
      </p:sp>
      <p:pic>
        <p:nvPicPr>
          <p:cNvPr id="24578" name="Picture 2" descr="http://www.fandom.sk/content/images/l/literarna-sutaz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437112"/>
            <a:ext cx="1381108" cy="1381108"/>
          </a:xfrm>
          <a:prstGeom prst="rect">
            <a:avLst/>
          </a:prstGeom>
          <a:noFill/>
        </p:spPr>
      </p:pic>
      <p:pic>
        <p:nvPicPr>
          <p:cNvPr id="24580" name="Picture 4" descr="http://www.miropeto.sk/blog-img/Norsko2010/0131/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12976"/>
            <a:ext cx="2250297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http://appleapple.top/wp-content/uploads/2015/11/e33efd068a70beeee98593aaaa8634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157192"/>
            <a:ext cx="2214578" cy="1295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Rozdelenie pohybov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286808" cy="5545282"/>
          </a:xfrm>
        </p:spPr>
        <p:txBody>
          <a:bodyPr/>
          <a:lstStyle/>
          <a:p>
            <a:r>
              <a:rPr lang="sk-SK" dirty="0" smtClean="0"/>
              <a:t>Podľa </a:t>
            </a:r>
            <a:r>
              <a:rPr lang="sk-SK" b="1" dirty="0" smtClean="0"/>
              <a:t>tvaru trajektórie </a:t>
            </a:r>
            <a:r>
              <a:rPr lang="sk-SK" dirty="0" smtClean="0"/>
              <a:t>môžeme rozdeliť pohyb na:</a:t>
            </a:r>
          </a:p>
          <a:p>
            <a:pPr lvl="1"/>
            <a:r>
              <a:rPr lang="sk-SK" dirty="0" smtClean="0"/>
              <a:t>Priamočiary ( tvarom je priamka)</a:t>
            </a:r>
          </a:p>
          <a:p>
            <a:pPr lvl="1"/>
            <a:r>
              <a:rPr lang="sk-SK" dirty="0" smtClean="0"/>
              <a:t>Krivočiary ( tvarom je krivka)</a:t>
            </a:r>
          </a:p>
          <a:p>
            <a:endParaRPr lang="sk-SK" dirty="0" smtClean="0"/>
          </a:p>
          <a:p>
            <a:r>
              <a:rPr lang="sk-SK" dirty="0" smtClean="0"/>
              <a:t>Podľa</a:t>
            </a:r>
            <a:r>
              <a:rPr lang="sk-SK" b="1" dirty="0" smtClean="0"/>
              <a:t> zmeny rýchlosti </a:t>
            </a:r>
            <a:r>
              <a:rPr lang="sk-SK" dirty="0" smtClean="0"/>
              <a:t>môžeme rozdeliť</a:t>
            </a:r>
          </a:p>
          <a:p>
            <a:pPr>
              <a:buNone/>
            </a:pPr>
            <a:r>
              <a:rPr lang="sk-SK" dirty="0" smtClean="0"/>
              <a:t>	pohyb na :</a:t>
            </a:r>
          </a:p>
          <a:p>
            <a:pPr lvl="1"/>
            <a:r>
              <a:rPr lang="sk-SK" dirty="0" smtClean="0"/>
              <a:t>Rovnomerný ( teleso sa pohybuje stálou rýchlosťou)</a:t>
            </a:r>
          </a:p>
          <a:p>
            <a:pPr lvl="1"/>
            <a:r>
              <a:rPr lang="sk-SK" dirty="0" smtClean="0"/>
              <a:t>Nerovnomerný ( rýchlosť telesa sa mení, teleso zrýchľuje alebo spomaľuje)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1026" name="Picture 2" descr="http://static.etrend.sk/uploads/tx_media/2014/04/23/article_750_415/Dialnica__au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357298"/>
            <a:ext cx="2323886" cy="1285884"/>
          </a:xfrm>
          <a:prstGeom prst="rect">
            <a:avLst/>
          </a:prstGeom>
          <a:noFill/>
        </p:spPr>
      </p:pic>
      <p:pic>
        <p:nvPicPr>
          <p:cNvPr id="1028" name="Picture 4" descr="http://motosvet.com/tabla/uploads/post-14-10803828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857760"/>
            <a:ext cx="2825070" cy="155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www.automagazin.sk/wp-content/uploads/2016/03/tachometer-650x6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357694"/>
            <a:ext cx="2214578" cy="2122588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285720" y="4929198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Tachometer</a:t>
            </a:r>
            <a:r>
              <a:rPr lang="sk-SK" dirty="0" smtClean="0"/>
              <a:t> – zariadenie na meranie okamžitej rýchlosti telesa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pravda.sk/res/2009/02/07/thumbs/117937-styridsiatka-dopravna-znacka-rychlost-radar-nestand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304256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rýchlosť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8823510" cy="5643602"/>
          </a:xfrm>
        </p:spPr>
        <p:txBody>
          <a:bodyPr/>
          <a:lstStyle/>
          <a:p>
            <a:r>
              <a:rPr lang="sk-SK" dirty="0" smtClean="0"/>
              <a:t>Pohyb telesa popisujeme fyzikálnymi veličinami:</a:t>
            </a:r>
          </a:p>
          <a:p>
            <a:pPr lvl="1"/>
            <a:r>
              <a:rPr lang="sk-SK" dirty="0" smtClean="0"/>
              <a:t>dráha ....... s ........meter...........................kilometer</a:t>
            </a:r>
          </a:p>
          <a:p>
            <a:pPr lvl="1"/>
            <a:r>
              <a:rPr lang="sk-SK" dirty="0" smtClean="0"/>
              <a:t>čas............ t .........sekunda.......................hodina</a:t>
            </a:r>
          </a:p>
          <a:p>
            <a:pPr lvl="1"/>
            <a:r>
              <a:rPr lang="sk-SK" dirty="0" smtClean="0"/>
              <a:t>rýchlosť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Rýchlosť</a:t>
            </a:r>
            <a:r>
              <a:rPr lang="sk-SK" dirty="0" smtClean="0"/>
              <a:t> je fyzikálna veličina, označuje sa </a:t>
            </a:r>
            <a:r>
              <a:rPr lang="sk-SK" b="1" dirty="0" smtClean="0">
                <a:solidFill>
                  <a:srgbClr val="FF0000"/>
                </a:solidFill>
              </a:rPr>
              <a:t>v</a:t>
            </a:r>
            <a:r>
              <a:rPr lang="sk-SK" dirty="0" smtClean="0"/>
              <a:t> a základnou jednotkou je </a:t>
            </a:r>
            <a:r>
              <a:rPr lang="sk-SK" b="1" dirty="0" smtClean="0">
                <a:solidFill>
                  <a:srgbClr val="FF0000"/>
                </a:solidFill>
              </a:rPr>
              <a:t>meter za sekundu</a:t>
            </a:r>
            <a:r>
              <a:rPr lang="sk-SK" b="1" dirty="0" smtClean="0"/>
              <a:t> </a:t>
            </a:r>
            <a:r>
              <a:rPr lang="sk-SK" dirty="0" smtClean="0"/>
              <a:t>, označenie        alebo m/s používanejšou jednotkou je </a:t>
            </a:r>
            <a:r>
              <a:rPr lang="sk-SK" b="1" dirty="0" smtClean="0">
                <a:solidFill>
                  <a:srgbClr val="00B050"/>
                </a:solidFill>
              </a:rPr>
              <a:t>kilometer za hodinu</a:t>
            </a:r>
            <a:r>
              <a:rPr lang="sk-SK" dirty="0" smtClean="0"/>
              <a:t>, označenie                alebo km/h.</a:t>
            </a:r>
          </a:p>
          <a:p>
            <a:endParaRPr lang="sk-SK" dirty="0" smtClean="0"/>
          </a:p>
          <a:p>
            <a:r>
              <a:rPr lang="sk-SK" dirty="0" smtClean="0"/>
              <a:t>Rýchlosť vypočítame ako podiel dráhy telesa a času, za ktorý teleso dráhu prešlo:</a:t>
            </a:r>
            <a:endParaRPr lang="sk-SK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852936"/>
            <a:ext cx="232026" cy="57606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573016"/>
            <a:ext cx="457200" cy="74295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517232"/>
            <a:ext cx="70485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661248"/>
            <a:ext cx="952500" cy="409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Príklady rýchlostí: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1000100" y="1428736"/>
          <a:ext cx="6572296" cy="4798876"/>
        </p:xfrm>
        <a:graphic>
          <a:graphicData uri="http://schemas.openxmlformats.org/drawingml/2006/table">
            <a:tbl>
              <a:tblPr/>
              <a:tblGrid>
                <a:gridCol w="3286148"/>
                <a:gridCol w="3286148"/>
              </a:tblGrid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Calibri"/>
                          <a:ea typeface="Calibri"/>
                          <a:cs typeface="Times New Roman"/>
                        </a:rPr>
                        <a:t>Teleso</a:t>
                      </a:r>
                      <a:endParaRPr lang="sk-SK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Calibri"/>
                          <a:ea typeface="Calibri"/>
                          <a:cs typeface="Times New Roman"/>
                        </a:rPr>
                        <a:t>rýchlosť</a:t>
                      </a:r>
                      <a:endParaRPr lang="sk-SK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Chodec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4-5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Šprintér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40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Závodný kôň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70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Gepard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120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Delfín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latin typeface="Calibri"/>
                          <a:ea typeface="Calibri"/>
                          <a:cs typeface="Times New Roman"/>
                        </a:rPr>
                        <a:t>Boeing</a:t>
                      </a:r>
                      <a:r>
                        <a:rPr lang="sk-SK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787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900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Zjazdár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r>
                        <a:rPr lang="sk-SK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Tenisová</a:t>
                      </a:r>
                      <a:r>
                        <a:rPr lang="sk-SK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loptička pri podaní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Puk Zdena </a:t>
                      </a:r>
                      <a:r>
                        <a:rPr lang="sk-SK" sz="2000" dirty="0" err="1" smtClean="0">
                          <a:latin typeface="Calibri"/>
                          <a:ea typeface="Calibri"/>
                          <a:cs typeface="Times New Roman"/>
                        </a:rPr>
                        <a:t>Cháru</a:t>
                      </a: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175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Orkán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120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16" name="Skupina 15"/>
          <p:cNvGrpSpPr/>
          <p:nvPr/>
        </p:nvGrpSpPr>
        <p:grpSpPr>
          <a:xfrm>
            <a:off x="6286512" y="1857364"/>
            <a:ext cx="285752" cy="4277350"/>
            <a:chOff x="6286512" y="1857364"/>
            <a:chExt cx="285752" cy="4277350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1857364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950" y="2285992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950" y="2714620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3143248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3571876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4071942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4429132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4857760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5357826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5786454"/>
              <a:ext cx="214314" cy="34826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329642" cy="561672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Vypočítaj, akou rýchlosťou sa pohyboval automobil, ak za 1,5 h prešiel rovnomerným pohybom dráhu 135 km?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s = 135 km</a:t>
            </a:r>
          </a:p>
          <a:p>
            <a:pPr>
              <a:buNone/>
            </a:pPr>
            <a:r>
              <a:rPr lang="sk-SK" dirty="0" smtClean="0"/>
              <a:t>t = 1,5 h</a:t>
            </a:r>
          </a:p>
          <a:p>
            <a:pPr>
              <a:buNone/>
            </a:pPr>
            <a:r>
              <a:rPr lang="sk-SK" dirty="0" smtClean="0"/>
              <a:t>v = ?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Pozn.: </a:t>
            </a:r>
            <a:r>
              <a:rPr lang="sk-SK" i="1" dirty="0" smtClean="0"/>
              <a:t> </a:t>
            </a:r>
            <a:r>
              <a:rPr lang="sk-SK" sz="2000" i="1" dirty="0" smtClean="0"/>
              <a:t>Vo všetkých podobných príkladoch buď predpokladáme, že sa teleso pohybuje rovnomerným pohybom (čo je v praxi nereálne), alebo v skutočnosti počítame s jeho </a:t>
            </a:r>
            <a:r>
              <a:rPr lang="sk-SK" sz="2000" i="1" dirty="0" smtClean="0">
                <a:solidFill>
                  <a:srgbClr val="FF0000"/>
                </a:solidFill>
              </a:rPr>
              <a:t>priemernou rýchlosťou</a:t>
            </a:r>
            <a:r>
              <a:rPr lang="sk-SK" sz="2000" i="1" dirty="0" smtClean="0"/>
              <a:t>.</a:t>
            </a:r>
            <a:endParaRPr lang="sk-SK" sz="20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571472" y="350043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143116"/>
            <a:ext cx="685800" cy="67627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786058"/>
            <a:ext cx="1533525" cy="790575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714620"/>
            <a:ext cx="1419225" cy="742950"/>
          </a:xfrm>
          <a:prstGeom prst="rect">
            <a:avLst/>
          </a:prstGeom>
          <a:noFill/>
        </p:spPr>
      </p:pic>
      <p:grpSp>
        <p:nvGrpSpPr>
          <p:cNvPr id="17" name="Skupina 16"/>
          <p:cNvGrpSpPr/>
          <p:nvPr/>
        </p:nvGrpSpPr>
        <p:grpSpPr>
          <a:xfrm>
            <a:off x="5786446" y="3500438"/>
            <a:ext cx="1714512" cy="73026"/>
            <a:chOff x="5786446" y="3500438"/>
            <a:chExt cx="1714512" cy="73026"/>
          </a:xfrm>
        </p:grpSpPr>
        <p:cxnSp>
          <p:nvCxnSpPr>
            <p:cNvPr id="14" name="Rovná spojnica 13"/>
            <p:cNvCxnSpPr/>
            <p:nvPr/>
          </p:nvCxnSpPr>
          <p:spPr>
            <a:xfrm>
              <a:off x="5786446" y="3500438"/>
              <a:ext cx="1714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>
              <a:off x="5786446" y="3571876"/>
              <a:ext cx="1714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BlokTextu 17"/>
          <p:cNvSpPr txBox="1"/>
          <p:nvPr/>
        </p:nvSpPr>
        <p:spPr>
          <a:xfrm>
            <a:off x="500034" y="3929066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Automobil sa pohyboval rýchlosťou 90       . </a:t>
            </a:r>
            <a:endParaRPr lang="sk-SK" sz="2000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861048"/>
            <a:ext cx="323120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PRIEMERNÁ RÝCHLOSŤ: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58204" cy="6357958"/>
          </a:xfrm>
        </p:spPr>
        <p:txBody>
          <a:bodyPr>
            <a:normAutofit/>
          </a:bodyPr>
          <a:lstStyle/>
          <a:p>
            <a:r>
              <a:rPr lang="sk-SK" sz="2000" dirty="0" smtClean="0"/>
              <a:t>Ak sa teleso pohybuje nerovnomerným pohybom, vieme vypočítať priemernú rýchlosť tohto pohybu.</a:t>
            </a:r>
          </a:p>
          <a:p>
            <a:r>
              <a:rPr lang="sk-SK" sz="2000" dirty="0" smtClean="0"/>
              <a:t>Priemernú rýchlosť nerovnomerného pohybu telesa vypočítame ako podiel celkovej prejdenej dráhy a celkového času.</a:t>
            </a:r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r>
              <a:rPr lang="sk-SK" sz="2000" i="1" dirty="0" smtClean="0"/>
              <a:t>Janko išiel na bicykli do kopca 3 km a trvalo mu to 15 minút, potom po rovine 10 km a trvalo mu to 20 minút a z kopca 7 km a trvalo mu to 10 minút. Aká bola jeho priemerná rýchlosť?</a:t>
            </a:r>
          </a:p>
          <a:p>
            <a:pPr>
              <a:buNone/>
            </a:pPr>
            <a:r>
              <a:rPr lang="sk-SK" sz="2000" dirty="0" smtClean="0"/>
              <a:t>s = 3 km+10 km+7 km = 20 km</a:t>
            </a:r>
          </a:p>
          <a:p>
            <a:pPr>
              <a:buNone/>
            </a:pPr>
            <a:r>
              <a:rPr lang="sk-SK" sz="2000" dirty="0" smtClean="0"/>
              <a:t>t = 15 min+20 min +10 min = 45 min = 0,75 h</a:t>
            </a:r>
          </a:p>
          <a:p>
            <a:pPr>
              <a:buNone/>
            </a:pPr>
            <a:r>
              <a:rPr lang="sk-SK" sz="2000" dirty="0" smtClean="0"/>
              <a:t>v = ? 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2000" dirty="0" smtClean="0"/>
              <a:t>Jankova priemerná rýchlosť bola 26,7          .</a:t>
            </a:r>
            <a:endParaRPr lang="sk-SK" sz="2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143116"/>
            <a:ext cx="2781300" cy="8191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Rovná spojnica 7"/>
          <p:cNvCxnSpPr/>
          <p:nvPr/>
        </p:nvCxnSpPr>
        <p:spPr>
          <a:xfrm>
            <a:off x="428596" y="5214950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286388"/>
            <a:ext cx="904875" cy="676275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286388"/>
            <a:ext cx="1590675" cy="79057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17" name="Skupina 16"/>
          <p:cNvGrpSpPr/>
          <p:nvPr/>
        </p:nvGrpSpPr>
        <p:grpSpPr>
          <a:xfrm>
            <a:off x="4286248" y="5357826"/>
            <a:ext cx="1800225" cy="742950"/>
            <a:chOff x="4286248" y="5643578"/>
            <a:chExt cx="1800225" cy="742950"/>
          </a:xfrm>
        </p:grpSpPr>
        <p:pic>
          <p:nvPicPr>
            <p:cNvPr id="22537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5643578"/>
              <a:ext cx="1800225" cy="742950"/>
            </a:xfrm>
            <a:prstGeom prst="rect">
              <a:avLst/>
            </a:prstGeom>
            <a:noFill/>
          </p:spPr>
        </p:pic>
        <p:sp>
          <p:nvSpPr>
            <p:cNvPr id="16" name="BlokTextu 15"/>
            <p:cNvSpPr txBox="1"/>
            <p:nvPr/>
          </p:nvSpPr>
          <p:spPr>
            <a:xfrm>
              <a:off x="4643438" y="5715016"/>
              <a:ext cx="285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>
                  <a:latin typeface="Times New Roman"/>
                  <a:cs typeface="Times New Roman"/>
                </a:rPr>
                <a:t>∙</a:t>
              </a:r>
              <a:endParaRPr lang="sk-SK" dirty="0"/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357686" y="6072206"/>
            <a:ext cx="1714512" cy="73026"/>
            <a:chOff x="5786446" y="3500438"/>
            <a:chExt cx="1714512" cy="73026"/>
          </a:xfrm>
        </p:grpSpPr>
        <p:cxnSp>
          <p:nvCxnSpPr>
            <p:cNvPr id="19" name="Rovná spojnica 18"/>
            <p:cNvCxnSpPr/>
            <p:nvPr/>
          </p:nvCxnSpPr>
          <p:spPr>
            <a:xfrm>
              <a:off x="5786446" y="3500438"/>
              <a:ext cx="1714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>
              <a:off x="5786446" y="3571876"/>
              <a:ext cx="1714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6172200"/>
            <a:ext cx="438150" cy="685800"/>
          </a:xfrm>
          <a:prstGeom prst="rect">
            <a:avLst/>
          </a:prstGeom>
          <a:noFill/>
        </p:spPr>
      </p:pic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jednotky rýchlosti: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72452" cy="5545282"/>
          </a:xfrm>
        </p:spPr>
        <p:txBody>
          <a:bodyPr/>
          <a:lstStyle/>
          <a:p>
            <a:r>
              <a:rPr lang="sk-SK" dirty="0" smtClean="0"/>
              <a:t>Ktorá rýchlosť je väčšia, 1       alebo 1      ?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          je väčšia rýchlosť ako           .</a:t>
            </a:r>
          </a:p>
          <a:p>
            <a:endParaRPr lang="sk-SK" i="1" dirty="0" smtClean="0"/>
          </a:p>
          <a:p>
            <a:r>
              <a:rPr lang="sk-SK" dirty="0" smtClean="0"/>
              <a:t>Premeň  72        na       . </a:t>
            </a:r>
          </a:p>
          <a:p>
            <a:endParaRPr lang="sk-SK" dirty="0" smtClean="0"/>
          </a:p>
          <a:p>
            <a:r>
              <a:rPr lang="sk-SK" dirty="0" smtClean="0"/>
              <a:t> Premeň  15       na        . 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785794"/>
            <a:ext cx="438150" cy="6858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857232"/>
            <a:ext cx="295275" cy="619125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571612"/>
            <a:ext cx="6534150" cy="952500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71744"/>
            <a:ext cx="1857375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71876"/>
            <a:ext cx="495300" cy="619125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500438"/>
            <a:ext cx="638175" cy="685800"/>
          </a:xfrm>
          <a:prstGeom prst="rect">
            <a:avLst/>
          </a:prstGeom>
          <a:noFill/>
        </p:spPr>
      </p:pic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357694"/>
            <a:ext cx="438150" cy="685800"/>
          </a:xfrm>
          <a:prstGeom prst="rect">
            <a:avLst/>
          </a:prstGeom>
          <a:noFill/>
        </p:spPr>
      </p:pic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429132"/>
            <a:ext cx="295275" cy="619125"/>
          </a:xfrm>
          <a:prstGeom prst="rect">
            <a:avLst/>
          </a:prstGeom>
          <a:noFill/>
        </p:spPr>
      </p:pic>
      <p:pic>
        <p:nvPicPr>
          <p:cNvPr id="34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286388"/>
            <a:ext cx="295275" cy="619125"/>
          </a:xfrm>
          <a:prstGeom prst="rect">
            <a:avLst/>
          </a:prstGeom>
          <a:noFill/>
        </p:spPr>
      </p:pic>
      <p:pic>
        <p:nvPicPr>
          <p:cNvPr id="35" name="Picture 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214950"/>
            <a:ext cx="438150" cy="685800"/>
          </a:xfrm>
          <a:prstGeom prst="rect">
            <a:avLst/>
          </a:prstGeom>
          <a:noFill/>
        </p:spPr>
      </p:pic>
      <p:grpSp>
        <p:nvGrpSpPr>
          <p:cNvPr id="39" name="Skupina 38"/>
          <p:cNvGrpSpPr/>
          <p:nvPr/>
        </p:nvGrpSpPr>
        <p:grpSpPr>
          <a:xfrm>
            <a:off x="4572000" y="4286256"/>
            <a:ext cx="3286148" cy="690563"/>
            <a:chOff x="4572000" y="4286256"/>
            <a:chExt cx="3286148" cy="690563"/>
          </a:xfrm>
        </p:grpSpPr>
        <p:pic>
          <p:nvPicPr>
            <p:cNvPr id="31" name="Picture 2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4942" y="4286256"/>
              <a:ext cx="438150" cy="685800"/>
            </a:xfrm>
            <a:prstGeom prst="rect">
              <a:avLst/>
            </a:prstGeom>
            <a:noFill/>
          </p:spPr>
        </p:pic>
        <p:pic>
          <p:nvPicPr>
            <p:cNvPr id="32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768" y="4357694"/>
              <a:ext cx="295275" cy="619125"/>
            </a:xfrm>
            <a:prstGeom prst="rect">
              <a:avLst/>
            </a:prstGeom>
            <a:noFill/>
          </p:spPr>
        </p:pic>
        <p:sp>
          <p:nvSpPr>
            <p:cNvPr id="38" name="BlokTextu 37"/>
            <p:cNvSpPr txBox="1"/>
            <p:nvPr/>
          </p:nvSpPr>
          <p:spPr>
            <a:xfrm>
              <a:off x="4572000" y="4429132"/>
              <a:ext cx="3286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72          : 3,6 = 20</a:t>
              </a:r>
              <a:endParaRPr lang="sk-SK" sz="2400" dirty="0"/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4572000" y="5214950"/>
            <a:ext cx="3643338" cy="690563"/>
            <a:chOff x="4857752" y="6000768"/>
            <a:chExt cx="3643338" cy="690563"/>
          </a:xfrm>
        </p:grpSpPr>
        <p:pic>
          <p:nvPicPr>
            <p:cNvPr id="36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6072206"/>
              <a:ext cx="295275" cy="619125"/>
            </a:xfrm>
            <a:prstGeom prst="rect">
              <a:avLst/>
            </a:prstGeom>
            <a:noFill/>
          </p:spPr>
        </p:pic>
        <p:pic>
          <p:nvPicPr>
            <p:cNvPr id="37" name="Picture 2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6000768"/>
              <a:ext cx="438150" cy="685800"/>
            </a:xfrm>
            <a:prstGeom prst="rect">
              <a:avLst/>
            </a:prstGeom>
            <a:noFill/>
          </p:spPr>
        </p:pic>
        <p:sp>
          <p:nvSpPr>
            <p:cNvPr id="40" name="BlokTextu 39"/>
            <p:cNvSpPr txBox="1"/>
            <p:nvPr/>
          </p:nvSpPr>
          <p:spPr>
            <a:xfrm>
              <a:off x="4857752" y="6143644"/>
              <a:ext cx="36433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15     </a:t>
              </a:r>
              <a:r>
                <a:rPr lang="sk-SK" sz="2400" dirty="0" smtClean="0">
                  <a:latin typeface="Times New Roman"/>
                  <a:cs typeface="Times New Roman"/>
                </a:rPr>
                <a:t>∙ </a:t>
              </a:r>
              <a:r>
                <a:rPr lang="sk-SK" sz="2400" dirty="0" smtClean="0">
                  <a:cs typeface="Times New Roman"/>
                </a:rPr>
                <a:t>3,6 = 54 </a:t>
              </a:r>
              <a:endParaRPr lang="sk-SK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46760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755576" y="494116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</a:t>
            </a:r>
            <a:r>
              <a:rPr lang="sk-SK" smtClean="0"/>
              <a:t>: internet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1463</TotalTime>
  <Words>415</Words>
  <Application>Microsoft Office PowerPoint</Application>
  <PresentationFormat>Prezentácia na obrazovke (4:3)</PresentationFormat>
  <Paragraphs>97</Paragraphs>
  <Slides>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Sila a pohyb</vt:lpstr>
      <vt:lpstr>Pokoj a pohyb</vt:lpstr>
      <vt:lpstr>Rozdelenie pohybov</vt:lpstr>
      <vt:lpstr>rýchlosť</vt:lpstr>
      <vt:lpstr>Príklady rýchlostí:</vt:lpstr>
      <vt:lpstr>Príklad:</vt:lpstr>
      <vt:lpstr>PRIEMERNÁ RÝCHLOSŤ:</vt:lpstr>
      <vt:lpstr>jednotky rýchlosti:</vt:lpstr>
      <vt:lpstr>Ďakujem za pozornosť!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žiak</cp:lastModifiedBy>
  <cp:revision>255</cp:revision>
  <dcterms:created xsi:type="dcterms:W3CDTF">2015-12-03T11:27:08Z</dcterms:created>
  <dcterms:modified xsi:type="dcterms:W3CDTF">2020-04-09T11:04:42Z</dcterms:modified>
</cp:coreProperties>
</file>