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72" r:id="rId12"/>
    <p:sldId id="277" r:id="rId13"/>
    <p:sldId id="278" r:id="rId14"/>
    <p:sldId id="273" r:id="rId15"/>
    <p:sldId id="280" r:id="rId16"/>
    <p:sldId id="28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9A2B05-A86C-4180-9278-774B23A09171}" type="datetimeFigureOut">
              <a:rPr lang="sk-SK" smtClean="0"/>
              <a:t>25.03.2020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4AAE32-4757-40FF-AD37-3B8FD34DC598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2B05-A86C-4180-9278-774B23A09171}" type="datetimeFigureOut">
              <a:rPr lang="sk-SK" smtClean="0"/>
              <a:t>25.03.2020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AE32-4757-40FF-AD37-3B8FD34DC598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2B05-A86C-4180-9278-774B23A09171}" type="datetimeFigureOut">
              <a:rPr lang="sk-SK" smtClean="0"/>
              <a:t>25.03.2020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AE32-4757-40FF-AD37-3B8FD34DC598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2B05-A86C-4180-9278-774B23A09171}" type="datetimeFigureOut">
              <a:rPr lang="sk-SK" smtClean="0"/>
              <a:t>25.03.2020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AE32-4757-40FF-AD37-3B8FD34DC598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2B05-A86C-4180-9278-774B23A09171}" type="datetimeFigureOut">
              <a:rPr lang="sk-SK" smtClean="0"/>
              <a:t>25.03.2020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AE32-4757-40FF-AD37-3B8FD34DC5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2B05-A86C-4180-9278-774B23A09171}" type="datetimeFigureOut">
              <a:rPr lang="sk-SK" smtClean="0"/>
              <a:t>25.03.2020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AE32-4757-40FF-AD37-3B8FD34DC598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2B05-A86C-4180-9278-774B23A09171}" type="datetimeFigureOut">
              <a:rPr lang="sk-SK" smtClean="0"/>
              <a:t>25.03.2020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AE32-4757-40FF-AD37-3B8FD34DC598}" type="slidenum">
              <a:rPr lang="sk-SK" smtClean="0"/>
              <a:t>‹#›</a:t>
            </a:fld>
            <a:endParaRPr lang="sk-SK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2B05-A86C-4180-9278-774B23A09171}" type="datetimeFigureOut">
              <a:rPr lang="sk-SK" smtClean="0"/>
              <a:t>25.03.2020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AE32-4757-40FF-AD37-3B8FD34DC598}" type="slidenum">
              <a:rPr lang="sk-SK" smtClean="0"/>
              <a:t>‹#›</a:t>
            </a:fld>
            <a:endParaRPr lang="sk-SK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2B05-A86C-4180-9278-774B23A09171}" type="datetimeFigureOut">
              <a:rPr lang="sk-SK" smtClean="0"/>
              <a:t>25.03.2020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AE32-4757-40FF-AD37-3B8FD34DC5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2B05-A86C-4180-9278-774B23A09171}" type="datetimeFigureOut">
              <a:rPr lang="sk-SK" smtClean="0"/>
              <a:t>25.03.2020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AE32-4757-40FF-AD37-3B8FD34DC5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2B05-A86C-4180-9278-774B23A09171}" type="datetimeFigureOut">
              <a:rPr lang="sk-SK" smtClean="0"/>
              <a:t>25.03.2020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AE32-4757-40FF-AD37-3B8FD34DC5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9A2B05-A86C-4180-9278-774B23A09171}" type="datetimeFigureOut">
              <a:rPr lang="sk-SK" smtClean="0"/>
              <a:t>25.03.2020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B4AAE32-4757-40FF-AD37-3B8FD34DC598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James</a:t>
            </a:r>
            <a:r>
              <a:rPr lang="sk-SK" b="1" dirty="0"/>
              <a:t> A. </a:t>
            </a:r>
            <a:r>
              <a:rPr lang="sk-SK" b="1" dirty="0" err="1"/>
              <a:t>Owen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/>
          </a:bodyPr>
          <a:lstStyle/>
          <a:p>
            <a:r>
              <a:rPr lang="sk-SK" sz="3600" b="1" dirty="0"/>
              <a:t>Hľadanie červeného draka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3607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2492896"/>
            <a:ext cx="6696745" cy="46085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800" dirty="0"/>
              <a:t>Našich troch dobrodruhov cesta zavedie až do podsvetia k mytologickým Titanom starovekého Grécka. História, mýty a báje sa zmiešajú dohromady, aby mohli rozpovedať najstarší príbeh sveta. A počas tejto cesty strážcovia knihy odhalia, že hrdinov nerobia len statočné činy... a že vyrásť môže byť nevyhnutné, ale zostarnúť nie.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552728" cy="1291750"/>
          </a:xfrm>
        </p:spPr>
        <p:txBody>
          <a:bodyPr/>
          <a:lstStyle/>
          <a:p>
            <a:r>
              <a:rPr lang="sk-SK" sz="4800" dirty="0" smtClean="0"/>
              <a:t>Hľadanie červeného draka</a:t>
            </a:r>
            <a:endParaRPr lang="sk-SK" sz="4800" dirty="0"/>
          </a:p>
        </p:txBody>
      </p:sp>
      <p:pic>
        <p:nvPicPr>
          <p:cNvPr id="5122" name="Picture 2" descr="C:\Users\ucitel\Desktop\AIC_IGkee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60" y="2204864"/>
            <a:ext cx="214198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citel\Desktop\Hladanie_cerveneho_dra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7" y="24542"/>
            <a:ext cx="1228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Fantasy-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340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4638" y="476672"/>
            <a:ext cx="6777318" cy="986863"/>
          </a:xfrm>
        </p:spPr>
        <p:txBody>
          <a:bodyPr/>
          <a:lstStyle/>
          <a:p>
            <a:r>
              <a:rPr lang="sk-SK" dirty="0" smtClean="0"/>
              <a:t>Fantasy literatúra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767862"/>
            <a:ext cx="7992888" cy="2757482"/>
          </a:xfrm>
        </p:spPr>
        <p:txBody>
          <a:bodyPr>
            <a:normAutofit lnSpcReduction="10000"/>
          </a:bodyPr>
          <a:lstStyle/>
          <a:p>
            <a:r>
              <a:rPr lang="sk-SK" sz="2600" dirty="0"/>
              <a:t>K najpozoruhodnejším javom literatúry fantasy patrí dielo </a:t>
            </a:r>
            <a:r>
              <a:rPr lang="sk-SK" sz="2600" b="1" dirty="0" smtClean="0"/>
              <a:t>otca</a:t>
            </a:r>
            <a:r>
              <a:rPr lang="sk-SK" sz="2600" dirty="0" smtClean="0"/>
              <a:t> tohto </a:t>
            </a:r>
            <a:r>
              <a:rPr lang="sk-SK" sz="2600" dirty="0"/>
              <a:t>žánru </a:t>
            </a:r>
            <a:r>
              <a:rPr lang="sk-SK" sz="2600" b="1" dirty="0"/>
              <a:t>J. R. R. </a:t>
            </a:r>
            <a:r>
              <a:rPr lang="sk-SK" sz="2600" b="1" dirty="0" err="1"/>
              <a:t>Tolkiena</a:t>
            </a:r>
            <a:r>
              <a:rPr lang="sk-SK" sz="2600" dirty="0"/>
              <a:t> </a:t>
            </a:r>
            <a:r>
              <a:rPr lang="sk-SK" sz="2600" i="1" dirty="0"/>
              <a:t>Pán prsteňov</a:t>
            </a:r>
            <a:r>
              <a:rPr lang="sk-SK" sz="2600" dirty="0"/>
              <a:t> a svetoznáma sága </a:t>
            </a:r>
            <a:r>
              <a:rPr lang="sk-SK" sz="2600" i="1" dirty="0"/>
              <a:t>o čarodejníckom učňovi </a:t>
            </a:r>
            <a:r>
              <a:rPr lang="sk-SK" sz="2600" i="1" dirty="0" err="1"/>
              <a:t>Harry</a:t>
            </a:r>
            <a:r>
              <a:rPr lang="sk-SK" sz="2600" i="1" dirty="0"/>
              <a:t> </a:t>
            </a:r>
            <a:r>
              <a:rPr lang="sk-SK" sz="2600" i="1" dirty="0" err="1"/>
              <a:t>Potterovi</a:t>
            </a:r>
            <a:r>
              <a:rPr lang="sk-SK" sz="2600" dirty="0"/>
              <a:t> od </a:t>
            </a:r>
            <a:r>
              <a:rPr lang="sk-SK" sz="2600" b="1" dirty="0"/>
              <a:t>J. </a:t>
            </a:r>
            <a:r>
              <a:rPr lang="sk-SK" sz="2600" b="1" dirty="0" err="1"/>
              <a:t>Rowlingovej</a:t>
            </a:r>
            <a:r>
              <a:rPr lang="sk-SK" sz="2600" dirty="0"/>
              <a:t>. </a:t>
            </a:r>
            <a:endParaRPr lang="sk-SK" sz="2600" dirty="0" smtClean="0"/>
          </a:p>
          <a:p>
            <a:endParaRPr lang="sk-SK" dirty="0"/>
          </a:p>
          <a:p>
            <a:r>
              <a:rPr lang="sk-SK" b="1" i="1" dirty="0" smtClean="0"/>
              <a:t>Vieš, ktoré bolo prvé dielo J. R. R. </a:t>
            </a:r>
            <a:r>
              <a:rPr lang="sk-SK" b="1" i="1" dirty="0" err="1" smtClean="0"/>
              <a:t>Tolkiena</a:t>
            </a:r>
            <a:r>
              <a:rPr lang="sk-SK" b="1" i="1" dirty="0" smtClean="0"/>
              <a:t>, ktorým položil základy súčasnej fantasy literatúry?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19314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1" y="2276872"/>
            <a:ext cx="6408711" cy="45811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800" dirty="0">
                <a:solidFill>
                  <a:schemeClr val="tx1"/>
                </a:solidFill>
              </a:rPr>
              <a:t>Román bol pôvodne vydaný ako príbeh pre deti v tradícii rozprávok a plní úlohu akejsi predlohy k </a:t>
            </a:r>
            <a:r>
              <a:rPr lang="sk-SK" sz="2800" i="1" dirty="0">
                <a:solidFill>
                  <a:schemeClr val="tx1"/>
                </a:solidFill>
              </a:rPr>
              <a:t>Pánovi prsteňov</a:t>
            </a:r>
            <a:r>
              <a:rPr lang="sk-SK" sz="2800" dirty="0">
                <a:solidFill>
                  <a:schemeClr val="tx1"/>
                </a:solidFill>
              </a:rPr>
              <a:t> (napísanému medzi rokmi 1939 a </a:t>
            </a:r>
            <a:r>
              <a:rPr lang="sk-SK" sz="2800" dirty="0" smtClean="0">
                <a:solidFill>
                  <a:schemeClr val="tx1"/>
                </a:solidFill>
              </a:rPr>
              <a:t>1948). </a:t>
            </a:r>
            <a:r>
              <a:rPr lang="sk-SK" sz="2800" dirty="0">
                <a:solidFill>
                  <a:schemeClr val="tx1"/>
                </a:solidFill>
              </a:rPr>
              <a:t>Charakteristické postavy, artefakty, zápletka a dejový príbeh knihy v podstate predurčili základné znaky neskoršej fantasy, ktorá sa rozvíjala </a:t>
            </a:r>
            <a:r>
              <a:rPr lang="sk-SK" sz="2800" b="1" dirty="0">
                <a:solidFill>
                  <a:schemeClr val="tx1"/>
                </a:solidFill>
              </a:rPr>
              <a:t>od konca päťdesiatych rokov</a:t>
            </a:r>
            <a:r>
              <a:rPr lang="sk-SK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Hobbit</a:t>
            </a:r>
            <a:r>
              <a:rPr lang="sk-SK" dirty="0" smtClean="0"/>
              <a:t> (1937)</a:t>
            </a:r>
            <a:endParaRPr lang="sk-SK" dirty="0"/>
          </a:p>
        </p:txBody>
      </p:sp>
      <p:pic>
        <p:nvPicPr>
          <p:cNvPr id="2050" name="Picture 2" descr="C:\Users\ucitel\Desktop\imagesCAS7JB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94268"/>
            <a:ext cx="2112640" cy="45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97152"/>
            <a:ext cx="7767021" cy="1568494"/>
          </a:xfrm>
        </p:spPr>
        <p:txBody>
          <a:bodyPr/>
          <a:lstStyle/>
          <a:p>
            <a:r>
              <a:rPr lang="sk-SK" dirty="0" smtClean="0"/>
              <a:t>Vedeli by ste podľa prečítanej ukážky Hľadanie červeného draka a iných fantasy príbehov vyvodiť </a:t>
            </a:r>
            <a:r>
              <a:rPr lang="sk-SK" b="1" dirty="0" smtClean="0"/>
              <a:t>vlastnosti fantasy literatúry</a:t>
            </a:r>
            <a:r>
              <a:rPr lang="sk-SK" dirty="0" smtClean="0"/>
              <a:t>?</a:t>
            </a:r>
            <a:endParaRPr lang="sk-SK" dirty="0"/>
          </a:p>
        </p:txBody>
      </p:sp>
      <p:pic>
        <p:nvPicPr>
          <p:cNvPr id="6" name="Zástupný symbol obrázka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r="8545"/>
          <a:stretch>
            <a:fillRect/>
          </a:stretch>
        </p:blipFill>
        <p:spPr>
          <a:xfrm rot="240000">
            <a:off x="254008" y="1418034"/>
            <a:ext cx="4563603" cy="3440161"/>
          </a:xfrm>
        </p:spPr>
      </p:pic>
      <p:sp>
        <p:nvSpPr>
          <p:cNvPr id="5" name="Zástupný symbol obrázka 2"/>
          <p:cNvSpPr txBox="1">
            <a:spLocks/>
          </p:cNvSpPr>
          <p:nvPr/>
        </p:nvSpPr>
        <p:spPr>
          <a:xfrm rot="564372">
            <a:off x="4179872" y="317967"/>
            <a:ext cx="4579666" cy="3508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sp>
      <p:pic>
        <p:nvPicPr>
          <p:cNvPr id="3076" name="Picture 4" descr="C:\Users\ucitel\Desktop\fantasy-dragon-dragons-4814398-1599-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323">
            <a:off x="4233042" y="472706"/>
            <a:ext cx="4403468" cy="32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3" y="2132856"/>
            <a:ext cx="8352928" cy="4536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b="1" dirty="0"/>
              <a:t>Fantasy </a:t>
            </a:r>
            <a:r>
              <a:rPr lang="sk-SK" sz="2800" b="1" dirty="0" smtClean="0"/>
              <a:t>literatúra </a:t>
            </a:r>
            <a:r>
              <a:rPr lang="sk-SK" sz="2800" dirty="0" smtClean="0"/>
              <a:t>je </a:t>
            </a:r>
            <a:r>
              <a:rPr lang="sk-SK" sz="2800" dirty="0"/>
              <a:t>umelecký žáner založený na </a:t>
            </a:r>
            <a:r>
              <a:rPr lang="sk-SK" sz="2800" b="1" dirty="0"/>
              <a:t>fiktívnom príbehu, </a:t>
            </a:r>
            <a:r>
              <a:rPr lang="sk-SK" sz="2800" dirty="0"/>
              <a:t>v ktorom môžu mať </a:t>
            </a:r>
            <a:r>
              <a:rPr lang="sk-SK" sz="2800" dirty="0" smtClean="0"/>
              <a:t>postavy </a:t>
            </a:r>
            <a:r>
              <a:rPr lang="sk-SK" sz="2800" dirty="0"/>
              <a:t>magické schopnosti, alebo </a:t>
            </a:r>
            <a:r>
              <a:rPr lang="sk-SK" sz="2800" dirty="0" smtClean="0"/>
              <a:t>nedosiahnuteľné, neraz prehnané </a:t>
            </a:r>
            <a:r>
              <a:rPr lang="sk-SK" sz="2800" dirty="0"/>
              <a:t>vlastnosti. Fantasy mieša </a:t>
            </a:r>
            <a:r>
              <a:rPr lang="sk-SK" sz="2800" dirty="0" smtClean="0"/>
              <a:t>fantastické prvky (neznáme</a:t>
            </a:r>
            <a:r>
              <a:rPr lang="sk-SK" sz="2800" dirty="0"/>
              <a:t>, neskutočné, divné) s reálnosťou. </a:t>
            </a:r>
            <a:endParaRPr lang="sk-SK" sz="2800" dirty="0" smtClean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r>
              <a:rPr lang="sk-SK" sz="2800" dirty="0" smtClean="0"/>
              <a:t>Téma</a:t>
            </a:r>
            <a:r>
              <a:rPr lang="sk-SK" sz="2800" dirty="0"/>
              <a:t>, alebo hlavná myšlienka je často </a:t>
            </a:r>
            <a:r>
              <a:rPr lang="sk-SK" sz="2800" b="1" dirty="0"/>
              <a:t>vážna, zahŕňajúca sociálne a politické problémy</a:t>
            </a:r>
            <a:r>
              <a:rPr lang="sk-SK" sz="2800" dirty="0"/>
              <a:t>, alebo môže byť téma univerzálnejšia a zaoberá sa </a:t>
            </a:r>
            <a:r>
              <a:rPr lang="sk-SK" sz="2800" b="1" dirty="0"/>
              <a:t>ľudskými hodnotami, emóciami</a:t>
            </a:r>
            <a:r>
              <a:rPr lang="sk-SK" sz="2800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Fantasy literatúra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68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731" y="4812834"/>
            <a:ext cx="7767021" cy="1856526"/>
          </a:xfrm>
        </p:spPr>
        <p:txBody>
          <a:bodyPr/>
          <a:lstStyle/>
          <a:p>
            <a:r>
              <a:rPr lang="sk-SK" dirty="0"/>
              <a:t>...Sú to príbehy prebúdzajúce zvláštny druh strachu a túžbu spoznávať tajomstvá; príbehy prebúdzajúce spiace časti psychiky a tušené prepojenie s iracionálnom. </a:t>
            </a:r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r="8390"/>
          <a:stretch>
            <a:fillRect/>
          </a:stretch>
        </p:blipFill>
        <p:spPr>
          <a:xfrm rot="240000">
            <a:off x="1645195" y="280820"/>
            <a:ext cx="5875791" cy="4430113"/>
          </a:xfrm>
        </p:spPr>
      </p:pic>
    </p:spTree>
    <p:extLst>
      <p:ext uri="{BB962C8B-B14F-4D97-AF65-F5344CB8AC3E}">
        <p14:creationId xmlns:p14="http://schemas.microsoft.com/office/powerpoint/2010/main" val="33993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668818"/>
            <a:ext cx="8640959" cy="2072550"/>
          </a:xfrm>
        </p:spPr>
        <p:txBody>
          <a:bodyPr/>
          <a:lstStyle/>
          <a:p>
            <a:r>
              <a:rPr lang="sk-SK" sz="2400" dirty="0"/>
              <a:t>Hrdinovia literatúry fantasy sú ľudia a rôzne iné pozoruhodné tvory pohybujúce sa vo vysnenom exotickom prostredí, ktoré nesie znaky známej i novovytvorenej mytológie. Je to svet plný tajomstiev, čarovných zbraní a mágie... </a:t>
            </a:r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13796"/>
          <a:stretch>
            <a:fillRect/>
          </a:stretch>
        </p:blipFill>
        <p:spPr>
          <a:xfrm rot="240000">
            <a:off x="2472609" y="310947"/>
            <a:ext cx="4714384" cy="3642732"/>
          </a:xfrm>
        </p:spPr>
      </p:pic>
    </p:spTree>
    <p:extLst>
      <p:ext uri="{BB962C8B-B14F-4D97-AF65-F5344CB8AC3E}">
        <p14:creationId xmlns:p14="http://schemas.microsoft.com/office/powerpoint/2010/main" val="419290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1496486"/>
          </a:xfrm>
        </p:spPr>
        <p:txBody>
          <a:bodyPr/>
          <a:lstStyle/>
          <a:p>
            <a:r>
              <a:rPr lang="sk-SK" dirty="0" err="1"/>
              <a:t>James</a:t>
            </a:r>
            <a:r>
              <a:rPr lang="sk-SK" dirty="0"/>
              <a:t> A. </a:t>
            </a:r>
            <a:r>
              <a:rPr lang="sk-SK" dirty="0" err="1"/>
              <a:t>Owen</a:t>
            </a:r>
            <a:r>
              <a:rPr lang="sk-SK" dirty="0"/>
              <a:t> </a:t>
            </a:r>
            <a:r>
              <a:rPr lang="sk-SK" dirty="0" smtClean="0"/>
              <a:t>(*1969) je </a:t>
            </a:r>
            <a:r>
              <a:rPr lang="sk-SK" dirty="0"/>
              <a:t>americký komický </a:t>
            </a:r>
            <a:r>
              <a:rPr lang="sk-SK" dirty="0" smtClean="0"/>
              <a:t>knižný </a:t>
            </a:r>
            <a:r>
              <a:rPr lang="sk-SK" dirty="0"/>
              <a:t>ilustrátor, </a:t>
            </a:r>
            <a:r>
              <a:rPr lang="sk-SK" dirty="0" smtClean="0"/>
              <a:t>nakladateľ </a:t>
            </a:r>
            <a:r>
              <a:rPr lang="sk-SK" dirty="0"/>
              <a:t>a </a:t>
            </a:r>
            <a:r>
              <a:rPr lang="sk-SK" dirty="0" smtClean="0"/>
              <a:t>spisovateľ.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240000">
            <a:off x="1755347" y="623888"/>
            <a:ext cx="5181284" cy="4070904"/>
          </a:xfrm>
          <a:ln>
            <a:solidFill>
              <a:srgbClr val="FFC000"/>
            </a:solidFill>
          </a:ln>
        </p:spPr>
      </p:sp>
      <p:pic>
        <p:nvPicPr>
          <p:cNvPr id="1026" name="Picture 2" descr="C:\Users\ucitel\Desktop\James A Ow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9616">
            <a:off x="1850753" y="695971"/>
            <a:ext cx="5077382" cy="392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80390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Autor:</a:t>
            </a:r>
            <a:r>
              <a:rPr lang="sk-SK" dirty="0"/>
              <a:t> </a:t>
            </a:r>
            <a:r>
              <a:rPr lang="sk-SK" dirty="0" err="1"/>
              <a:t>James</a:t>
            </a:r>
            <a:r>
              <a:rPr lang="sk-SK" dirty="0"/>
              <a:t> A. </a:t>
            </a:r>
            <a:r>
              <a:rPr lang="sk-SK" dirty="0" err="1"/>
              <a:t>Owen</a:t>
            </a:r>
            <a:r>
              <a:rPr lang="sk-SK" dirty="0"/>
              <a:t/>
            </a:r>
            <a:br>
              <a:rPr lang="sk-SK" dirty="0"/>
            </a:br>
            <a:r>
              <a:rPr lang="sk-SK" b="1" dirty="0"/>
              <a:t>Ilustrátor:</a:t>
            </a:r>
            <a:r>
              <a:rPr lang="sk-SK" dirty="0"/>
              <a:t> </a:t>
            </a:r>
            <a:r>
              <a:rPr lang="sk-SK" dirty="0" err="1"/>
              <a:t>James</a:t>
            </a:r>
            <a:r>
              <a:rPr lang="sk-SK" dirty="0"/>
              <a:t> A. </a:t>
            </a:r>
            <a:r>
              <a:rPr lang="sk-SK" dirty="0" err="1"/>
              <a:t>Owen</a:t>
            </a:r>
            <a:r>
              <a:rPr lang="sk-SK" dirty="0"/>
              <a:t/>
            </a:r>
            <a:br>
              <a:rPr lang="sk-SK" dirty="0"/>
            </a:br>
            <a:r>
              <a:rPr lang="sk-SK" b="1" dirty="0"/>
              <a:t>Žáner:</a:t>
            </a:r>
            <a:r>
              <a:rPr lang="sk-SK" dirty="0"/>
              <a:t> Fantasy</a:t>
            </a:r>
            <a:br>
              <a:rPr lang="sk-SK" dirty="0"/>
            </a:br>
            <a:r>
              <a:rPr lang="sk-SK" b="1" dirty="0"/>
              <a:t>Vydal: </a:t>
            </a:r>
            <a:r>
              <a:rPr lang="sk-SK" dirty="0" smtClean="0"/>
              <a:t>Fragment 2007</a:t>
            </a:r>
            <a:r>
              <a:rPr lang="sk-SK" dirty="0"/>
              <a:t/>
            </a:r>
            <a:br>
              <a:rPr lang="sk-SK" dirty="0"/>
            </a:br>
            <a:r>
              <a:rPr lang="sk-SK" b="1" dirty="0"/>
              <a:t>Séria: </a:t>
            </a:r>
            <a:r>
              <a:rPr lang="sk-SK" dirty="0"/>
              <a:t>Súostrovie snov</a:t>
            </a:r>
            <a:br>
              <a:rPr lang="sk-SK" dirty="0"/>
            </a:br>
            <a:r>
              <a:rPr lang="en-US" b="1" dirty="0" err="1"/>
              <a:t>Originálny</a:t>
            </a:r>
            <a:r>
              <a:rPr lang="en-US" b="1" dirty="0"/>
              <a:t> </a:t>
            </a:r>
            <a:r>
              <a:rPr lang="en-US" b="1" dirty="0" err="1"/>
              <a:t>názov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sk-SK" dirty="0" err="1" smtClean="0"/>
              <a:t>Here</a:t>
            </a:r>
            <a:r>
              <a:rPr lang="sk-SK" dirty="0"/>
              <a:t>, </a:t>
            </a:r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 smtClean="0"/>
              <a:t>Dragons</a:t>
            </a:r>
            <a:endParaRPr lang="sk-SK" dirty="0" smtClean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4008" y="404664"/>
            <a:ext cx="3816424" cy="1368152"/>
          </a:xfrm>
        </p:spPr>
        <p:txBody>
          <a:bodyPr anchor="ctr">
            <a:normAutofit/>
          </a:bodyPr>
          <a:lstStyle/>
          <a:p>
            <a:r>
              <a:rPr lang="sk-SK" sz="3600" dirty="0" smtClean="0"/>
              <a:t>Hľadanie červeného draka</a:t>
            </a:r>
            <a:endParaRPr lang="sk-SK" sz="36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7034" y="2060848"/>
            <a:ext cx="403143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b="1" dirty="0"/>
              <a:t>Autor:</a:t>
            </a:r>
            <a:r>
              <a:rPr lang="sk-SK" dirty="0"/>
              <a:t> </a:t>
            </a:r>
            <a:r>
              <a:rPr lang="sk-SK" dirty="0" err="1"/>
              <a:t>James</a:t>
            </a:r>
            <a:r>
              <a:rPr lang="sk-SK" dirty="0"/>
              <a:t> A. </a:t>
            </a:r>
            <a:r>
              <a:rPr lang="sk-SK" dirty="0" err="1"/>
              <a:t>Owen</a:t>
            </a:r>
            <a:r>
              <a:rPr lang="sk-SK" dirty="0"/>
              <a:t/>
            </a:r>
            <a:br>
              <a:rPr lang="sk-SK" dirty="0"/>
            </a:br>
            <a:r>
              <a:rPr lang="sk-SK" b="1" dirty="0"/>
              <a:t>Ilustrátor:</a:t>
            </a:r>
            <a:r>
              <a:rPr lang="sk-SK" dirty="0"/>
              <a:t> </a:t>
            </a:r>
            <a:r>
              <a:rPr lang="sk-SK" dirty="0" err="1"/>
              <a:t>James</a:t>
            </a:r>
            <a:r>
              <a:rPr lang="sk-SK" dirty="0"/>
              <a:t> A. </a:t>
            </a:r>
            <a:r>
              <a:rPr lang="sk-SK" dirty="0" err="1"/>
              <a:t>Owen</a:t>
            </a:r>
            <a:r>
              <a:rPr lang="sk-SK" dirty="0"/>
              <a:t/>
            </a:r>
            <a:br>
              <a:rPr lang="sk-SK" dirty="0"/>
            </a:br>
            <a:r>
              <a:rPr lang="sk-SK" b="1" dirty="0"/>
              <a:t>Žáner:</a:t>
            </a:r>
            <a:r>
              <a:rPr lang="sk-SK" dirty="0"/>
              <a:t> Fantasy</a:t>
            </a:r>
            <a:br>
              <a:rPr lang="sk-SK" dirty="0"/>
            </a:br>
            <a:r>
              <a:rPr lang="sk-SK" b="1" dirty="0"/>
              <a:t>Vydal: </a:t>
            </a:r>
            <a:r>
              <a:rPr lang="sk-SK" dirty="0" smtClean="0"/>
              <a:t>Fragment 2009</a:t>
            </a:r>
          </a:p>
          <a:p>
            <a:pPr marL="0" indent="0">
              <a:buNone/>
            </a:pPr>
            <a:r>
              <a:rPr lang="sk-SK" b="1" dirty="0"/>
              <a:t>Séria: </a:t>
            </a:r>
            <a:r>
              <a:rPr lang="sk-SK" dirty="0"/>
              <a:t>Súostrovie snov</a:t>
            </a:r>
            <a:endParaRPr lang="sk-SK" b="1" dirty="0" smtClean="0"/>
          </a:p>
          <a:p>
            <a:pPr marL="0" indent="0">
              <a:buNone/>
            </a:pPr>
            <a:r>
              <a:rPr lang="en-US" b="1" dirty="0" err="1" smtClean="0"/>
              <a:t>Originálny</a:t>
            </a:r>
            <a:r>
              <a:rPr lang="en-US" b="1" dirty="0" smtClean="0"/>
              <a:t> </a:t>
            </a:r>
            <a:r>
              <a:rPr lang="en-US" b="1" dirty="0" err="1"/>
              <a:t>názov</a:t>
            </a:r>
            <a:r>
              <a:rPr lang="en-US" b="1" dirty="0"/>
              <a:t>:</a:t>
            </a:r>
            <a:r>
              <a:rPr lang="en-US" dirty="0"/>
              <a:t> The Search for the Red </a:t>
            </a:r>
            <a:r>
              <a:rPr lang="en-US" dirty="0" smtClean="0"/>
              <a:t>Dragon</a:t>
            </a:r>
            <a:endParaRPr lang="sk-SK" dirty="0" smtClean="0"/>
          </a:p>
        </p:txBody>
      </p:sp>
      <p:sp>
        <p:nvSpPr>
          <p:cNvPr id="7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323528" y="260648"/>
            <a:ext cx="3816424" cy="1368152"/>
          </a:xfrm>
        </p:spPr>
        <p:txBody>
          <a:bodyPr anchor="ctr">
            <a:normAutofit/>
          </a:bodyPr>
          <a:lstStyle/>
          <a:p>
            <a:r>
              <a:rPr lang="sk-SK" sz="3600" dirty="0" smtClean="0"/>
              <a:t>Tu žijú draky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251520" y="5229200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Prvá k</a:t>
            </a:r>
            <a:r>
              <a:rPr lang="sk-SK" sz="2000" dirty="0" smtClean="0">
                <a:effectLst/>
              </a:rPr>
              <a:t>niha bola v zahraničí vydaná v septembri 2006. Odvtedy boli vydané aj pokračovania, ktoré nesú názvy </a:t>
            </a:r>
            <a:r>
              <a:rPr lang="sk-SK" sz="2000" dirty="0" err="1" smtClean="0">
                <a:effectLst/>
              </a:rPr>
              <a:t>The</a:t>
            </a:r>
            <a:r>
              <a:rPr lang="sk-SK" sz="2000" dirty="0" smtClean="0">
                <a:effectLst/>
              </a:rPr>
              <a:t> </a:t>
            </a:r>
            <a:r>
              <a:rPr lang="sk-SK" sz="2000" dirty="0" err="1" smtClean="0">
                <a:effectLst/>
              </a:rPr>
              <a:t>Search</a:t>
            </a:r>
            <a:r>
              <a:rPr lang="sk-SK" sz="2000" dirty="0" smtClean="0">
                <a:effectLst/>
              </a:rPr>
              <a:t> </a:t>
            </a:r>
            <a:r>
              <a:rPr lang="sk-SK" sz="2000" dirty="0" err="1" smtClean="0">
                <a:effectLst/>
              </a:rPr>
              <a:t>for</a:t>
            </a:r>
            <a:r>
              <a:rPr lang="sk-SK" sz="2000" dirty="0" smtClean="0">
                <a:effectLst/>
              </a:rPr>
              <a:t> </a:t>
            </a:r>
            <a:r>
              <a:rPr lang="sk-SK" sz="2000" dirty="0" err="1" smtClean="0">
                <a:effectLst/>
              </a:rPr>
              <a:t>the</a:t>
            </a:r>
            <a:r>
              <a:rPr lang="sk-SK" sz="2000" dirty="0" smtClean="0">
                <a:effectLst/>
              </a:rPr>
              <a:t> </a:t>
            </a:r>
            <a:r>
              <a:rPr lang="sk-SK" sz="2000" dirty="0" err="1" smtClean="0">
                <a:effectLst/>
              </a:rPr>
              <a:t>Red</a:t>
            </a:r>
            <a:r>
              <a:rPr lang="sk-SK" sz="2000" dirty="0" smtClean="0">
                <a:effectLst/>
              </a:rPr>
              <a:t> </a:t>
            </a:r>
            <a:r>
              <a:rPr lang="sk-SK" sz="2000" dirty="0" err="1" smtClean="0">
                <a:effectLst/>
              </a:rPr>
              <a:t>Dragon</a:t>
            </a:r>
            <a:r>
              <a:rPr lang="sk-SK" sz="2000" dirty="0" smtClean="0">
                <a:effectLst/>
              </a:rPr>
              <a:t> (január 2008), </a:t>
            </a:r>
            <a:r>
              <a:rPr lang="sk-SK" sz="2000" dirty="0" err="1" smtClean="0">
                <a:effectLst/>
              </a:rPr>
              <a:t>The</a:t>
            </a:r>
            <a:r>
              <a:rPr lang="sk-SK" sz="2000" dirty="0" smtClean="0">
                <a:effectLst/>
              </a:rPr>
              <a:t> Indigo </a:t>
            </a:r>
            <a:r>
              <a:rPr lang="sk-SK" sz="2000" dirty="0" err="1" smtClean="0">
                <a:effectLst/>
              </a:rPr>
              <a:t>King</a:t>
            </a:r>
            <a:r>
              <a:rPr lang="sk-SK" sz="2000" dirty="0" smtClean="0">
                <a:effectLst/>
              </a:rPr>
              <a:t> (október 2008), </a:t>
            </a:r>
            <a:r>
              <a:rPr lang="sk-SK" sz="2000" dirty="0" err="1" smtClean="0">
                <a:effectLst/>
              </a:rPr>
              <a:t>The</a:t>
            </a:r>
            <a:r>
              <a:rPr lang="sk-SK" sz="2000" dirty="0" smtClean="0">
                <a:effectLst/>
              </a:rPr>
              <a:t> </a:t>
            </a:r>
            <a:r>
              <a:rPr lang="sk-SK" sz="2000" dirty="0" err="1" smtClean="0">
                <a:effectLst/>
              </a:rPr>
              <a:t>Shadow</a:t>
            </a:r>
            <a:r>
              <a:rPr lang="sk-SK" sz="2000" dirty="0" smtClean="0">
                <a:effectLst/>
              </a:rPr>
              <a:t> </a:t>
            </a:r>
            <a:r>
              <a:rPr lang="sk-SK" sz="2000" dirty="0" err="1" smtClean="0">
                <a:effectLst/>
              </a:rPr>
              <a:t>Dragons</a:t>
            </a:r>
            <a:r>
              <a:rPr lang="sk-SK" sz="2000" dirty="0" smtClean="0">
                <a:effectLst/>
              </a:rPr>
              <a:t> (október 2009) a </a:t>
            </a:r>
            <a:r>
              <a:rPr lang="sk-SK" sz="2000" dirty="0" err="1" smtClean="0">
                <a:effectLst/>
              </a:rPr>
              <a:t>The</a:t>
            </a:r>
            <a:r>
              <a:rPr lang="sk-SK" sz="2000" dirty="0" smtClean="0">
                <a:effectLst/>
              </a:rPr>
              <a:t> </a:t>
            </a:r>
            <a:r>
              <a:rPr lang="sk-SK" sz="2000" dirty="0" err="1" smtClean="0">
                <a:effectLst/>
              </a:rPr>
              <a:t>Dragon's</a:t>
            </a:r>
            <a:r>
              <a:rPr lang="sk-SK" sz="2000" dirty="0" smtClean="0">
                <a:effectLst/>
              </a:rPr>
              <a:t> </a:t>
            </a:r>
            <a:r>
              <a:rPr lang="sk-SK" sz="2000" dirty="0" err="1" smtClean="0">
                <a:effectLst/>
              </a:rPr>
              <a:t>Apprentice</a:t>
            </a:r>
            <a:r>
              <a:rPr lang="sk-SK" sz="2000" dirty="0" smtClean="0">
                <a:effectLst/>
              </a:rPr>
              <a:t> (október 2010).</a:t>
            </a:r>
            <a:br>
              <a:rPr lang="sk-SK" sz="2000" dirty="0" smtClean="0">
                <a:effectLst/>
              </a:rPr>
            </a:b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5042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204864"/>
            <a:ext cx="8640960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500" dirty="0" smtClean="0"/>
              <a:t>Traja autori </a:t>
            </a:r>
            <a:r>
              <a:rPr lang="sk-SK" sz="2500" b="1" dirty="0" smtClean="0"/>
              <a:t>anglickej fantastiky </a:t>
            </a:r>
            <a:r>
              <a:rPr lang="sk-SK" sz="2500" dirty="0" smtClean="0"/>
              <a:t>– J. R. R. </a:t>
            </a:r>
            <a:r>
              <a:rPr lang="sk-SK" sz="2500" dirty="0" err="1" smtClean="0"/>
              <a:t>Tolkien</a:t>
            </a:r>
            <a:r>
              <a:rPr lang="sk-SK" sz="2500" dirty="0" smtClean="0"/>
              <a:t> (Pán Prsteňov), C. S. </a:t>
            </a:r>
            <a:r>
              <a:rPr lang="sk-SK" sz="2500" dirty="0" err="1" smtClean="0"/>
              <a:t>Lewis</a:t>
            </a:r>
            <a:r>
              <a:rPr lang="sk-SK" sz="2500" dirty="0" smtClean="0"/>
              <a:t> (cyklus o </a:t>
            </a:r>
            <a:r>
              <a:rPr lang="sk-SK" sz="2500" dirty="0" err="1" smtClean="0"/>
              <a:t>Narnii</a:t>
            </a:r>
            <a:r>
              <a:rPr lang="sk-SK" sz="2500" dirty="0" smtClean="0"/>
              <a:t>) a u nás menej známy </a:t>
            </a:r>
            <a:r>
              <a:rPr lang="sk-SK" sz="2500" dirty="0" err="1" smtClean="0"/>
              <a:t>Charles</a:t>
            </a:r>
            <a:r>
              <a:rPr lang="sk-SK" sz="2500" dirty="0" smtClean="0"/>
              <a:t> </a:t>
            </a:r>
            <a:r>
              <a:rPr lang="sk-SK" sz="2500" dirty="0" err="1" smtClean="0"/>
              <a:t>Wilson</a:t>
            </a:r>
            <a:r>
              <a:rPr lang="sk-SK" sz="2500" dirty="0" smtClean="0"/>
              <a:t>, sú hlavnými hrdinami cyklu príbehov o bájnej krajine. Nazýva sa </a:t>
            </a:r>
            <a:r>
              <a:rPr lang="sk-SK" sz="2500" b="1" dirty="0" smtClean="0"/>
              <a:t>Súostrovie snov</a:t>
            </a:r>
            <a:r>
              <a:rPr lang="sk-SK" sz="2500" dirty="0" smtClean="0"/>
              <a:t>. Zmienená trojica (v knižke vystupujú pod menami </a:t>
            </a:r>
            <a:r>
              <a:rPr lang="sk-SK" sz="2500" dirty="0" err="1" smtClean="0"/>
              <a:t>John</a:t>
            </a:r>
            <a:r>
              <a:rPr lang="sk-SK" sz="2500" dirty="0" smtClean="0"/>
              <a:t>, </a:t>
            </a:r>
            <a:r>
              <a:rPr lang="sk-SK" sz="2500" dirty="0" err="1" smtClean="0"/>
              <a:t>Jack</a:t>
            </a:r>
            <a:r>
              <a:rPr lang="sk-SK" sz="2500" dirty="0" smtClean="0"/>
              <a:t>, </a:t>
            </a:r>
            <a:r>
              <a:rPr lang="sk-SK" sz="2500" dirty="0" err="1" smtClean="0"/>
              <a:t>Charlie</a:t>
            </a:r>
            <a:r>
              <a:rPr lang="sk-SK" sz="2500" dirty="0" smtClean="0"/>
              <a:t>) má krajinu chrániť, pretože sa im, v nadväznosti na tradície predchodcov (napríklad </a:t>
            </a:r>
            <a:r>
              <a:rPr lang="sk-SK" sz="2500" dirty="0" err="1" smtClean="0"/>
              <a:t>Dickens</a:t>
            </a:r>
            <a:r>
              <a:rPr lang="sk-SK" sz="2500" dirty="0" smtClean="0"/>
              <a:t> či </a:t>
            </a:r>
            <a:r>
              <a:rPr lang="sk-SK" sz="2500" dirty="0" err="1" smtClean="0"/>
              <a:t>Dante</a:t>
            </a:r>
            <a:r>
              <a:rPr lang="sk-SK" sz="2500" dirty="0" smtClean="0"/>
              <a:t>), dostáva cti stať sa strážcami mocnej a čarovnej knižky </a:t>
            </a:r>
            <a:r>
              <a:rPr lang="sk-SK" sz="2500" b="1" dirty="0" err="1" smtClean="0"/>
              <a:t>Imaginarum</a:t>
            </a:r>
            <a:r>
              <a:rPr lang="sk-SK" sz="2500" b="1" dirty="0" smtClean="0"/>
              <a:t> </a:t>
            </a:r>
            <a:r>
              <a:rPr lang="sk-SK" sz="2500" b="1" dirty="0" err="1" smtClean="0"/>
              <a:t>Geographica</a:t>
            </a:r>
            <a:r>
              <a:rPr lang="sk-SK" sz="2500" dirty="0" smtClean="0"/>
              <a:t>. V druhom zväzku cyklu pomáhajú obyvateľom súostrovia riešiť záhadu miznúcich detí a legendárnych </a:t>
            </a:r>
            <a:r>
              <a:rPr lang="sk-SK" sz="2500" dirty="0" err="1" smtClean="0"/>
              <a:t>drakolodí</a:t>
            </a:r>
            <a:r>
              <a:rPr lang="sk-SK" sz="2500" dirty="0" smtClean="0"/>
              <a:t>.</a:t>
            </a:r>
            <a:endParaRPr lang="sk-SK" sz="25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054250"/>
          </a:xfrm>
        </p:spPr>
        <p:txBody>
          <a:bodyPr/>
          <a:lstStyle/>
          <a:p>
            <a:r>
              <a:rPr lang="sk-SK" sz="4400" dirty="0" smtClean="0"/>
              <a:t>Hlavní hrdinovia skutoční i fantastickí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35755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dirty="0" smtClean="0"/>
              <a:t>Autorovi sa podarilo pútavo a premyslene </a:t>
            </a:r>
            <a:r>
              <a:rPr lang="sk-SK" b="1" dirty="0" smtClean="0"/>
              <a:t>spojiť príbehy starovekých mýtov s legendou o </a:t>
            </a:r>
            <a:r>
              <a:rPr lang="sk-SK" b="1" dirty="0" err="1" smtClean="0"/>
              <a:t>Potkaniarovi</a:t>
            </a:r>
            <a:r>
              <a:rPr lang="sk-SK" b="1" dirty="0" smtClean="0"/>
              <a:t> s Petrom </a:t>
            </a:r>
            <a:r>
              <a:rPr lang="sk-SK" b="1" dirty="0" err="1" smtClean="0"/>
              <a:t>Panom</a:t>
            </a:r>
            <a:r>
              <a:rPr lang="sk-SK" dirty="0" smtClean="0"/>
              <a:t>. Napriek množstvu motívov a postáv sa príbeh nerozpadáva. </a:t>
            </a:r>
          </a:p>
          <a:p>
            <a:pPr marL="0" indent="0" algn="just">
              <a:buNone/>
            </a:pPr>
            <a:r>
              <a:rPr lang="sk-SK" dirty="0" smtClean="0"/>
              <a:t>Okrem </a:t>
            </a:r>
            <a:r>
              <a:rPr lang="sk-SK" b="1" dirty="0" smtClean="0"/>
              <a:t>literárnych postáv </a:t>
            </a:r>
            <a:r>
              <a:rPr lang="sk-SK" dirty="0" smtClean="0"/>
              <a:t>stretnete aj viaceré </a:t>
            </a:r>
            <a:r>
              <a:rPr lang="sk-SK" b="1" dirty="0" smtClean="0"/>
              <a:t>historické postavy. </a:t>
            </a:r>
            <a:r>
              <a:rPr lang="sk-SK" dirty="0" smtClean="0"/>
              <a:t>Pestrosť prostredia a bohatý dej však nezatláča do úzadia postavy. </a:t>
            </a:r>
          </a:p>
          <a:p>
            <a:pPr marL="0" indent="0" algn="just">
              <a:buNone/>
            </a:pPr>
            <a:r>
              <a:rPr lang="sk-SK" dirty="0" err="1" smtClean="0"/>
              <a:t>Owen</a:t>
            </a:r>
            <a:r>
              <a:rPr lang="sk-SK" dirty="0" smtClean="0"/>
              <a:t> šikovne pracuje so znalosťami o schopnostiach a danostiach hlavných, reálne existujúcich protagonistov, dobrodružstvami v Súostroví snov potom vysvetľuje viaceré ich životné rozhodnutia. 					</a:t>
            </a:r>
            <a:r>
              <a:rPr lang="sk-SK" sz="1600" dirty="0" smtClean="0"/>
              <a:t> Miloš Ferko</a:t>
            </a:r>
            <a:endParaRPr lang="sk-SK" sz="16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054250"/>
          </a:xfrm>
        </p:spPr>
        <p:txBody>
          <a:bodyPr/>
          <a:lstStyle/>
          <a:p>
            <a:r>
              <a:rPr lang="sk-SK" sz="4400" dirty="0" smtClean="0"/>
              <a:t>Skutočnosť i fantázia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7900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529" y="2132857"/>
            <a:ext cx="8496944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700" dirty="0"/>
              <a:t>Jednej daždivej londýnskej noci počas prvej svetovej vojny spojí nezvyčajná vražda troch dovtedy cudzích mladých mužov - </a:t>
            </a:r>
            <a:r>
              <a:rPr lang="sk-SK" sz="2700" dirty="0" err="1"/>
              <a:t>Johna</a:t>
            </a:r>
            <a:r>
              <a:rPr lang="sk-SK" sz="2700" dirty="0"/>
              <a:t>, </a:t>
            </a:r>
            <a:r>
              <a:rPr lang="sk-SK" sz="2700" dirty="0" err="1"/>
              <a:t>Jacka</a:t>
            </a:r>
            <a:r>
              <a:rPr lang="sk-SK" sz="2700" dirty="0"/>
              <a:t> a </a:t>
            </a:r>
            <a:r>
              <a:rPr lang="sk-SK" sz="2700" dirty="0" err="1"/>
              <a:t>Charlesa</a:t>
            </a:r>
            <a:r>
              <a:rPr lang="sk-SK" sz="2700" dirty="0"/>
              <a:t>. Výstredný chlapík menom </a:t>
            </a:r>
            <a:r>
              <a:rPr lang="sk-SK" sz="2700" dirty="0" err="1"/>
              <a:t>Bert</a:t>
            </a:r>
            <a:r>
              <a:rPr lang="sk-SK" sz="2700" dirty="0"/>
              <a:t> im oznámi, že odteraz sú z nich strážcovia knihy </a:t>
            </a:r>
            <a:r>
              <a:rPr lang="sk-SK" sz="2700" dirty="0" err="1"/>
              <a:t>Imaginarium</a:t>
            </a:r>
            <a:r>
              <a:rPr lang="sk-SK" sz="2700" dirty="0"/>
              <a:t> </a:t>
            </a:r>
            <a:r>
              <a:rPr lang="sk-SK" sz="2700" dirty="0" err="1"/>
              <a:t>Geographica</a:t>
            </a:r>
            <a:r>
              <a:rPr lang="sk-SK" sz="2700" dirty="0"/>
              <a:t> - atlasu všetkých krajín, aké kedy jestvovali v mýtoch, legendách, bájkach a rozprávkach. </a:t>
            </a:r>
            <a:r>
              <a:rPr lang="sk-SK" sz="2700" dirty="0" err="1"/>
              <a:t>Bert</a:t>
            </a:r>
            <a:r>
              <a:rPr lang="sk-SK" sz="2700" dirty="0"/>
              <a:t> tvrdí, že do týchto krajín sa dá doplaviť na jeho lodi Indigový drak - na jednom zo siedmich plavidiel, ktoré dokážu prejsť cez hranicu medzi dvoma svetmi a vstúpiť do vôd obklopujúcich Súostrovie snov. </a:t>
            </a:r>
            <a:endParaRPr lang="sk-SK" sz="27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Tu žijú draky</a:t>
            </a:r>
            <a:endParaRPr lang="sk-SK" dirty="0"/>
          </a:p>
        </p:txBody>
      </p:sp>
      <p:pic>
        <p:nvPicPr>
          <p:cNvPr id="9218" name="Picture 2" descr="C:\Users\ucitel\Desktop\l45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6" y="0"/>
            <a:ext cx="118892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529" y="2132857"/>
            <a:ext cx="8568952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800" dirty="0"/>
              <a:t>Troch spoločníkov prenasledujú hrozivé bytosti a donútia ich utiecť z Londýna na palube </a:t>
            </a:r>
            <a:r>
              <a:rPr lang="sk-SK" sz="2800" dirty="0" err="1"/>
              <a:t>drakolode</a:t>
            </a:r>
            <a:r>
              <a:rPr lang="sk-SK" sz="2800" dirty="0"/>
              <a:t>. Na púti do ríše predstavivosti musia prekonať strach a dôverovať jeden druhému, aby mohli bojovať proti temným silám, ktoré ohrozujú obidva svety. Čaká ich veľké dobrodružstvo a v ňom stopy, ktoré čitateľov privedú k prekvapujúcemu odhaleniu</a:t>
            </a:r>
            <a:r>
              <a:rPr lang="sk-SK" sz="2800" dirty="0" smtClean="0"/>
              <a:t>.</a:t>
            </a:r>
          </a:p>
          <a:p>
            <a:pPr marL="0" indent="0" algn="just">
              <a:buNone/>
            </a:pPr>
            <a:r>
              <a:rPr lang="sk-SK" sz="2800" dirty="0"/>
              <a:t>Podľa tejto knihy mal byť natočený film. M</a:t>
            </a:r>
            <a:r>
              <a:rPr lang="sk-SK" sz="2800" dirty="0" smtClean="0"/>
              <a:t>al </a:t>
            </a:r>
            <a:r>
              <a:rPr lang="sk-SK" sz="2800" dirty="0"/>
              <a:t>byť v kinách už </a:t>
            </a:r>
            <a:r>
              <a:rPr lang="sk-SK" sz="2800" dirty="0" smtClean="0"/>
              <a:t>v roku 2011, </a:t>
            </a:r>
            <a:r>
              <a:rPr lang="sk-SK" sz="2800" dirty="0"/>
              <a:t>no ešte stále o ňom nie sú žiadne informácie</a:t>
            </a:r>
            <a:r>
              <a:rPr lang="sk-SK" sz="2800" dirty="0" smtClean="0"/>
              <a:t>.</a:t>
            </a:r>
          </a:p>
          <a:p>
            <a:pPr marL="0" indent="0" algn="just">
              <a:buNone/>
            </a:pP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endParaRPr lang="sk-SK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Tu žijú draky</a:t>
            </a:r>
            <a:endParaRPr lang="sk-SK" dirty="0"/>
          </a:p>
        </p:txBody>
      </p:sp>
      <p:pic>
        <p:nvPicPr>
          <p:cNvPr id="4" name="Picture 2" descr="C:\Users\ucitel\Desktop\l45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6" y="0"/>
            <a:ext cx="118892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4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19" y="2060848"/>
            <a:ext cx="5688633" cy="46805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800" dirty="0" err="1"/>
              <a:t>James</a:t>
            </a:r>
            <a:r>
              <a:rPr lang="sk-SK" sz="2800" dirty="0"/>
              <a:t> A. </a:t>
            </a:r>
            <a:r>
              <a:rPr lang="sk-SK" sz="2800" dirty="0" err="1"/>
              <a:t>Owen</a:t>
            </a:r>
            <a:r>
              <a:rPr lang="sk-SK" sz="2800" dirty="0"/>
              <a:t> chcel dobrodružstvo začať na mieste, ktoré sa teší </a:t>
            </a:r>
            <a:r>
              <a:rPr lang="sk-SK" sz="2800" b="1" dirty="0"/>
              <a:t>vlastnej mysterióznej povesti</a:t>
            </a:r>
            <a:r>
              <a:rPr lang="sk-SK" sz="2800" dirty="0"/>
              <a:t>. Adresu klubu, do ktorého </a:t>
            </a:r>
            <a:r>
              <a:rPr lang="sk-SK" sz="2800" dirty="0" err="1"/>
              <a:t>Charles</a:t>
            </a:r>
            <a:r>
              <a:rPr lang="sk-SK" sz="2800" dirty="0"/>
              <a:t> privedie </a:t>
            </a:r>
            <a:r>
              <a:rPr lang="sk-SK" sz="2800" dirty="0" err="1"/>
              <a:t>Johna</a:t>
            </a:r>
            <a:r>
              <a:rPr lang="sk-SK" sz="2800" dirty="0"/>
              <a:t> a </a:t>
            </a:r>
            <a:r>
              <a:rPr lang="sk-SK" sz="2800" dirty="0" err="1"/>
              <a:t>Jacka</a:t>
            </a:r>
            <a:r>
              <a:rPr lang="sk-SK" sz="2800" dirty="0"/>
              <a:t> - 221B </a:t>
            </a:r>
            <a:r>
              <a:rPr lang="sk-SK" sz="2800" dirty="0" err="1"/>
              <a:t>Baker</a:t>
            </a:r>
            <a:r>
              <a:rPr lang="sk-SK" sz="2800" dirty="0"/>
              <a:t> </a:t>
            </a:r>
            <a:r>
              <a:rPr lang="sk-SK" sz="2800" dirty="0" err="1"/>
              <a:t>Street</a:t>
            </a:r>
            <a:r>
              <a:rPr lang="sk-SK" sz="2800" dirty="0"/>
              <a:t> - pozná každý čitateľ </a:t>
            </a:r>
            <a:r>
              <a:rPr lang="sk-SK" sz="2800" b="1" dirty="0" err="1"/>
              <a:t>Sherlocka</a:t>
            </a:r>
            <a:r>
              <a:rPr lang="sk-SK" sz="2800" b="1" dirty="0"/>
              <a:t> </a:t>
            </a:r>
            <a:r>
              <a:rPr lang="sk-SK" sz="2800" b="1" dirty="0" err="1"/>
              <a:t>Holmesa</a:t>
            </a:r>
            <a:r>
              <a:rPr lang="sk-SK" sz="2800" b="1" dirty="0"/>
              <a:t> ako domov slávneho detektíva</a:t>
            </a:r>
            <a:r>
              <a:rPr lang="sk-SK" sz="2800" dirty="0"/>
              <a:t>. Ideálne miesto na začiatok príbehu "za tmavej a búrlivej noci</a:t>
            </a:r>
            <a:r>
              <a:rPr lang="sk-SK" sz="2800" dirty="0" smtClean="0"/>
              <a:t>".</a:t>
            </a:r>
          </a:p>
          <a:p>
            <a:pPr marL="0" indent="0" algn="just">
              <a:buNone/>
            </a:pP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endParaRPr lang="sk-SK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Tu žijú draky</a:t>
            </a:r>
            <a:endParaRPr lang="sk-SK" dirty="0"/>
          </a:p>
        </p:txBody>
      </p:sp>
      <p:pic>
        <p:nvPicPr>
          <p:cNvPr id="7170" name="Picture 2" descr="C:\Users\ucitel\Desktop\imagesCA0HI40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17973"/>
            <a:ext cx="2591181" cy="37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citel\Desktop\l45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6" y="0"/>
            <a:ext cx="118892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4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529" y="2276872"/>
            <a:ext cx="8568952" cy="4464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700" dirty="0"/>
              <a:t>Uplynulo deväť rokov od chvíle, čo </a:t>
            </a:r>
            <a:r>
              <a:rPr lang="sk-SK" sz="2700" dirty="0" err="1"/>
              <a:t>John</a:t>
            </a:r>
            <a:r>
              <a:rPr lang="sk-SK" sz="2700" dirty="0"/>
              <a:t>, </a:t>
            </a:r>
            <a:r>
              <a:rPr lang="sk-SK" sz="2700" dirty="0" err="1"/>
              <a:t>Jack</a:t>
            </a:r>
            <a:r>
              <a:rPr lang="sk-SK" sz="2700" dirty="0"/>
              <a:t> a </a:t>
            </a:r>
            <a:r>
              <a:rPr lang="sk-SK" sz="2700" dirty="0" err="1"/>
              <a:t>Charles</a:t>
            </a:r>
            <a:r>
              <a:rPr lang="sk-SK" sz="2700" dirty="0"/>
              <a:t> zachránili bájnu krajinu zvanú Súostrovie snov pred zlom nepriateľa. Stali sa strážcami knihy </a:t>
            </a:r>
            <a:r>
              <a:rPr lang="sk-SK" sz="2700" dirty="0" err="1"/>
              <a:t>Imaginarium</a:t>
            </a:r>
            <a:r>
              <a:rPr lang="sk-SK" sz="2700" dirty="0"/>
              <a:t> </a:t>
            </a:r>
            <a:r>
              <a:rPr lang="sk-SK" sz="2700" dirty="0" err="1"/>
              <a:t>Geographica</a:t>
            </a:r>
            <a:r>
              <a:rPr lang="sk-SK" sz="2700" dirty="0"/>
              <a:t>, atlasu obsahujúceho mapy všetkých fantastických svetov, ktoré poznáme z diel známych spisovateľov. Teraz trojicu osud spojil znova, pretože Súostrovie sužuje ďalšie nešťastie: niekto odtiaľ unáša deti a miznú aj legendárne </a:t>
            </a:r>
            <a:r>
              <a:rPr lang="sk-SK" sz="2700" dirty="0" err="1"/>
              <a:t>drakolode</a:t>
            </a:r>
            <a:r>
              <a:rPr lang="sk-SK" sz="2700" dirty="0"/>
              <a:t>. Jediná šanca, ako zachrániť magický svet a jeho obyvateľov, je vyhľadať poslednú z </a:t>
            </a:r>
            <a:r>
              <a:rPr lang="sk-SK" sz="2700" dirty="0" err="1"/>
              <a:t>drakolodí</a:t>
            </a:r>
            <a:r>
              <a:rPr lang="sk-SK" sz="2700" dirty="0"/>
              <a:t> - Červeného draka.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108191" cy="1270274"/>
          </a:xfrm>
        </p:spPr>
        <p:txBody>
          <a:bodyPr/>
          <a:lstStyle/>
          <a:p>
            <a:r>
              <a:rPr lang="sk-SK" sz="4800" dirty="0" smtClean="0"/>
              <a:t>Hľadanie červeného draka</a:t>
            </a:r>
            <a:endParaRPr lang="sk-SK" sz="4800" dirty="0"/>
          </a:p>
        </p:txBody>
      </p:sp>
      <p:pic>
        <p:nvPicPr>
          <p:cNvPr id="10242" name="Picture 2" descr="C:\Users\ucitel\Desktop\Hladanie_cerveneho_dra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7" y="24542"/>
            <a:ext cx="1228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6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zaná kniha">
  <a:themeElements>
    <a:clrScheme name="Jasnosť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Viazaná knih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azaná knih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119</TotalTime>
  <Words>928</Words>
  <Application>Microsoft Office PowerPoint</Application>
  <PresentationFormat>Předvádění na obrazovce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Viazaná kniha</vt:lpstr>
      <vt:lpstr>James A. Owen</vt:lpstr>
      <vt:lpstr>James A. Owen (*1969) je americký komický knižný ilustrátor, nakladateľ a spisovateľ.</vt:lpstr>
      <vt:lpstr>Prezentace aplikace PowerPoint</vt:lpstr>
      <vt:lpstr>Hlavní hrdinovia skutoční i fantastickí</vt:lpstr>
      <vt:lpstr>Skutočnosť i fantázia</vt:lpstr>
      <vt:lpstr>Tu žijú draky</vt:lpstr>
      <vt:lpstr>Tu žijú draky</vt:lpstr>
      <vt:lpstr>Tu žijú draky</vt:lpstr>
      <vt:lpstr>Hľadanie červeného draka</vt:lpstr>
      <vt:lpstr>Hľadanie červeného draka</vt:lpstr>
      <vt:lpstr>Fantasy literatúra</vt:lpstr>
      <vt:lpstr>Hobbit (1937)</vt:lpstr>
      <vt:lpstr>Vedeli by ste podľa prečítanej ukážky Hľadanie červeného draka a iných fantasy príbehov vyvodiť vlastnosti fantasy literatúry?</vt:lpstr>
      <vt:lpstr>Fantasy literatúra</vt:lpstr>
      <vt:lpstr>...Sú to príbehy prebúdzajúce zvláštny druh strachu a túžbu spoznávať tajomstvá; príbehy prebúdzajúce spiace časti psychiky a tušené prepojenie s iracionálnom. </vt:lpstr>
      <vt:lpstr>Hrdinovia literatúry fantasy sú ľudia a rôzne iné pozoruhodné tvory pohybujúce sa vo vysnenom exotickom prostredí, ktoré nesie znaky známej i novovytvorenej mytológie. Je to svet plný tajomstiev, čarovných zbraní a mágie...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ucitel</dc:creator>
  <cp:lastModifiedBy>Beáta</cp:lastModifiedBy>
  <cp:revision>15</cp:revision>
  <dcterms:created xsi:type="dcterms:W3CDTF">2013-02-24T10:11:01Z</dcterms:created>
  <dcterms:modified xsi:type="dcterms:W3CDTF">2020-03-25T19:12:30Z</dcterms:modified>
</cp:coreProperties>
</file>