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4.png" ContentType="image/png"/>
  <Override PartName="/ppt/media/image13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14.png" ContentType="image/png"/>
  <Override PartName="/ppt/media/image6.jpeg" ContentType="image/jpeg"/>
  <Override PartName="/ppt/media/image5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1.jpeg" ContentType="image/jpeg"/>
  <Override PartName="/ppt/media/image17.jpeg" ContentType="image/jpeg"/>
  <Override PartName="/ppt/media/image16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sk-SK" sz="4400">
                <a:solidFill>
                  <a:srgbClr val="000000"/>
                </a:solidFill>
                <a:latin typeface="Calibri"/>
              </a:rPr>
              <a:t>Kliknúť na editáciu formátu textu titulkuKliknite sem a upravte štýl predlohy nadpisov.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>
                <a:solidFill>
                  <a:srgbClr val="000000"/>
                </a:solidFill>
                <a:latin typeface="Calibri"/>
              </a:rPr>
              <a:t>24.4.20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0111C1-3111-4171-A121-51D17131E181}" type="slidenum">
              <a:rPr lang="sk-SK">
                <a:solidFill>
                  <a:srgbClr val="000000"/>
                </a:solidFill>
                <a:latin typeface="Calibri"/>
              </a:rPr>
              <a:t>&lt;číslo&gt;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sk-SK"/>
              <a:t>Kliknúť na editáciu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/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/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/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/>
              <a:t>Šiesta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/>
              <a:t>Siedma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sk-SK" sz="4400">
                <a:solidFill>
                  <a:srgbClr val="000000"/>
                </a:solidFill>
                <a:latin typeface="Calibri"/>
              </a:rPr>
              <a:t>Kliknúť na editáciu formátu textu titulkuKliknite sem a upravte štýl predlohy nadpisov.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sk-SK" sz="3200">
                <a:solidFill>
                  <a:srgbClr val="000000"/>
                </a:solidFill>
                <a:latin typeface="Calibri"/>
              </a:rPr>
              <a:t>Kliknúť na editáciu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3200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3200">
                <a:solidFill>
                  <a:srgbClr val="000000"/>
                </a:solidFill>
                <a:latin typeface="Calibri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3200">
                <a:solidFill>
                  <a:srgbClr val="000000"/>
                </a:solidFill>
                <a:latin typeface="Calibri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3200">
                <a:solidFill>
                  <a:srgbClr val="000000"/>
                </a:solidFill>
                <a:latin typeface="Calibri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3200">
                <a:solidFill>
                  <a:srgbClr val="000000"/>
                </a:solidFill>
                <a:latin typeface="Calibri"/>
              </a:rPr>
              <a:t>Šiesta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k-SK" sz="3200">
                <a:solidFill>
                  <a:srgbClr val="000000"/>
                </a:solidFill>
                <a:latin typeface="Calibri"/>
              </a:rPr>
              <a:t>Siedma úroveňKliknite sem a upravte štýly predlohy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sk-SK" sz="2800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1">
              <a:buFont typeface="Arial"/>
              <a:buChar char="–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Tretia úroveň</a:t>
            </a:r>
            <a:endParaRPr/>
          </a:p>
          <a:p>
            <a:pPr lvl="2">
              <a:buFont typeface="Arial"/>
              <a:buChar char="•"/>
            </a:pPr>
            <a:r>
              <a:rPr lang="sk-SK" sz="2000">
                <a:solidFill>
                  <a:srgbClr val="000000"/>
                </a:solidFill>
                <a:latin typeface="Calibri"/>
              </a:rPr>
              <a:t>Štvrtá úroveň</a:t>
            </a:r>
            <a:endParaRPr/>
          </a:p>
          <a:p>
            <a:pPr lvl="3">
              <a:buFont typeface="Arial"/>
              <a:buChar char="–"/>
            </a:pPr>
            <a:r>
              <a:rPr lang="sk-SK" sz="2000">
                <a:solidFill>
                  <a:srgbClr val="000000"/>
                </a:solidFill>
                <a:latin typeface="Calibri"/>
              </a:rPr>
              <a:t>Piata úroveň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>
                <a:solidFill>
                  <a:srgbClr val="000000"/>
                </a:solidFill>
                <a:latin typeface="Calibri"/>
              </a:rPr>
              <a:t>24.4.20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71D131-9141-41D1-B1B1-2111F1F1F171}" type="slidenum">
              <a:rPr lang="sk-SK">
                <a:solidFill>
                  <a:srgbClr val="000000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komenskeho66.cz/materialy/zemepis/biosfera.htm" TargetMode="External"/><Relationship Id="rId2" Type="http://schemas.openxmlformats.org/officeDocument/2006/relationships/hyperlink" Target="http://www.youtube.com/watch?v=QEGuSlDzXFY" TargetMode="External"/><Relationship Id="rId3" Type="http://schemas.openxmlformats.org/officeDocument/2006/relationships/hyperlink" Target="http://www.youtube.com/watch?v=MH8nJ5PMYhQ" TargetMode="External"/><Relationship Id="rId4" Type="http://schemas.openxmlformats.org/officeDocument/2006/relationships/hyperlink" Target="http://iszp.kr-moravskoslezsky.cz/cz/priroda/chranena-uzemi/rezervace/hnevosicky-haj-150/" TargetMode="External"/><Relationship Id="rId5" Type="http://schemas.openxmlformats.org/officeDocument/2006/relationships/hyperlink" Target="http://www.lesytanap.sk/hladaj.php?search=doline" TargetMode="External"/><Relationship Id="rId6" Type="http://schemas.openxmlformats.org/officeDocument/2006/relationships/hyperlink" Target="http://www.uwsp.edu/geo/faculty/ritter/geog101/textbook/climate_systems/tundra_1.html" TargetMode="External"/><Relationship Id="rId7" Type="http://schemas.openxmlformats.org/officeDocument/2006/relationships/hyperlink" Target="http://obrazky.4ever.sk/zvieratka/divozijuce/biele-medvede-136309" TargetMode="External"/><Relationship Id="rId8" Type="http://schemas.openxmlformats.org/officeDocument/2006/relationships/hyperlink" Target="http://www.gamepark.cz/polarne_pasma_mrazive_pohladenie_150709.htm" TargetMode="External"/><Relationship Id="rId9" Type="http://schemas.openxmlformats.org/officeDocument/2006/relationships/hyperlink" Target="http://www.lideazeme.cz/clanek/jak-se-lovi-pol" TargetMode="External"/><Relationship Id="rId10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maps.grida.no/go/graphic/protected-areas-arctic-and-antarctic" TargetMode="External"/><Relationship Id="rId2" Type="http://schemas.openxmlformats.org/officeDocument/2006/relationships/hyperlink" Target="http://www.cez-okno.net/clanok/znamenia-doby" TargetMode="External"/><Relationship Id="rId3" Type="http://schemas.openxmlformats.org/officeDocument/2006/relationships/hyperlink" Target="http://maps.grida.no/go/graphic/major-research-stations-in-the-arctic" TargetMode="External"/><Relationship Id="rId4" Type="http://schemas.openxmlformats.org/officeDocument/2006/relationships/hyperlink" Target="http://www.destination360.com/antarctica/research-stations" TargetMode="External"/><Relationship Id="rId5" Type="http://schemas.openxmlformats.org/officeDocument/2006/relationships/hyperlink" Target="http://nyfa.blog.cz/1009/northern-lights" TargetMode="External"/><Relationship Id="rId6" Type="http://schemas.openxmlformats.org/officeDocument/2006/relationships/hyperlink" Target="http://jocarra.deviantart.com/art/STOCK-Coniferous-Forest-1-222117874" TargetMode="External"/><Relationship Id="rId7" Type="http://schemas.openxmlformats.org/officeDocument/2006/relationships/hyperlink" Target="http://cs.wikipedia.org/wiki/Soubor:Palkovick%C3%A9_h%C5%AFrky,_Bab%C3%AD_hora,_bu%C4%8Dina.jpg" TargetMode="External"/><Relationship Id="rId8" Type="http://schemas.openxmlformats.org/officeDocument/2006/relationships/hyperlink" Target="http://www.physicalgeography.net/fundamentals/2c.html" TargetMode="External"/><Relationship Id="rId9" Type="http://schemas.openxmlformats.org/officeDocument/2006/relationships/hyperlink" Target="http://obrazky.4ever.sk/zvieratka/divozijuce/biele-medvede-136309" TargetMode="External"/><Relationship Id="rId10" Type="http://schemas.openxmlformats.org/officeDocument/2006/relationships/hyperlink" Target="http://quizlet.com/803635/nature-3-slovak-flash-cards/" TargetMode="External"/><Relationship Id="rId11" Type="http://schemas.openxmlformats.org/officeDocument/2006/relationships/hyperlink" Target="http://wolves4ever.blog.cz/1005" TargetMode="External"/><Relationship Id="rId12" Type="http://schemas.openxmlformats.org/officeDocument/2006/relationships/hyperlink" Target="http://pauzicka.zoznam.sk/obrazky/ostatne-obrazky/arktida-2" TargetMode="External"/><Relationship Id="rId13" Type="http://schemas.openxmlformats.org/officeDocument/2006/relationships/hyperlink" Target="http://www.mapa-sveta.info/tag/mapa-arktidy/" TargetMode="External"/><Relationship Id="rId14" Type="http://schemas.openxmlformats.org/officeDocument/2006/relationships/hyperlink" Target="http://www.komenskeho66.cz/materialy/zemepis/biosfera.htm" TargetMode="External"/><Relationship Id="rId15" Type="http://schemas.openxmlformats.org/officeDocument/2006/relationships/hyperlink" Target="http://polovnictvo.pluska.sk/polovnictvo-a-rybarstvo/polovnik/fotolovy/2008/iny-kraj-iny-mrav.html" TargetMode="External"/><Relationship Id="rId1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www.sebastianstrangio.com/2011/04/22/russias-far-east-forest-mafia/" TargetMode="External"/><Relationship Id="rId2" Type="http://schemas.openxmlformats.org/officeDocument/2006/relationships/hyperlink" Target="http://www.naucteviac.sk/page.php/resources/view_all?id=adaptacia_biotopy_chladne_lesne_morske_organizmus_parazit_podne_rastlina_suche_teple_typy_biotopov_zivocich_t_page7&amp;from=search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www.physicalgeography.net/fundamentals/2c.htm" TargetMode="Externa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609480" y="1447920"/>
            <a:ext cx="7772040" cy="18284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sk-SK" sz="4400">
                <a:solidFill>
                  <a:srgbClr val="ffffff"/>
                </a:solidFill>
                <a:latin typeface="Calibri"/>
              </a:rPr>
              <a:t>KRAJINY STUDENÉHO PODNEBNÉHO PÁSMA</a:t>
            </a:r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5638680" y="6019920"/>
            <a:ext cx="3504960" cy="837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sk-SK" sz="3200">
                <a:solidFill>
                  <a:srgbClr val="ffffff"/>
                </a:solidFill>
                <a:latin typeface="Calibri"/>
              </a:rPr>
              <a:t>Mgr. Soňa Verešová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228600" y="152280"/>
            <a:ext cx="8457840" cy="5331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sk-SK" sz="4400">
                <a:solidFill>
                  <a:srgbClr val="10243e"/>
                </a:solidFill>
                <a:latin typeface="Calibri"/>
              </a:rPr>
              <a:t>Zdroje: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228600" y="762120"/>
            <a:ext cx="8457840" cy="586692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1" lang="sk-SK" sz="2000">
                <a:solidFill>
                  <a:srgbClr val="7030a0"/>
                </a:solidFill>
                <a:latin typeface="Calibri"/>
              </a:rPr>
              <a:t>Text: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sk-SK">
                <a:solidFill>
                  <a:srgbClr val="000000"/>
                </a:solidFill>
                <a:latin typeface="Calibri"/>
              </a:rPr>
              <a:t>RUŽEK, I., RUŽEKOVÁ, M., a kolektív, 2009. </a:t>
            </a:r>
            <a:r>
              <a:rPr b="1" i="1" lang="sk-SK">
                <a:solidFill>
                  <a:srgbClr val="000000"/>
                </a:solidFill>
                <a:latin typeface="Calibri"/>
              </a:rPr>
              <a:t>Geografia pre 5. ročník základných škôl</a:t>
            </a:r>
            <a:r>
              <a:rPr b="1" lang="sk-SK">
                <a:solidFill>
                  <a:srgbClr val="000000"/>
                </a:solidFill>
                <a:latin typeface="Calibri"/>
              </a:rPr>
              <a:t>. VKÚ, akciová spoločnosť, Harmanec; 2009. str. 60, 64-65. ISBN 978-80-8042-571-5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1"/>
              </a:rPr>
              <a:t>http://www.komenskeho66.cz/materialy/zemepis/biosfera.htm</a:t>
            </a:r>
            <a:r>
              <a:rPr lang="sk-SK">
                <a:solidFill>
                  <a:srgbClr val="000000"/>
                </a:solidFill>
                <a:latin typeface="Calibri"/>
              </a:rPr>
              <a:t> (29.1.2011)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sk-SK" sz="2000">
                <a:solidFill>
                  <a:srgbClr val="7030a0"/>
                </a:solidFill>
                <a:latin typeface="Calibri"/>
              </a:rPr>
              <a:t>Video: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sk-SK">
                <a:solidFill>
                  <a:srgbClr val="000000"/>
                </a:solidFill>
                <a:latin typeface="Calibri"/>
              </a:rPr>
              <a:t>Video (ukážka z filmu Neznáma Antarktída) - </a:t>
            </a:r>
            <a:r>
              <a:rPr lang="sk-SK" u="sng">
                <a:solidFill>
                  <a:srgbClr val="0000ff"/>
                </a:solidFill>
                <a:latin typeface="Calibri"/>
                <a:hlinkClick r:id="rId2"/>
              </a:rPr>
              <a:t>http://www.youtube.com/watch?v=QEGuSlDzXFY</a:t>
            </a:r>
            <a:r>
              <a:rPr lang="sk-SK">
                <a:solidFill>
                  <a:srgbClr val="000000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b="1" lang="sk-SK">
                <a:solidFill>
                  <a:srgbClr val="000000"/>
                </a:solidFill>
                <a:latin typeface="Calibri"/>
              </a:rPr>
              <a:t>Ako bude vyzerať arktída v budúcnosti? -</a:t>
            </a:r>
            <a:r>
              <a:rPr lang="sk-SK" u="sng">
                <a:solidFill>
                  <a:srgbClr val="0000ff"/>
                </a:solidFill>
                <a:latin typeface="Calibri"/>
                <a:hlinkClick r:id="rId3"/>
              </a:rPr>
              <a:t>http://www.youtube.com/watch?v=MH8nJ5PMYhQ</a:t>
            </a:r>
            <a:r>
              <a:rPr lang="sk-SK">
                <a:solidFill>
                  <a:srgbClr val="000000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sk-SK" sz="2000">
                <a:solidFill>
                  <a:srgbClr val="7030a0"/>
                </a:solidFill>
                <a:latin typeface="Calibri"/>
              </a:rPr>
              <a:t>Obrázky: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4"/>
              </a:rPr>
              <a:t>http://iszp.kr-moravskoslezsky.cz/cz/priroda/chranena-uzemi/rezervace/hnevosicky-haj-150/</a:t>
            </a:r>
            <a:r>
              <a:rPr lang="sk-SK">
                <a:solidFill>
                  <a:srgbClr val="000000"/>
                </a:solidFill>
                <a:latin typeface="Calibri"/>
              </a:rPr>
              <a:t> (29.1.2011)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5"/>
              </a:rPr>
              <a:t>http://www.lesytanap.sk/hladaj.php?search=doline</a:t>
            </a:r>
            <a:r>
              <a:rPr lang="sk-SK">
                <a:solidFill>
                  <a:srgbClr val="000000"/>
                </a:solidFill>
                <a:latin typeface="Calibri"/>
              </a:rPr>
              <a:t> (29.1.2011)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6"/>
              </a:rPr>
              <a:t>http://www.uwsp.edu/geo/faculty/ritter/geog101/textbook/climate_systems/tundra_1.html</a:t>
            </a:r>
            <a:r>
              <a:rPr lang="sk-SK">
                <a:solidFill>
                  <a:srgbClr val="000000"/>
                </a:solidFill>
                <a:latin typeface="Calibri"/>
              </a:rPr>
              <a:t> (29.1.2011)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7"/>
              </a:rPr>
              <a:t>http://obrazky.4ever.sk/zvieratka/divozijuce/biele-medvede-136309</a:t>
            </a:r>
            <a:r>
              <a:rPr lang="sk-SK">
                <a:solidFill>
                  <a:srgbClr val="000000"/>
                </a:solidFill>
                <a:latin typeface="Calibri"/>
              </a:rPr>
              <a:t>  (29.1.2011)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8"/>
              </a:rPr>
              <a:t>http://www.gamepark.cz/polarne_pasma_mrazive_pohladenie_150709.htm</a:t>
            </a:r>
            <a:r>
              <a:rPr lang="sk-SK">
                <a:solidFill>
                  <a:srgbClr val="000000"/>
                </a:solidFill>
                <a:latin typeface="Calibri"/>
              </a:rPr>
              <a:t> (29.1.2011)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9"/>
              </a:rPr>
              <a:t>http://www.lideazeme.cz/clanek/jak-se-lovi-pol</a:t>
            </a:r>
            <a:r>
              <a:rPr lang="sk-SK">
                <a:solidFill>
                  <a:srgbClr val="000000"/>
                </a:solidFill>
                <a:latin typeface="Calibri"/>
              </a:rPr>
              <a:t> (29.1.2011)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52280" y="914400"/>
            <a:ext cx="8838720" cy="57146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1" lang="sk-SK" sz="2000">
                <a:solidFill>
                  <a:srgbClr val="7030a0"/>
                </a:solidFill>
                <a:latin typeface="Calibri"/>
              </a:rPr>
              <a:t>Obrázky: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1"/>
              </a:rPr>
              <a:t>http://maps.grida.no/go/graphic/protected-areas-arctic-and-antarctic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2"/>
              </a:rPr>
              <a:t>http://www.cez-okno.net/clanok/znamenia-doby</a:t>
            </a:r>
            <a:r>
              <a:rPr lang="sk-SK">
                <a:solidFill>
                  <a:srgbClr val="000000"/>
                </a:solidFill>
                <a:latin typeface="Calibri"/>
              </a:rPr>
              <a:t> (29.1.2011)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3"/>
              </a:rPr>
              <a:t>http://maps.grida.no/go/graphic/major-research-stations-in-the-arctic</a:t>
            </a:r>
            <a:r>
              <a:rPr lang="sk-SK">
                <a:solidFill>
                  <a:srgbClr val="000000"/>
                </a:solidFill>
                <a:latin typeface="Calibri"/>
              </a:rPr>
              <a:t> (22.6.2011)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4"/>
              </a:rPr>
              <a:t>http://www.destination360.com/antarctica/research-stations</a:t>
            </a:r>
            <a:r>
              <a:rPr lang="sk-SK">
                <a:solidFill>
                  <a:srgbClr val="000000"/>
                </a:solidFill>
                <a:latin typeface="Calibri"/>
              </a:rPr>
              <a:t> (22.6.2011)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5"/>
              </a:rPr>
              <a:t>http://nyfa.blog.cz/1009/northern-lights</a:t>
            </a:r>
            <a:r>
              <a:rPr lang="sk-SK">
                <a:solidFill>
                  <a:srgbClr val="000000"/>
                </a:solidFill>
                <a:latin typeface="Calibri"/>
              </a:rPr>
              <a:t> </a:t>
            </a:r>
            <a:r>
              <a:rPr lang="sk-SK">
                <a:solidFill>
                  <a:srgbClr val="10253f"/>
                </a:solidFill>
                <a:latin typeface="Calibri"/>
              </a:rPr>
              <a:t>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6"/>
              </a:rPr>
              <a:t>http://jocarra.deviantart.com/art/STOCK-Coniferous-Forest-1-222117874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7"/>
              </a:rPr>
              <a:t>http://cs.wikipedia.org/wiki/Soubor:Palkovick%C3%A9_h%C5%AFrky,_Bab%C3%AD_hora,_bu%C4%8Dina.jpg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0000ff"/>
                </a:solidFill>
                <a:latin typeface="Calibri"/>
                <a:hlinkClick r:id="rId8"/>
              </a:rPr>
              <a:t>http://www.physicalgeography.net/fundamentals/2c.html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lang="sk-SK">
                <a:solidFill>
                  <a:srgbClr val="10253f"/>
                </a:solidFill>
                <a:latin typeface="Calibri"/>
              </a:rPr>
              <a:t>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9"/>
              </a:rPr>
              <a:t>http://obrazky.4ever.sk/zvieratka/divozijuce/biele-medvede-136309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10"/>
              </a:rPr>
              <a:t>http://quizlet.com/803635/nature-3-slovak-flash-cards/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11"/>
              </a:rPr>
              <a:t>http://wolves4ever.blog.cz/1005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12"/>
              </a:rPr>
              <a:t>http://pauzicka.zoznam.sk/obrazky/ostatne-obrazky/arktida-2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13"/>
              </a:rPr>
              <a:t>http://www.mapa-sveta.info/tag/mapa-arktidy/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14"/>
              </a:rPr>
              <a:t>http://www.komenskeho66.cz/materialy/zemepis/biosfera.htm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15"/>
              </a:rPr>
              <a:t>http://polovnictvo.pluska.sk/polovnictvo-a-rybarstvo/polovnik/fotolovy/2008/iny-kraj-iny-mrav.html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152280" y="152280"/>
            <a:ext cx="8534160" cy="5331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sk-SK" sz="4400">
                <a:solidFill>
                  <a:srgbClr val="10243e"/>
                </a:solidFill>
                <a:latin typeface="Calibri"/>
              </a:rPr>
              <a:t>Zdroje: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04920" y="914400"/>
            <a:ext cx="8381520" cy="5486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sk-SK" sz="2000">
                <a:solidFill>
                  <a:srgbClr val="7030a0"/>
                </a:solidFill>
                <a:latin typeface="Calibri"/>
              </a:rPr>
              <a:t>Obrázky: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sk-SK" u="sng">
                <a:solidFill>
                  <a:srgbClr val="10253f"/>
                </a:solidFill>
                <a:latin typeface="Calibri"/>
                <a:hlinkClick r:id="rId1"/>
              </a:rPr>
              <a:t>http://www.sebastianstrangio.com/2011/04/22/russias-far-east-forest-mafia/</a:t>
            </a:r>
            <a:r>
              <a:rPr lang="sk-SK">
                <a:solidFill>
                  <a:srgbClr val="10253f"/>
                </a:solidFill>
                <a:latin typeface="Calibri"/>
              </a:rPr>
              <a:t> (3.1.2012)</a:t>
            </a:r>
            <a:endParaRPr/>
          </a:p>
          <a:p>
            <a:pPr>
              <a:lnSpc>
                <a:spcPct val="80000"/>
              </a:lnSpc>
            </a:pPr>
            <a:r>
              <a:rPr lang="sk-SK">
                <a:solidFill>
                  <a:srgbClr val="000000"/>
                </a:solidFill>
                <a:latin typeface="Calibri"/>
              </a:rPr>
              <a:t>Prezentácia obrázkov – Zvieratá žijúce v Antarktíde: </a:t>
            </a:r>
            <a:r>
              <a:rPr lang="sk-SK" u="sng">
                <a:solidFill>
                  <a:srgbClr val="0000ff"/>
                </a:solidFill>
                <a:latin typeface="Calibri"/>
                <a:hlinkClick r:id="rId2"/>
              </a:rPr>
              <a:t>http://www.naucteviac.sk/page.php/resources/view_all?id=adaptacia_biotopy_chladne_lesne_morske_organizmus_parazit_podne_rastlina_suche_teple_typy_biotopov_zivocich_t_page7&amp;from=search</a:t>
            </a:r>
            <a:r>
              <a:rPr lang="sk-SK">
                <a:solidFill>
                  <a:srgbClr val="000000"/>
                </a:solidFill>
                <a:latin typeface="Calibri"/>
              </a:rPr>
              <a:t> (30.1.2012)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228600" y="152280"/>
            <a:ext cx="8457840" cy="5331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sk-SK" sz="4400">
                <a:solidFill>
                  <a:srgbClr val="10243e"/>
                </a:solidFill>
                <a:latin typeface="Calibri"/>
              </a:rPr>
              <a:t>Zdroje: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152280"/>
            <a:ext cx="8229240" cy="867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sk-SK" sz="4400">
                <a:solidFill>
                  <a:srgbClr val="c00000"/>
                </a:solidFill>
                <a:latin typeface="Arial"/>
              </a:rPr>
              <a:t>Mali by ste vedieť...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304920" y="1066680"/>
            <a:ext cx="8381520" cy="5409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sk-SK" sz="3200">
                <a:solidFill>
                  <a:srgbClr val="000000"/>
                </a:solidFill>
                <a:latin typeface="Symbol"/>
              </a:rPr>
              <a:t>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Porovnajte ihličnatý a listnatý les z hľadiska rozmiestnenia, živočíšstva a rastlinstva.</a:t>
            </a:r>
            <a:endParaRPr/>
          </a:p>
        </p:txBody>
      </p:sp>
      <p:pic>
        <p:nvPicPr>
          <p:cNvPr descr="" id="78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819520"/>
            <a:ext cx="3821400" cy="304776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descr="" id="79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320" y="2819520"/>
            <a:ext cx="3962160" cy="304884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9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228600" y="152280"/>
            <a:ext cx="8762760" cy="761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sk-SK" sz="4400" u="sng">
                <a:solidFill>
                  <a:srgbClr val="000000"/>
                </a:solidFill>
                <a:latin typeface="Calibri"/>
              </a:rPr>
              <a:t>Krajiny studeného podnebného pásma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57200" y="1066680"/>
            <a:ext cx="8229240" cy="54860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sk-SK" sz="3200">
                <a:solidFill>
                  <a:srgbClr val="7030a0"/>
                </a:solidFill>
                <a:latin typeface="Calibri"/>
              </a:rPr>
              <a:t>Pokúste sa zdôvodniť fakt, že na Antarktíde neplatia časové pásm</a:t>
            </a:r>
            <a:r>
              <a:rPr b="1" lang="sk-SK" sz="3200">
                <a:solidFill>
                  <a:srgbClr val="7030a0"/>
                </a:solidFill>
                <a:latin typeface="Arial"/>
              </a:rPr>
              <a:t>a!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2" name="CustomShape 3"/>
          <p:cNvSpPr/>
          <p:nvPr/>
        </p:nvSpPr>
        <p:spPr>
          <a:xfrm>
            <a:off x="609480" y="6248520"/>
            <a:ext cx="754344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sk-SK">
                <a:solidFill>
                  <a:srgbClr val="0d0d0d"/>
                </a:solidFill>
                <a:latin typeface="Calibri"/>
              </a:rPr>
              <a:t>Zdroj: </a:t>
            </a:r>
            <a:r>
              <a:rPr lang="sk-SK" u="sng">
                <a:solidFill>
                  <a:srgbClr val="0000ff"/>
                </a:solidFill>
                <a:latin typeface="Arial"/>
                <a:hlinkClick r:id="rId1"/>
              </a:rPr>
              <a:t>http://www.physicalgeography.net/fundamentals/2c.htm</a:t>
            </a:r>
            <a:r>
              <a:rPr lang="sk-SK">
                <a:solidFill>
                  <a:srgbClr val="000000"/>
                </a:solidFill>
                <a:latin typeface="Arial"/>
              </a:rPr>
              <a:t> </a:t>
            </a:r>
            <a:r>
              <a:rPr lang="sk-SK">
                <a:solidFill>
                  <a:srgbClr val="000000"/>
                </a:solidFill>
                <a:latin typeface="Calibri"/>
              </a:rPr>
              <a:t>(3.1.2012) </a:t>
            </a:r>
            <a:endParaRPr/>
          </a:p>
        </p:txBody>
      </p:sp>
      <p:pic>
        <p:nvPicPr>
          <p:cNvPr descr="" id="8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680" y="2209680"/>
            <a:ext cx="6657480" cy="383832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dur="indefinite" id="8" nodeType="mainSeq">
                <p:childTnLst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04920" y="304920"/>
            <a:ext cx="4571640" cy="6171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2060"/>
                </a:solidFill>
                <a:latin typeface="Symbol"/>
              </a:rPr>
              <a:t></a:t>
            </a:r>
            <a:r>
              <a:rPr b="1" lang="sk-SK" sz="3200">
                <a:solidFill>
                  <a:srgbClr val="002060"/>
                </a:solidFill>
                <a:latin typeface="Calibri"/>
              </a:rPr>
              <a:t> </a:t>
            </a:r>
            <a:r>
              <a:rPr b="1" lang="sk-SK" sz="3200" u="sng">
                <a:solidFill>
                  <a:srgbClr val="002060"/>
                </a:solidFill>
                <a:latin typeface="Calibri"/>
              </a:rPr>
              <a:t>Tundry</a:t>
            </a:r>
            <a:r>
              <a:rPr lang="sk-SK" sz="3200">
                <a:solidFill>
                  <a:srgbClr val="00206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</a:t>
            </a:r>
            <a:r>
              <a:rPr b="1" lang="sk-SK" sz="3200">
                <a:solidFill>
                  <a:srgbClr val="7030a0"/>
                </a:solidFill>
                <a:latin typeface="Calibri"/>
              </a:rPr>
              <a:t> živočíchy 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- napr. soby, polárne líšky, polárne zajace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</a:t>
            </a:r>
            <a:r>
              <a:rPr b="1" lang="sk-SK" sz="3200">
                <a:solidFill>
                  <a:srgbClr val="7030a0"/>
                </a:solidFill>
                <a:latin typeface="Calibri"/>
              </a:rPr>
              <a:t> rastliny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- vŕba, breza -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vo forme krov, byliny, machy, lišajníky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 </a:t>
            </a:r>
            <a:r>
              <a:rPr b="1" lang="sk-SK" sz="3200">
                <a:solidFill>
                  <a:srgbClr val="c00000"/>
                </a:solidFill>
                <a:latin typeface="Calibri"/>
              </a:rPr>
              <a:t>pôdy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- neúrodné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85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4649760" y="304920"/>
            <a:ext cx="4273200" cy="2819160"/>
          </a:xfrm>
          <a:prstGeom prst="rect">
            <a:avLst/>
          </a:prstGeom>
        </p:spPr>
      </p:pic>
      <p:pic>
        <p:nvPicPr>
          <p:cNvPr descr="" id="86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320" y="3352680"/>
            <a:ext cx="4266720" cy="279684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dur="indefinite" id="14" nodeType="mainSeq">
                <p:childTnLst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8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96" st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37" st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56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04920" y="304920"/>
            <a:ext cx="8381520" cy="6171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2060"/>
                </a:solidFill>
                <a:latin typeface="Symbol"/>
              </a:rPr>
              <a:t></a:t>
            </a:r>
            <a:r>
              <a:rPr b="1" lang="sk-SK" sz="3200">
                <a:solidFill>
                  <a:srgbClr val="002060"/>
                </a:solidFill>
                <a:latin typeface="Calibri"/>
              </a:rPr>
              <a:t> </a:t>
            </a:r>
            <a:r>
              <a:rPr b="1" lang="sk-SK" sz="3200" u="sng">
                <a:solidFill>
                  <a:srgbClr val="002060"/>
                </a:solidFill>
                <a:latin typeface="Calibri"/>
              </a:rPr>
              <a:t>Polárne krajiny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 striedajú sa tu polárne dni a noci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3200">
                <a:solidFill>
                  <a:srgbClr val="7030a0"/>
                </a:solidFill>
                <a:latin typeface="Calibri"/>
              </a:rPr>
              <a:t>živočíchy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- napr. medveď biely 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3200">
                <a:solidFill>
                  <a:srgbClr val="7030a0"/>
                </a:solidFill>
                <a:latin typeface="Calibri"/>
              </a:rPr>
              <a:t>rastliny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- napr. machy, lišajníky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 sneh a ľad - </a:t>
            </a:r>
            <a:r>
              <a:rPr b="1" lang="sk-SK" sz="3200">
                <a:solidFill>
                  <a:srgbClr val="4f6228"/>
                </a:solidFill>
                <a:latin typeface="Calibri"/>
              </a:rPr>
              <a:t>počas celého roka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88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6629400" y="609480"/>
            <a:ext cx="2133360" cy="2133360"/>
          </a:xfrm>
          <a:prstGeom prst="rect">
            <a:avLst/>
          </a:prstGeom>
        </p:spPr>
      </p:pic>
      <p:pic>
        <p:nvPicPr>
          <p:cNvPr descr="" id="89" name="Obrázo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920" y="3657600"/>
            <a:ext cx="3839760" cy="2361960"/>
          </a:xfrm>
          <a:prstGeom prst="rect">
            <a:avLst/>
          </a:prstGeom>
        </p:spPr>
      </p:pic>
      <p:pic>
        <p:nvPicPr>
          <p:cNvPr descr="" id="90" name="Obrázo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267080" y="3657600"/>
            <a:ext cx="4474800" cy="2361960"/>
          </a:xfrm>
          <a:prstGeom prst="rect">
            <a:avLst/>
          </a:prstGeom>
        </p:spPr>
      </p:pic>
    </p:spTree>
  </p:cSld>
  <p:timing>
    <p:tnLst>
      <p:par>
        <p:cTn dur="indefinite" id="29" nodeType="tmRoot" restart="never">
          <p:childTnLst>
            <p:seq>
              <p:cTn dur="indefinite" id="30" nodeType="mainSeq">
                <p:childTnLst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6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90" st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26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59" st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304920"/>
            <a:ext cx="8229240" cy="6095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sk-SK" sz="3200">
                <a:solidFill>
                  <a:srgbClr val="7030a0"/>
                </a:solidFill>
                <a:latin typeface="Calibri"/>
              </a:rPr>
              <a:t>Antarktída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 najchladnejší svetadiel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 vnútrozemie - polárna pustatina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 územie pokryté pevninským ľadovcom (najväčšia zásobáreň pitnej vody na Zemi)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 typické živočíchy – </a:t>
            </a:r>
            <a:r>
              <a:rPr b="1" lang="sk-SK" sz="3200">
                <a:solidFill>
                  <a:srgbClr val="008000"/>
                </a:solidFill>
                <a:latin typeface="Calibri"/>
              </a:rPr>
              <a:t>tučniaky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, </a:t>
            </a:r>
            <a:r>
              <a:rPr b="1" lang="sk-SK" sz="3200">
                <a:solidFill>
                  <a:srgbClr val="008000"/>
                </a:solidFill>
                <a:latin typeface="Calibri"/>
              </a:rPr>
              <a:t>uškatce</a:t>
            </a:r>
            <a:r>
              <a:rPr b="1" lang="sk-SK" sz="3200">
                <a:solidFill>
                  <a:srgbClr val="000000"/>
                </a:solidFill>
                <a:latin typeface="Calibri"/>
              </a:rPr>
              <a:t>, </a:t>
            </a:r>
            <a:r>
              <a:rPr b="1" lang="sk-SK" sz="3200">
                <a:solidFill>
                  <a:srgbClr val="008000"/>
                </a:solidFill>
                <a:latin typeface="Calibri"/>
              </a:rPr>
              <a:t>veľryby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2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0" y="152280"/>
            <a:ext cx="1917360" cy="1909440"/>
          </a:xfrm>
          <a:prstGeom prst="rect">
            <a:avLst/>
          </a:prstGeom>
        </p:spPr>
      </p:pic>
      <p:pic>
        <p:nvPicPr>
          <p:cNvPr descr="" id="93" name="Obrázok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886200"/>
            <a:ext cx="3161880" cy="2530080"/>
          </a:xfrm>
          <a:prstGeom prst="rect">
            <a:avLst/>
          </a:prstGeom>
        </p:spPr>
      </p:pic>
      <p:pic>
        <p:nvPicPr>
          <p:cNvPr descr="" id="94" name="Obrázok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09880" y="3886200"/>
            <a:ext cx="2437920" cy="1828440"/>
          </a:xfrm>
          <a:prstGeom prst="rect">
            <a:avLst/>
          </a:prstGeom>
        </p:spPr>
      </p:pic>
      <p:pic>
        <p:nvPicPr>
          <p:cNvPr descr="" id="95" name="Obrázok 7"/>
          <p:cNvPicPr/>
          <p:nvPr/>
        </p:nvPicPr>
        <p:blipFill>
          <a:blip r:embed="rId4"/>
          <a:stretch>
            <a:fillRect/>
          </a:stretch>
        </p:blipFill>
        <p:spPr>
          <a:xfrm>
            <a:off x="6324480" y="4876920"/>
            <a:ext cx="2666520" cy="1777680"/>
          </a:xfrm>
          <a:prstGeom prst="rect">
            <a:avLst/>
          </a:prstGeom>
        </p:spPr>
      </p:pic>
      <p:sp>
        <p:nvSpPr>
          <p:cNvPr id="96" name="CustomShape 2"/>
          <p:cNvSpPr/>
          <p:nvPr/>
        </p:nvSpPr>
        <p:spPr>
          <a:xfrm>
            <a:off x="6019920" y="152280"/>
            <a:ext cx="738000" cy="761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pic>
        <p:nvPicPr>
          <p:cNvPr descr="" id="97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267080" y="5791320"/>
            <a:ext cx="1380600" cy="856800"/>
          </a:xfrm>
          <a:prstGeom prst="rect">
            <a:avLst/>
          </a:prstGeom>
        </p:spPr>
      </p:pic>
    </p:spTree>
  </p:cSld>
  <p:timing>
    <p:tnLst>
      <p:par>
        <p:cTn dur="indefinite" id="47" nodeType="tmRoot" restart="never">
          <p:childTnLst>
            <p:seq>
              <p:cTn dur="indefinite" id="48" nodeType="mainSeq">
                <p:childTnLst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7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1" st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50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99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419720" y="3200400"/>
            <a:ext cx="4190760" cy="1752120"/>
          </a:xfrm>
          <a:prstGeom prst="rect">
            <a:avLst/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</p:sp>
      <p:sp>
        <p:nvSpPr>
          <p:cNvPr id="99" name="TextShape 2"/>
          <p:cNvSpPr txBox="1"/>
          <p:nvPr/>
        </p:nvSpPr>
        <p:spPr>
          <a:xfrm>
            <a:off x="4495680" y="228600"/>
            <a:ext cx="4190760" cy="6171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sk-SK" sz="3200">
                <a:solidFill>
                  <a:srgbClr val="7030a0"/>
                </a:solidFill>
                <a:latin typeface="Calibri"/>
              </a:rPr>
              <a:t>Arktída 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000000"/>
                </a:solidFill>
                <a:latin typeface="Calibri"/>
              </a:rPr>
              <a:t>- zahŕňa Severný ľadový oceán a ostrovy - napr. </a:t>
            </a:r>
            <a:r>
              <a:rPr b="1" lang="sk-SK" sz="3200">
                <a:solidFill>
                  <a:srgbClr val="c00000"/>
                </a:solidFill>
                <a:latin typeface="Calibri"/>
              </a:rPr>
              <a:t>Grónsko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sk-SK" sz="3200">
                <a:solidFill>
                  <a:srgbClr val="ffff00"/>
                </a:solidFill>
                <a:latin typeface="Calibri"/>
              </a:rPr>
              <a:t>Ako bude vyzerať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sk-SK" sz="3200">
                <a:solidFill>
                  <a:srgbClr val="ffff00"/>
                </a:solidFill>
                <a:latin typeface="Calibri"/>
              </a:rPr>
              <a:t>Arktída v budúcnosti?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00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533520" y="3886200"/>
            <a:ext cx="3681000" cy="2435040"/>
          </a:xfrm>
          <a:prstGeom prst="rect">
            <a:avLst/>
          </a:prstGeom>
        </p:spPr>
      </p:pic>
      <p:pic>
        <p:nvPicPr>
          <p:cNvPr descr="" id="101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228600"/>
            <a:ext cx="3657240" cy="3436560"/>
          </a:xfrm>
          <a:prstGeom prst="rect">
            <a:avLst/>
          </a:prstGeom>
        </p:spPr>
      </p:pic>
      <p:sp>
        <p:nvSpPr>
          <p:cNvPr id="102" name="CustomShape 3"/>
          <p:cNvSpPr/>
          <p:nvPr/>
        </p:nvSpPr>
        <p:spPr>
          <a:xfrm>
            <a:off x="6019920" y="5334120"/>
            <a:ext cx="1042560" cy="10425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</p:spTree>
  </p:cSld>
  <p:timing>
    <p:tnLst>
      <p:par>
        <p:cTn dur="indefinite" id="65" nodeType="tmRoot" restart="never">
          <p:childTnLst>
            <p:seq>
              <p:cTn dur="indefinite" id="66" nodeType="mainSeq">
                <p:childTnLst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5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4" st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06" st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28600" y="274680"/>
            <a:ext cx="8305560" cy="791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sk-SK" sz="4400">
                <a:solidFill>
                  <a:srgbClr val="7030a0"/>
                </a:solidFill>
                <a:latin typeface="Calibri"/>
              </a:rPr>
              <a:t>Spoločné znaky: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457200" y="1219320"/>
            <a:ext cx="3733560" cy="2514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ymbol"/>
              <a:buChar char="§"/>
            </a:pPr>
            <a:r>
              <a:rPr lang="sk-SK" sz="3200">
                <a:solidFill>
                  <a:srgbClr val="000000"/>
                </a:solidFill>
                <a:latin typeface="Calibri"/>
              </a:rPr>
              <a:t>Arktída a </a:t>
            </a:r>
            <a:endParaRPr/>
          </a:p>
          <a:p>
            <a:pPr>
              <a:lnSpc>
                <a:spcPct val="100000"/>
              </a:lnSpc>
            </a:pPr>
            <a:r>
              <a:rPr lang="sk-SK" sz="3200">
                <a:solidFill>
                  <a:srgbClr val="000000"/>
                </a:solidFill>
                <a:latin typeface="Calibri"/>
              </a:rPr>
              <a:t>Antarktída sú 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c00000"/>
                </a:solidFill>
                <a:latin typeface="Calibri"/>
              </a:rPr>
              <a:t>najchladnejšie </a:t>
            </a:r>
            <a:endParaRPr/>
          </a:p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c00000"/>
                </a:solidFill>
                <a:latin typeface="Calibri"/>
              </a:rPr>
              <a:t>miesta</a:t>
            </a:r>
            <a:r>
              <a:rPr lang="sk-SK" sz="3200">
                <a:solidFill>
                  <a:srgbClr val="c00000"/>
                </a:solidFill>
                <a:latin typeface="Calibri"/>
              </a:rPr>
              <a:t> 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na Zemi.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05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86200" y="1295280"/>
            <a:ext cx="4254120" cy="2118960"/>
          </a:xfrm>
          <a:prstGeom prst="rect">
            <a:avLst/>
          </a:prstGeom>
        </p:spPr>
      </p:pic>
      <p:sp>
        <p:nvSpPr>
          <p:cNvPr id="106" name="CustomShape 3"/>
          <p:cNvSpPr/>
          <p:nvPr/>
        </p:nvSpPr>
        <p:spPr>
          <a:xfrm>
            <a:off x="533520" y="3809880"/>
            <a:ext cx="8076960" cy="252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3200">
                <a:solidFill>
                  <a:srgbClr val="000000"/>
                </a:solidFill>
                <a:latin typeface="Symbol"/>
              </a:rPr>
              <a:t>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Arktídou a Antarktídou prechádzajú </a:t>
            </a:r>
            <a:r>
              <a:rPr b="1" lang="sk-SK" sz="3200">
                <a:solidFill>
                  <a:srgbClr val="984807"/>
                </a:solidFill>
                <a:latin typeface="Calibri"/>
              </a:rPr>
              <a:t>všetky poludníky</a:t>
            </a:r>
            <a:r>
              <a:rPr lang="sk-SK" sz="3200">
                <a:solidFill>
                  <a:srgbClr val="984807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sk-SK" sz="3200">
                <a:solidFill>
                  <a:srgbClr val="000000"/>
                </a:solidFill>
                <a:latin typeface="Symbol"/>
              </a:rPr>
              <a:t>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 </a:t>
            </a:r>
            <a:r>
              <a:rPr lang="sk-SK" sz="3200">
                <a:solidFill>
                  <a:srgbClr val="000000"/>
                </a:solidFill>
                <a:latin typeface="Calibri"/>
              </a:rPr>
              <a:t>V Arktíde i v Antarktíde sa vyskytujú </a:t>
            </a:r>
            <a:r>
              <a:rPr b="1" lang="sk-SK" sz="3200">
                <a:solidFill>
                  <a:srgbClr val="4f6228"/>
                </a:solidFill>
                <a:latin typeface="Calibri"/>
              </a:rPr>
              <a:t>polárne dni a noci</a:t>
            </a:r>
            <a:r>
              <a:rPr lang="sk-SK" sz="3200">
                <a:solidFill>
                  <a:srgbClr val="4f6228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85" nodeType="tmRoot" restart="never">
          <p:childTnLst>
            <p:seq>
              <p:cTn dur="indefinite" id="86" nodeType="mainSeq">
                <p:childTnLst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2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7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3" st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9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15" st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0"/>
            <a:ext cx="8229240" cy="761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sk-SK" sz="4400">
                <a:solidFill>
                  <a:srgbClr val="ffff00"/>
                </a:solidFill>
                <a:latin typeface="Calibri"/>
              </a:rPr>
              <a:t>Zopakujeme si </a:t>
            </a:r>
            <a:r>
              <a:rPr b="1" lang="sk-SK" sz="4400">
                <a:solidFill>
                  <a:srgbClr val="ffff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228600" y="838080"/>
            <a:ext cx="8610120" cy="5638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sk-SK" sz="3200">
                <a:solidFill>
                  <a:srgbClr val="632523"/>
                </a:solidFill>
                <a:latin typeface="Calibri"/>
              </a:rPr>
              <a:t>Ktorý typ prírodnej krajiny reprezentujú obrázky?</a:t>
            </a:r>
            <a:endParaRPr/>
          </a:p>
        </p:txBody>
      </p:sp>
      <p:pic>
        <p:nvPicPr>
          <p:cNvPr descr="" id="109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0880" y="1752480"/>
            <a:ext cx="3911400" cy="2514240"/>
          </a:xfrm>
          <a:prstGeom prst="rect">
            <a:avLst/>
          </a:prstGeom>
          <a:ln w="190440">
            <a:solidFill>
              <a:srgbClr val="c8c6bd"/>
            </a:solidFill>
            <a:round/>
          </a:ln>
        </p:spPr>
      </p:pic>
      <p:pic>
        <p:nvPicPr>
          <p:cNvPr descr="" id="110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320" y="1676520"/>
            <a:ext cx="3024720" cy="2819160"/>
          </a:xfrm>
          <a:prstGeom prst="rect">
            <a:avLst/>
          </a:prstGeom>
          <a:ln w="190440">
            <a:solidFill>
              <a:srgbClr val="c8c6bd"/>
            </a:solidFill>
            <a:round/>
          </a:ln>
        </p:spPr>
      </p:pic>
      <p:pic>
        <p:nvPicPr>
          <p:cNvPr descr="" id="111" name="Obrázok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95480" y="3962520"/>
            <a:ext cx="3352320" cy="2516400"/>
          </a:xfrm>
          <a:prstGeom prst="rect">
            <a:avLst/>
          </a:prstGeom>
          <a:ln w="190440">
            <a:solidFill>
              <a:srgbClr val="c8c6bd"/>
            </a:solidFill>
            <a:round/>
          </a:ln>
        </p:spPr>
      </p:pic>
    </p:spTree>
  </p:cSld>
  <p:timing>
    <p:tnLst>
      <p:par>
        <p:cTn dur="indefinite" id="105" nodeType="tmRoot" restart="never">
          <p:childTnLst>
            <p:seq>
              <p:cTn dur="indefinite" id="106" nodeType="mainSeq">
                <p:childTnLst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