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9320BD6-2082-4B63-92A8-21C411441DA6}" type="slidenum">
              <a:rPr lang="sk-SK" smtClean="0">
                <a:solidFill>
                  <a:prstClr val="white"/>
                </a:solidFill>
              </a:rPr>
              <a:pPr/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16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422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92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50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1723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60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202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03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8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1CFF8D-81EF-4194-A128-518E6D7D4BE8}" type="datetimeFigureOut">
              <a:rPr lang="sk-SK" smtClean="0"/>
              <a:t>24. 5. 2020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4FB777-33EE-4BE1-9BB8-32C1EA1EEC29}" type="datetimeFigureOut">
              <a:rPr lang="sk-SK" smtClean="0">
                <a:solidFill>
                  <a:srgbClr val="438086"/>
                </a:solidFill>
              </a:rPr>
              <a:pPr/>
              <a:t>24. 5. 2020</a:t>
            </a:fld>
            <a:endParaRPr lang="sk-SK">
              <a:solidFill>
                <a:srgbClr val="438086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>
              <a:solidFill>
                <a:srgbClr val="438086"/>
              </a:solidFill>
            </a:endParaRPr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9320BD6-2082-4B63-92A8-21C411441D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026" y="692696"/>
            <a:ext cx="7117180" cy="1254001"/>
          </a:xfrm>
        </p:spPr>
        <p:txBody>
          <a:bodyPr/>
          <a:lstStyle/>
          <a:p>
            <a:pPr algn="ctr"/>
            <a:r>
              <a:rPr lang="sk-SK" sz="6000" b="1" dirty="0" smtClean="0"/>
              <a:t>Stonky </a:t>
            </a:r>
            <a:r>
              <a:rPr lang="sk-SK" sz="6000" b="1" dirty="0" smtClean="0"/>
              <a:t>rastlín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7281" y="4797152"/>
            <a:ext cx="2338422" cy="523828"/>
          </a:xfrm>
        </p:spPr>
        <p:txBody>
          <a:bodyPr/>
          <a:lstStyle/>
          <a:p>
            <a:r>
              <a:rPr lang="sk-SK" dirty="0" smtClean="0"/>
              <a:t>Mgr. Eva Lojová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38968"/>
            <a:ext cx="1137781" cy="17254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35645"/>
            <a:ext cx="1628800" cy="16288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11" y="2492896"/>
            <a:ext cx="2520773" cy="16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1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si mám pamätať...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9340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solidFill>
                  <a:srgbClr val="FF0000"/>
                </a:solidFill>
              </a:rPr>
              <a:t>Stonka </a:t>
            </a:r>
            <a:r>
              <a:rPr lang="sk-SK" sz="4000" dirty="0" smtClean="0">
                <a:solidFill>
                  <a:schemeClr val="tx1"/>
                </a:solidFill>
              </a:rPr>
              <a:t>rozvádza vodu z</a:t>
            </a:r>
          </a:p>
          <a:p>
            <a:pPr marL="0" indent="0">
              <a:buNone/>
            </a:pPr>
            <a:endParaRPr lang="sk-SK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4000" dirty="0" smtClean="0">
                <a:solidFill>
                  <a:schemeClr val="tx1"/>
                </a:solidFill>
              </a:rPr>
              <a:t>Do         ,          a          .</a:t>
            </a:r>
          </a:p>
          <a:p>
            <a:pPr marL="0" indent="0">
              <a:buNone/>
            </a:pPr>
            <a:r>
              <a:rPr lang="sk-SK" sz="4000" dirty="0" smtClean="0">
                <a:solidFill>
                  <a:schemeClr val="tx1"/>
                </a:solidFill>
              </a:rPr>
              <a:t>Podľa druhu stonky delíme rastliny na </a:t>
            </a:r>
            <a:r>
              <a:rPr lang="sk-SK" sz="4000" dirty="0" smtClean="0">
                <a:solidFill>
                  <a:srgbClr val="FF0000"/>
                </a:solidFill>
              </a:rPr>
              <a:t>byliny</a:t>
            </a:r>
            <a:r>
              <a:rPr lang="sk-SK" sz="4000" dirty="0" smtClean="0">
                <a:solidFill>
                  <a:schemeClr val="tx1"/>
                </a:solidFill>
              </a:rPr>
              <a:t>,</a:t>
            </a:r>
            <a:r>
              <a:rPr lang="sk-SK" sz="4000" dirty="0" smtClean="0">
                <a:solidFill>
                  <a:srgbClr val="FF0000"/>
                </a:solidFill>
              </a:rPr>
              <a:t> kry </a:t>
            </a:r>
            <a:r>
              <a:rPr lang="sk-SK" sz="4000" dirty="0" smtClean="0">
                <a:solidFill>
                  <a:schemeClr val="tx1"/>
                </a:solidFill>
              </a:rPr>
              <a:t>a</a:t>
            </a:r>
            <a:r>
              <a:rPr lang="sk-SK" sz="4000" dirty="0" smtClean="0">
                <a:solidFill>
                  <a:srgbClr val="FF0000"/>
                </a:solidFill>
              </a:rPr>
              <a:t> stromy</a:t>
            </a:r>
            <a:r>
              <a:rPr lang="sk-SK" sz="4000" dirty="0" smtClean="0">
                <a:solidFill>
                  <a:schemeClr val="tx1"/>
                </a:solidFill>
              </a:rPr>
              <a:t>.     </a:t>
            </a:r>
            <a:endParaRPr lang="sk-SK" sz="4000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28491"/>
            <a:ext cx="889124" cy="12078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10" y="3197949"/>
            <a:ext cx="1200150" cy="9525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18742"/>
            <a:ext cx="944880" cy="70866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73072"/>
            <a:ext cx="944880" cy="70866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59" y="3118742"/>
            <a:ext cx="1625561" cy="11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8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5856" y="2204864"/>
            <a:ext cx="3456384" cy="1470025"/>
          </a:xfrm>
        </p:spPr>
        <p:txBody>
          <a:bodyPr/>
          <a:lstStyle/>
          <a:p>
            <a:r>
              <a:rPr lang="sk-SK" sz="4400" b="1" dirty="0" smtClean="0"/>
              <a:t>Výborne...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19872" y="3284984"/>
            <a:ext cx="3888432" cy="861420"/>
          </a:xfrm>
        </p:spPr>
        <p:txBody>
          <a:bodyPr/>
          <a:lstStyle/>
          <a:p>
            <a:r>
              <a:rPr lang="sk-SK" dirty="0" smtClean="0"/>
              <a:t>Naučili sme sa niečo nové...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1331913" cy="1331913"/>
          </a:xfrm>
        </p:spPr>
      </p:pic>
    </p:spTree>
    <p:extLst>
      <p:ext uri="{BB962C8B-B14F-4D97-AF65-F5344CB8AC3E}">
        <p14:creationId xmlns:p14="http://schemas.microsoft.com/office/powerpoint/2010/main" val="12849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/>
          <a:lstStyle/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Zopakujme si...</a:t>
            </a:r>
            <a:br>
              <a:rPr lang="sk-SK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Z akých častí sa skladá rastlina?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13" y="2276872"/>
            <a:ext cx="3769464" cy="4165258"/>
          </a:xfrm>
          <a:prstGeom prst="rect">
            <a:avLst/>
          </a:prstGeom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5" cy="40514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2000" b="1" i="1" dirty="0" smtClean="0"/>
              <a:t>Rastliny sa skladajú z</a:t>
            </a:r>
            <a:r>
              <a:rPr lang="sk-SK" sz="2000" b="1" dirty="0" smtClean="0"/>
              <a:t>: koreň, stonka, list, kvet a plod.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40270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Pozoruj obrázok...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 smtClean="0"/>
              <a:t>Prečo asi sa princeznej </a:t>
            </a:r>
            <a:r>
              <a:rPr lang="sk-SK" dirty="0" err="1" smtClean="0"/>
              <a:t>Jasmínke</a:t>
            </a:r>
            <a:r>
              <a:rPr lang="sk-SK" dirty="0" smtClean="0"/>
              <a:t> podarilo zlomiť stonku a princovi Danielovi nie?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708920"/>
            <a:ext cx="5084763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357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sk-SK" sz="3300" b="1" i="1" dirty="0">
                <a:solidFill>
                  <a:prstClr val="black"/>
                </a:solidFill>
                <a:latin typeface="Century Schoolbook" pitchFamily="18" charset="0"/>
                <a:ea typeface="+mn-ea"/>
                <a:cs typeface="+mn-cs"/>
              </a:rPr>
              <a:t>Rastliny môžu mať          	    	     rôzne stonky:</a:t>
            </a:r>
            <a:br>
              <a:rPr lang="sk-SK" sz="3300" b="1" i="1" dirty="0">
                <a:solidFill>
                  <a:prstClr val="black"/>
                </a:solidFill>
                <a:latin typeface="Century Schoolbook" pitchFamily="18" charset="0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sk-SK" sz="3600" b="1" i="1" dirty="0" smtClean="0">
                <a:solidFill>
                  <a:prstClr val="black"/>
                </a:solidFill>
                <a:latin typeface="Century Schoolbook" pitchFamily="18" charset="0"/>
              </a:rPr>
              <a:t>- </a:t>
            </a:r>
            <a:r>
              <a:rPr lang="sk-SK" sz="3600" b="1" i="1" dirty="0" smtClean="0">
                <a:solidFill>
                  <a:srgbClr val="0070C0"/>
                </a:solidFill>
                <a:latin typeface="Century Schoolbook" pitchFamily="18" charset="0"/>
              </a:rPr>
              <a:t>dužinaté</a:t>
            </a:r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 </a:t>
            </a:r>
            <a:r>
              <a:rPr lang="sk-SK" sz="3600" i="1" dirty="0" smtClean="0">
                <a:solidFill>
                  <a:prstClr val="black"/>
                </a:solidFill>
                <a:latin typeface="Century Schoolbook" pitchFamily="18" charset="0"/>
              </a:rPr>
              <a:t>(</a:t>
            </a:r>
            <a:r>
              <a:rPr lang="sk-SK" sz="3600" i="1" dirty="0">
                <a:solidFill>
                  <a:prstClr val="black"/>
                </a:solidFill>
                <a:latin typeface="Century Schoolbook" pitchFamily="18" charset="0"/>
              </a:rPr>
              <a:t>mäkké) – vo </a:t>
            </a:r>
            <a:r>
              <a:rPr lang="sk-SK" sz="3600" i="1" dirty="0" smtClean="0">
                <a:solidFill>
                  <a:prstClr val="black"/>
                </a:solidFill>
                <a:latin typeface="Century Schoolbook" pitchFamily="18" charset="0"/>
              </a:rPr>
              <a:t>vnútri </a:t>
            </a:r>
            <a:r>
              <a:rPr lang="sk-SK" sz="3600" i="1" dirty="0">
                <a:solidFill>
                  <a:prstClr val="black"/>
                </a:solidFill>
                <a:latin typeface="Century Schoolbook" pitchFamily="18" charset="0"/>
              </a:rPr>
              <a:t>je dužina, ktorá sa </a:t>
            </a:r>
            <a:r>
              <a:rPr lang="sk-SK" sz="3600" i="1" dirty="0" smtClean="0">
                <a:solidFill>
                  <a:prstClr val="black"/>
                </a:solidFill>
                <a:latin typeface="Century Schoolbook" pitchFamily="18" charset="0"/>
              </a:rPr>
              <a:t>ľahko </a:t>
            </a:r>
            <a:r>
              <a:rPr lang="sk-SK" sz="3600" i="1" dirty="0">
                <a:solidFill>
                  <a:prstClr val="black"/>
                </a:solidFill>
                <a:latin typeface="Century Schoolbook" pitchFamily="18" charset="0"/>
              </a:rPr>
              <a:t>ohne alebo zlomí</a:t>
            </a:r>
            <a:r>
              <a:rPr lang="sk-SK" sz="3600" i="1" dirty="0" smtClean="0">
                <a:solidFill>
                  <a:prstClr val="black"/>
                </a:solidFill>
                <a:latin typeface="Century Schoolbook" pitchFamily="18" charset="0"/>
              </a:rPr>
              <a:t>;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FontTx/>
              <a:buChar char="-"/>
            </a:pPr>
            <a:endParaRPr lang="sk-SK" sz="3600" i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sk-SK" sz="3600" i="1" dirty="0" smtClean="0">
                <a:solidFill>
                  <a:prstClr val="black"/>
                </a:solidFill>
                <a:latin typeface="Century Schoolbook" pitchFamily="18" charset="0"/>
              </a:rPr>
              <a:t>- </a:t>
            </a:r>
            <a:r>
              <a:rPr lang="sk-SK" sz="3600" b="1" i="1" dirty="0" smtClean="0">
                <a:solidFill>
                  <a:srgbClr val="0070C0"/>
                </a:solidFill>
                <a:latin typeface="Century Schoolbook" pitchFamily="18" charset="0"/>
              </a:rPr>
              <a:t>drevnaté</a:t>
            </a:r>
            <a:r>
              <a:rPr lang="sk-SK" sz="3600" i="1" dirty="0" smtClean="0">
                <a:solidFill>
                  <a:prstClr val="black"/>
                </a:solidFill>
                <a:latin typeface="Century Schoolbook" pitchFamily="18" charset="0"/>
              </a:rPr>
              <a:t> (pevné, tuhé) –          vo vnútri je drevo, ktoré sa za čerstva  ťažko ohne alebo zlomí;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4745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Pozoruj obrázky a skús povedať čím sa líšia...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807361"/>
            <a:ext cx="8064896" cy="4717983"/>
          </a:xfrm>
        </p:spPr>
        <p:txBody>
          <a:bodyPr anchor="t"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r="2979" b="6383"/>
          <a:stretch>
            <a:fillRect/>
          </a:stretch>
        </p:blipFill>
        <p:spPr bwMode="auto">
          <a:xfrm>
            <a:off x="681110" y="2819067"/>
            <a:ext cx="1770535" cy="205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Skupina 4"/>
          <p:cNvGrpSpPr/>
          <p:nvPr/>
        </p:nvGrpSpPr>
        <p:grpSpPr>
          <a:xfrm>
            <a:off x="2917623" y="1956215"/>
            <a:ext cx="3002746" cy="3152005"/>
            <a:chOff x="2643174" y="1928802"/>
            <a:chExt cx="3315564" cy="3719539"/>
          </a:xfrm>
        </p:grpSpPr>
        <p:pic>
          <p:nvPicPr>
            <p:cNvPr id="6" name="Picture 6" descr="VÃ½sledok vyhÄ¾adÃ¡vania obrÃ¡zkov pre dopyt Å¡Ã­povÃ¡ ruÅ¾a"/>
            <p:cNvPicPr>
              <a:picLocks noChangeAspect="1" noChangeArrowheads="1"/>
            </p:cNvPicPr>
            <p:nvPr/>
          </p:nvPicPr>
          <p:blipFill>
            <a:blip r:embed="rId3" cstate="print"/>
            <a:srcRect r="9517" b="8846"/>
            <a:stretch>
              <a:fillRect/>
            </a:stretch>
          </p:blipFill>
          <p:spPr bwMode="auto">
            <a:xfrm>
              <a:off x="2643174" y="3143248"/>
              <a:ext cx="3315564" cy="25050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4" descr="SÃºvisiaci obrÃ¡z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1928802"/>
              <a:ext cx="1613514" cy="2000224"/>
            </a:xfrm>
            <a:prstGeom prst="ellipse">
              <a:avLst/>
            </a:prstGeom>
            <a:ln w="63500" cap="rnd">
              <a:solidFill>
                <a:srgbClr val="4F81BD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Skupina 7"/>
          <p:cNvGrpSpPr/>
          <p:nvPr/>
        </p:nvGrpSpPr>
        <p:grpSpPr>
          <a:xfrm>
            <a:off x="5991167" y="1196752"/>
            <a:ext cx="2592288" cy="4190471"/>
            <a:chOff x="5786446" y="1214422"/>
            <a:chExt cx="3154123" cy="5643578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/>
            <a:srcRect l="38982" t="9765" r="32467" b="13086"/>
            <a:stretch>
              <a:fillRect/>
            </a:stretch>
          </p:blipFill>
          <p:spPr bwMode="auto">
            <a:xfrm>
              <a:off x="6072198" y="2500282"/>
              <a:ext cx="2868371" cy="43577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8" descr="SÃºvisiaci obrÃ¡zo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6446" y="1214422"/>
              <a:ext cx="1533100" cy="2166926"/>
            </a:xfrm>
            <a:prstGeom prst="ellipse">
              <a:avLst/>
            </a:prstGeom>
            <a:ln w="63500" cap="rnd">
              <a:solidFill>
                <a:srgbClr val="4F81BD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1" name="Obdĺžnik 10"/>
          <p:cNvSpPr/>
          <p:nvPr/>
        </p:nvSpPr>
        <p:spPr>
          <a:xfrm>
            <a:off x="322340" y="4869160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bylina</a:t>
            </a:r>
            <a:endParaRPr lang="sk-SK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707904" y="5030886"/>
            <a:ext cx="1422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ker</a:t>
            </a:r>
            <a:endParaRPr lang="sk-SK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270055" y="5229200"/>
            <a:ext cx="2307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strom</a:t>
            </a:r>
            <a:endParaRPr lang="sk-SK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36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sk-SK" sz="3200" dirty="0" smtClean="0"/>
              <a:t>Odpovedz na otázky:</a:t>
            </a:r>
            <a:endParaRPr lang="sk-SK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15922" t="53862" r="76053" b="23302"/>
          <a:stretch>
            <a:fillRect/>
          </a:stretch>
        </p:blipFill>
        <p:spPr bwMode="auto">
          <a:xfrm>
            <a:off x="571472" y="2071678"/>
            <a:ext cx="10715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 l="24195" t="48047" r="60981" b="23114"/>
          <a:stretch>
            <a:fillRect/>
          </a:stretch>
        </p:blipFill>
        <p:spPr bwMode="auto">
          <a:xfrm>
            <a:off x="714348" y="4041992"/>
            <a:ext cx="17634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 l="39568" t="27539" r="42313" b="21679"/>
          <a:stretch>
            <a:fillRect/>
          </a:stretch>
        </p:blipFill>
        <p:spPr bwMode="auto">
          <a:xfrm>
            <a:off x="6072198" y="2071678"/>
            <a:ext cx="23574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714612" y="17859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Má drevnatú stonku?</a:t>
            </a: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786050" y="26431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Má dužinatú stonku?</a:t>
            </a: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143240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Má kmeň?</a:t>
            </a: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14678" y="42148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Má korunu?</a:t>
            </a: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286116" y="50720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Má konáre?</a:t>
            </a: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11" name="Šípka doprava 10"/>
          <p:cNvSpPr/>
          <p:nvPr/>
        </p:nvSpPr>
        <p:spPr>
          <a:xfrm rot="793892">
            <a:off x="4426510" y="3804929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12" name="Šípka doprava 11"/>
          <p:cNvSpPr/>
          <p:nvPr/>
        </p:nvSpPr>
        <p:spPr>
          <a:xfrm>
            <a:off x="4714876" y="4286256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13" name="Šípka doprava 12"/>
          <p:cNvSpPr/>
          <p:nvPr/>
        </p:nvSpPr>
        <p:spPr>
          <a:xfrm rot="20279691">
            <a:off x="4623366" y="4950584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14" name="Šípka doľava 13"/>
          <p:cNvSpPr/>
          <p:nvPr/>
        </p:nvSpPr>
        <p:spPr>
          <a:xfrm>
            <a:off x="1714480" y="2786058"/>
            <a:ext cx="100013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15" name="Šípka doľava 14"/>
          <p:cNvSpPr/>
          <p:nvPr/>
        </p:nvSpPr>
        <p:spPr>
          <a:xfrm>
            <a:off x="2500298" y="4357694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8596" y="371475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bylina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1000100" y="60007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ker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715140" y="59293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strom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20" name="Šípka doľava 19"/>
          <p:cNvSpPr/>
          <p:nvPr/>
        </p:nvSpPr>
        <p:spPr>
          <a:xfrm rot="18798775">
            <a:off x="1204438" y="2926367"/>
            <a:ext cx="221457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03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Funkcia stonky...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176464"/>
          </a:xfrm>
        </p:spPr>
        <p:txBody>
          <a:bodyPr anchor="t">
            <a:normAutofit fontScale="925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sk-SK" sz="4400" dirty="0">
                <a:solidFill>
                  <a:prstClr val="black"/>
                </a:solidFill>
                <a:latin typeface="Century Schoolbook" pitchFamily="18" charset="0"/>
              </a:rPr>
              <a:t>STONKA 	umožňuje rozvádzanie živín a vody z koreňov do listov, kvetov a plodov.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sk-SK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POZOR!  </a:t>
            </a:r>
            <a:r>
              <a:rPr lang="sk-SK" sz="44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Stopka nie je to isté ako stonka.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sk-SK" sz="4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Stopka </a:t>
            </a:r>
            <a:r>
              <a:rPr lang="sk-SK" sz="44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je časť listu, ale i plodu.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262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Stopka</a:t>
            </a:r>
            <a:r>
              <a:rPr lang="sk-SK" b="1" dirty="0" smtClean="0"/>
              <a:t> a </a:t>
            </a: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stonka</a:t>
            </a:r>
            <a:r>
              <a:rPr lang="sk-SK" b="1" dirty="0" smtClean="0"/>
              <a:t>...pozoruj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3384376" cy="5054331"/>
          </a:xfrm>
        </p:spPr>
      </p:pic>
      <p:sp>
        <p:nvSpPr>
          <p:cNvPr id="6" name="Obdĺžnik 5"/>
          <p:cNvSpPr/>
          <p:nvPr/>
        </p:nvSpPr>
        <p:spPr>
          <a:xfrm>
            <a:off x="6300192" y="4293096"/>
            <a:ext cx="2122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STONKA</a:t>
            </a:r>
            <a:endParaRPr lang="sk-SK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32712" y="2065387"/>
            <a:ext cx="2092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STOPKA</a:t>
            </a:r>
            <a:endParaRPr lang="sk-SK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Šípka doprava 7"/>
          <p:cNvSpPr/>
          <p:nvPr/>
        </p:nvSpPr>
        <p:spPr>
          <a:xfrm>
            <a:off x="2843808" y="2060848"/>
            <a:ext cx="1224136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ľava 8"/>
          <p:cNvSpPr/>
          <p:nvPr/>
        </p:nvSpPr>
        <p:spPr>
          <a:xfrm>
            <a:off x="4716016" y="4473115"/>
            <a:ext cx="1512168" cy="224735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8534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Význam stonky pre rastlinu...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628800"/>
            <a:ext cx="7125112" cy="4051437"/>
          </a:xfrm>
        </p:spPr>
        <p:txBody>
          <a:bodyPr anchor="t"/>
          <a:lstStyle/>
          <a:p>
            <a:pPr marL="0" indent="0">
              <a:buNone/>
            </a:pPr>
            <a:r>
              <a:rPr lang="sk-SK" sz="3600" dirty="0">
                <a:latin typeface="Century Schoolbook" pitchFamily="18" charset="0"/>
              </a:rPr>
              <a:t>STONKA </a:t>
            </a:r>
            <a:r>
              <a:rPr lang="sk-SK" sz="3600" dirty="0">
                <a:solidFill>
                  <a:srgbClr val="C00000"/>
                </a:solidFill>
                <a:latin typeface="Century Schoolbook" pitchFamily="18" charset="0"/>
              </a:rPr>
              <a:t>privádza</a:t>
            </a:r>
            <a:r>
              <a:rPr lang="sk-SK" sz="3600" dirty="0">
                <a:latin typeface="Century Schoolbook" pitchFamily="18" charset="0"/>
              </a:rPr>
              <a:t> k listom, kvetom a plodom </a:t>
            </a:r>
            <a:r>
              <a:rPr lang="sk-SK" sz="3600" dirty="0">
                <a:solidFill>
                  <a:srgbClr val="C00000"/>
                </a:solidFill>
                <a:latin typeface="Century Schoolbook" pitchFamily="18" charset="0"/>
              </a:rPr>
              <a:t>vodu</a:t>
            </a:r>
            <a:r>
              <a:rPr lang="sk-SK" sz="3600" dirty="0">
                <a:latin typeface="Century Schoolbook" pitchFamily="18" charset="0"/>
              </a:rPr>
              <a:t> a </a:t>
            </a:r>
            <a:r>
              <a:rPr lang="sk-SK" sz="3600" dirty="0">
                <a:solidFill>
                  <a:srgbClr val="C00000"/>
                </a:solidFill>
                <a:latin typeface="Century Schoolbook" pitchFamily="18" charset="0"/>
              </a:rPr>
              <a:t>živiny                   z koreňov</a:t>
            </a:r>
            <a:r>
              <a:rPr lang="sk-SK" sz="3600" dirty="0">
                <a:latin typeface="Century Schoolbook" pitchFamily="18" charset="0"/>
              </a:rPr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 descr="https://skolakov.eu/prvouka/3-trida/rostliny/stonek/ucime-se/animacevod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952867"/>
            <a:ext cx="2738584" cy="3616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730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TM02455596[[fn=Jar]]</Template>
  <TotalTime>155</TotalTime>
  <Words>182</Words>
  <Application>Microsoft Office PowerPoint</Application>
  <PresentationFormat>Prezentácia na obrazovke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Spring</vt:lpstr>
      <vt:lpstr>Mestský</vt:lpstr>
      <vt:lpstr>Stonky rastlín</vt:lpstr>
      <vt:lpstr>Zopakujme si... Z akých častí sa skladá rastlina?</vt:lpstr>
      <vt:lpstr>Pozoruj obrázok...</vt:lpstr>
      <vt:lpstr>Rastliny môžu mať                     rôzne stonky: </vt:lpstr>
      <vt:lpstr>Pozoruj obrázky a skús povedať čím sa líšia...</vt:lpstr>
      <vt:lpstr>Odpovedz na otázky:</vt:lpstr>
      <vt:lpstr>Funkcia stonky...</vt:lpstr>
      <vt:lpstr>Stopka a stonka...pozoruj</vt:lpstr>
      <vt:lpstr>Význam stonky pre rastlinu...</vt:lpstr>
      <vt:lpstr>Čo si mám pamätať...</vt:lpstr>
      <vt:lpstr>Výborne...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Rastliny</dc:title>
  <dc:creator>Lenovo</dc:creator>
  <cp:lastModifiedBy>Lenovo</cp:lastModifiedBy>
  <cp:revision>16</cp:revision>
  <dcterms:created xsi:type="dcterms:W3CDTF">2020-05-03T12:23:24Z</dcterms:created>
  <dcterms:modified xsi:type="dcterms:W3CDTF">2020-05-24T16:56:27Z</dcterms:modified>
</cp:coreProperties>
</file>