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83" r:id="rId4"/>
    <p:sldId id="282" r:id="rId5"/>
    <p:sldId id="258" r:id="rId6"/>
    <p:sldId id="260" r:id="rId7"/>
    <p:sldId id="275" r:id="rId8"/>
    <p:sldId id="261" r:id="rId9"/>
    <p:sldId id="263" r:id="rId10"/>
    <p:sldId id="277" r:id="rId11"/>
    <p:sldId id="285" r:id="rId12"/>
    <p:sldId id="264" r:id="rId13"/>
    <p:sldId id="27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0" r:id="rId22"/>
    <p:sldId id="272" r:id="rId23"/>
    <p:sldId id="287" r:id="rId2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09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y.atlas.sk/prirodne-vedy/geografia/6492/portugalsko" TargetMode="External"/><Relationship Id="rId3" Type="http://schemas.openxmlformats.org/officeDocument/2006/relationships/hyperlink" Target="http://www.multiweb.cz/baner/kultura.html" TargetMode="External"/><Relationship Id="rId7" Type="http://schemas.openxmlformats.org/officeDocument/2006/relationships/hyperlink" Target="http://dromedar.topky.sk/cl/11162/99062/Portugalsko" TargetMode="External"/><Relationship Id="rId2" Type="http://schemas.openxmlformats.org/officeDocument/2006/relationships/hyperlink" Target="http://en.wikipedia.org/wiki/Portug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Majstrovstv%C3%A1_Eur%C3%B3py_vo_futbale_2004" TargetMode="External"/><Relationship Id="rId5" Type="http://schemas.openxmlformats.org/officeDocument/2006/relationships/hyperlink" Target="http://www.finance.sk/spravy/finance/117156-nezamestnanost-v-eu-slovensko-patri-medzi-najhorsich/" TargetMode="External"/><Relationship Id="rId4" Type="http://schemas.openxmlformats.org/officeDocument/2006/relationships/hyperlink" Target="http://portugalsko.orbion.com/sk/stat/sprievodca/historia-8669/" TargetMode="External"/><Relationship Id="rId9" Type="http://schemas.openxmlformats.org/officeDocument/2006/relationships/hyperlink" Target="http://sk.wikipedia.org/wiki/Portugalsk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info.gov.sk/438/portugalsko/?pg=2" TargetMode="External"/><Relationship Id="rId7" Type="http://schemas.openxmlformats.org/officeDocument/2006/relationships/hyperlink" Target="http://finweb.hnonline.sk/c1-55119620-portugalsko-si-dnes-pozicalo-rekordne-lacno" TargetMode="External"/><Relationship Id="rId2" Type="http://schemas.openxmlformats.org/officeDocument/2006/relationships/hyperlink" Target="http://en.wikipedia.org/wiki/Portug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enoviny.cz/svet/zpravy/portugalsko-ochromila-dalsi-stavka-proti-usporam/956351" TargetMode="External"/><Relationship Id="rId5" Type="http://schemas.openxmlformats.org/officeDocument/2006/relationships/hyperlink" Target="http://www.hlavnespravy.sk/financie-inspektori-trojky-zacinaju-kontrolu-v-portugalsku/112455/" TargetMode="External"/><Relationship Id="rId4" Type="http://schemas.openxmlformats.org/officeDocument/2006/relationships/hyperlink" Target="http://finweb.hnonline.sk/c1-59197200-kriza-si-vybera-dan-z-portugalska-utekaju-lud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6600" b="1" dirty="0"/>
              <a:t>História, obyvateľstvo </a:t>
            </a:r>
            <a:r>
              <a:rPr lang="sk-SK" sz="6600" b="1" dirty="0" smtClean="0"/>
              <a:t/>
            </a:r>
            <a:br>
              <a:rPr lang="sk-SK" sz="6600" b="1" dirty="0" smtClean="0"/>
            </a:br>
            <a:r>
              <a:rPr lang="sk-SK" sz="6600" b="1" dirty="0" smtClean="0"/>
              <a:t>a </a:t>
            </a:r>
            <a:r>
              <a:rPr lang="sk-SK" sz="6600" b="1" dirty="0"/>
              <a:t>kultúra </a:t>
            </a:r>
            <a:r>
              <a:rPr lang="sk-SK" sz="8000" b="1" dirty="0">
                <a:solidFill>
                  <a:srgbClr val="C00000"/>
                </a:solidFill>
              </a:rPr>
              <a:t>Portugalska</a:t>
            </a:r>
            <a:r>
              <a:rPr lang="sk-SK" sz="8000" b="1" dirty="0" smtClean="0">
                <a:solidFill>
                  <a:srgbClr val="C00000"/>
                </a:solidFill>
              </a:rPr>
              <a:t>.</a:t>
            </a:r>
            <a:endParaRPr lang="sk-SK" sz="8000" dirty="0">
              <a:solidFill>
                <a:srgbClr val="C00000"/>
              </a:solidFill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55446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/>
              <a:t>Vláda a politika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Hlavou  štátu </a:t>
            </a:r>
            <a:r>
              <a:rPr lang="sk-SK" dirty="0" smtClean="0"/>
              <a:t>je Prezident </a:t>
            </a:r>
            <a:r>
              <a:rPr lang="cs-CZ" b="1" dirty="0" err="1" smtClean="0"/>
              <a:t>Aníbal</a:t>
            </a:r>
            <a:r>
              <a:rPr lang="cs-CZ" b="1" dirty="0" smtClean="0"/>
              <a:t> </a:t>
            </a:r>
            <a:r>
              <a:rPr lang="cs-CZ" b="1" dirty="0" err="1" smtClean="0"/>
              <a:t>Cavaco</a:t>
            </a:r>
            <a:r>
              <a:rPr lang="cs-CZ" b="1" dirty="0" smtClean="0"/>
              <a:t> </a:t>
            </a:r>
            <a:r>
              <a:rPr lang="cs-CZ" b="1" dirty="0" err="1" smtClean="0"/>
              <a:t>Silva</a:t>
            </a:r>
            <a:r>
              <a:rPr lang="cs-CZ" b="1" dirty="0" smtClean="0"/>
              <a:t> </a:t>
            </a:r>
            <a:r>
              <a:rPr lang="sk-SK" dirty="0" smtClean="0"/>
              <a:t>Prezident je volený priamo na päťročné funkčné obdobie vo všeobecných voľbách. </a:t>
            </a:r>
          </a:p>
          <a:p>
            <a:pPr indent="539750"/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Výkonnú moc </a:t>
            </a:r>
            <a:r>
              <a:rPr lang="sk-SK" dirty="0" smtClean="0"/>
              <a:t>má vláda na čele s predsedom vlády </a:t>
            </a:r>
            <a:r>
              <a:rPr lang="cs-CZ" b="1" dirty="0" err="1" smtClean="0"/>
              <a:t>Pedro</a:t>
            </a:r>
            <a:r>
              <a:rPr lang="cs-CZ" b="1" dirty="0" smtClean="0"/>
              <a:t> </a:t>
            </a:r>
            <a:r>
              <a:rPr lang="cs-CZ" b="1" dirty="0" err="1" smtClean="0"/>
              <a:t>Passos</a:t>
            </a:r>
            <a:r>
              <a:rPr lang="cs-CZ" b="1" dirty="0" smtClean="0"/>
              <a:t> </a:t>
            </a:r>
            <a:r>
              <a:rPr lang="cs-CZ" b="1" dirty="0" err="1" smtClean="0"/>
              <a:t>Coelhom</a:t>
            </a:r>
            <a:endParaRPr lang="cs-CZ" b="1" dirty="0" smtClean="0"/>
          </a:p>
          <a:p>
            <a:pPr indent="539750"/>
            <a:endParaRPr lang="sk-SK" dirty="0" smtClean="0"/>
          </a:p>
        </p:txBody>
      </p:sp>
      <p:pic>
        <p:nvPicPr>
          <p:cNvPr id="5" name="Obrázok 4" descr="t_20121005_stretnutie_kohezia_020007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3221117" cy="21351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BlokTextu 7"/>
          <p:cNvSpPr txBox="1"/>
          <p:nvPr/>
        </p:nvSpPr>
        <p:spPr>
          <a:xfrm>
            <a:off x="3131840" y="3995678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Zákonodarnú</a:t>
            </a:r>
            <a:r>
              <a:rPr lang="cs-CZ" b="1" i="1" u="sng" dirty="0" smtClean="0">
                <a:solidFill>
                  <a:schemeClr val="accent5">
                    <a:lumMod val="75000"/>
                  </a:schemeClr>
                </a:solidFill>
              </a:rPr>
              <a:t> moc </a:t>
            </a:r>
            <a:r>
              <a:rPr lang="cs-CZ" dirty="0" smtClean="0"/>
              <a:t>má 230-členný parlament Republikové </a:t>
            </a:r>
            <a:r>
              <a:rPr lang="cs-CZ" dirty="0" err="1" smtClean="0"/>
              <a:t>zhromaždenie</a:t>
            </a:r>
            <a:r>
              <a:rPr lang="cs-CZ" dirty="0" smtClean="0"/>
              <a:t>, na čele s </a:t>
            </a:r>
            <a:r>
              <a:rPr lang="cs-CZ" dirty="0" err="1" smtClean="0"/>
              <a:t>predsedom</a:t>
            </a:r>
            <a:r>
              <a:rPr lang="cs-CZ" dirty="0" smtClean="0"/>
              <a:t>. </a:t>
            </a:r>
            <a:r>
              <a:rPr lang="cs-CZ" dirty="0" err="1" smtClean="0"/>
              <a:t>Voľby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konajú</a:t>
            </a:r>
            <a:r>
              <a:rPr lang="cs-CZ" dirty="0" smtClean="0"/>
              <a:t> každé 4 roky.</a:t>
            </a:r>
          </a:p>
          <a:p>
            <a:r>
              <a:rPr lang="cs-CZ" b="1" i="1" u="sng" dirty="0" smtClean="0">
                <a:solidFill>
                  <a:schemeClr val="accent5">
                    <a:lumMod val="75000"/>
                  </a:schemeClr>
                </a:solidFill>
              </a:rPr>
              <a:t>Vládne strany</a:t>
            </a:r>
            <a:r>
              <a:rPr lang="cs-CZ" b="1" i="1" u="sng" dirty="0" smtClean="0"/>
              <a:t>:</a:t>
            </a:r>
            <a:r>
              <a:rPr lang="cs-CZ" dirty="0" smtClean="0"/>
              <a:t>  </a:t>
            </a:r>
            <a:r>
              <a:rPr lang="cs-CZ" dirty="0" err="1" smtClean="0"/>
              <a:t>Sociálnodemokratická</a:t>
            </a:r>
            <a:r>
              <a:rPr lang="cs-CZ" dirty="0" smtClean="0"/>
              <a:t> strana (PDS) – 105 </a:t>
            </a:r>
            <a:r>
              <a:rPr lang="cs-CZ" dirty="0" err="1" smtClean="0"/>
              <a:t>kresiel</a:t>
            </a:r>
            <a:r>
              <a:rPr lang="cs-CZ" dirty="0" smtClean="0"/>
              <a:t> a </a:t>
            </a:r>
            <a:r>
              <a:rPr lang="cs-CZ" dirty="0" err="1" smtClean="0"/>
              <a:t>konzervatívna</a:t>
            </a:r>
            <a:r>
              <a:rPr lang="cs-CZ" dirty="0" smtClean="0"/>
              <a:t> </a:t>
            </a:r>
            <a:r>
              <a:rPr lang="cs-CZ" dirty="0" err="1" smtClean="0"/>
              <a:t>Ľudová</a:t>
            </a:r>
            <a:r>
              <a:rPr lang="cs-CZ" dirty="0" smtClean="0"/>
              <a:t> strana (CDS/PP)</a:t>
            </a:r>
            <a:r>
              <a:rPr lang="cs-CZ" b="1" dirty="0" smtClean="0"/>
              <a:t>– </a:t>
            </a:r>
            <a:r>
              <a:rPr lang="cs-CZ" dirty="0" smtClean="0"/>
              <a:t>24 </a:t>
            </a:r>
            <a:r>
              <a:rPr lang="cs-CZ" dirty="0" err="1" smtClean="0"/>
              <a:t>kresiel</a:t>
            </a:r>
            <a:endParaRPr lang="cs-CZ" dirty="0" smtClean="0"/>
          </a:p>
          <a:p>
            <a:r>
              <a:rPr lang="cs-CZ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Opozičné</a:t>
            </a:r>
            <a:r>
              <a:rPr lang="cs-CZ" b="1" i="1" u="sng" dirty="0" smtClean="0">
                <a:solidFill>
                  <a:schemeClr val="accent5">
                    <a:lumMod val="75000"/>
                  </a:schemeClr>
                </a:solidFill>
              </a:rPr>
              <a:t> strany</a:t>
            </a:r>
            <a:r>
              <a:rPr lang="cs-CZ" b="1" i="1" u="sng" dirty="0" smtClean="0"/>
              <a:t>:</a:t>
            </a:r>
            <a:r>
              <a:rPr lang="cs-CZ" b="1" dirty="0" smtClean="0"/>
              <a:t>  </a:t>
            </a:r>
            <a:r>
              <a:rPr lang="cs-CZ" dirty="0" smtClean="0"/>
              <a:t>Socialistická strana (PS),  </a:t>
            </a:r>
            <a:r>
              <a:rPr lang="cs-CZ" dirty="0" err="1" smtClean="0"/>
              <a:t>Ľavicový</a:t>
            </a:r>
            <a:r>
              <a:rPr lang="cs-CZ" dirty="0" smtClean="0"/>
              <a:t> blok (BE), Zelení (PEV) a Komunistická strana Portugalska (PCP)</a:t>
            </a:r>
          </a:p>
          <a:p>
            <a:endParaRPr lang="cs-CZ" dirty="0"/>
          </a:p>
        </p:txBody>
      </p:sp>
      <p:sp>
        <p:nvSpPr>
          <p:cNvPr id="9" name="BlokTextu 8"/>
          <p:cNvSpPr txBox="1"/>
          <p:nvPr/>
        </p:nvSpPr>
        <p:spPr>
          <a:xfrm>
            <a:off x="179512" y="8367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Portugalsko dnes</a:t>
            </a:r>
          </a:p>
        </p:txBody>
      </p:sp>
      <p:pic>
        <p:nvPicPr>
          <p:cNvPr id="10" name="Obrázok 9" descr="ctk-portugalsko-parlament_denik-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3024336" cy="226825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5688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/>
              <a:t>Hospodárstvo a ekonomika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Kde sú tie dobré časy, keď Portugalsko bolo miláčikom EU? Vtedy krajina s vysokým hospodárskym rastom, nízkou nezamestnanosťou a infláciou sa v poslednej dobe stretáva so stagnáciou. Portugalsko muselo v roku 2011 požiadať o </a:t>
            </a:r>
            <a:r>
              <a:rPr lang="sk-SK" b="1" i="1" u="sng" dirty="0" smtClean="0"/>
              <a:t>záchranný úver </a:t>
            </a:r>
            <a:r>
              <a:rPr lang="sk-SK" dirty="0" smtClean="0"/>
              <a:t>vo výške 78 miliárd eur, ktorý im bol aj poskytnutý. Krajinu opäť začali opúšťať obyvatelia, čo je ale horšie, tentoraz najmä s vyšším vzdelaním.</a:t>
            </a:r>
          </a:p>
        </p:txBody>
      </p:sp>
      <p:pic>
        <p:nvPicPr>
          <p:cNvPr id="7" name="Obrázok 6" descr="pomoc-eu-portugal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744417" cy="249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4247456" y="378904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/>
            <a:r>
              <a:rPr lang="cs-CZ" b="1" i="1" u="sng" dirty="0" smtClean="0">
                <a:solidFill>
                  <a:srgbClr val="C00000"/>
                </a:solidFill>
              </a:rPr>
              <a:t>24.6.2013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dirty="0" err="1" smtClean="0"/>
              <a:t>Zástupcovia</a:t>
            </a:r>
            <a:r>
              <a:rPr lang="cs-CZ" dirty="0" smtClean="0"/>
              <a:t> </a:t>
            </a:r>
            <a:r>
              <a:rPr lang="cs-CZ" dirty="0" err="1" smtClean="0"/>
              <a:t>veriteľov</a:t>
            </a:r>
            <a:r>
              <a:rPr lang="cs-CZ" dirty="0" smtClean="0"/>
              <a:t> , tzv. Trojky, dnes </a:t>
            </a:r>
            <a:r>
              <a:rPr lang="cs-CZ" dirty="0" err="1" smtClean="0"/>
              <a:t>začínajú</a:t>
            </a:r>
            <a:r>
              <a:rPr lang="cs-CZ" dirty="0" smtClean="0"/>
              <a:t> v poradí </a:t>
            </a:r>
            <a:r>
              <a:rPr lang="cs-CZ" dirty="0" err="1" smtClean="0"/>
              <a:t>ôsmu</a:t>
            </a:r>
            <a:r>
              <a:rPr lang="cs-CZ" dirty="0" smtClean="0"/>
              <a:t> </a:t>
            </a:r>
            <a:r>
              <a:rPr lang="cs-CZ" dirty="0" err="1" smtClean="0"/>
              <a:t>kontrolnú</a:t>
            </a:r>
            <a:r>
              <a:rPr lang="cs-CZ" dirty="0" smtClean="0"/>
              <a:t> </a:t>
            </a:r>
            <a:r>
              <a:rPr lang="cs-CZ" dirty="0" err="1" smtClean="0"/>
              <a:t>misiu</a:t>
            </a:r>
            <a:r>
              <a:rPr lang="cs-CZ" dirty="0" smtClean="0"/>
              <a:t> v Portugalsku. </a:t>
            </a:r>
            <a:r>
              <a:rPr lang="sk-SK" dirty="0" smtClean="0"/>
              <a:t>Niektorí ekonómovia predpokladajú, že Portugalsko smerujeme k druhému záchrannému balíku.</a:t>
            </a:r>
          </a:p>
          <a:p>
            <a:pPr indent="539750"/>
            <a:r>
              <a:rPr lang="sk-SK" b="1" i="1" u="sng" dirty="0" smtClean="0">
                <a:solidFill>
                  <a:srgbClr val="C00000"/>
                </a:solidFill>
              </a:rPr>
              <a:t>27.6.2013 </a:t>
            </a:r>
            <a:r>
              <a:rPr lang="sk-SK" dirty="0" smtClean="0"/>
              <a:t>- Portugalsko dnes ochromila ďalšia veľká stávka zvolaná odbormi na protest proti úspornej politike vlády.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51520" y="8367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Portugalsko dnes</a:t>
            </a:r>
          </a:p>
        </p:txBody>
      </p:sp>
    </p:spTree>
    <p:extLst>
      <p:ext uri="{BB962C8B-B14F-4D97-AF65-F5344CB8AC3E}">
        <p14:creationId xmlns:p14="http://schemas.microsoft.com/office/powerpoint/2010/main" val="26895688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Obyvateľstvo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Národnosť</a:t>
            </a:r>
          </a:p>
          <a:p>
            <a:pPr indent="539750"/>
            <a:endParaRPr lang="sk-SK" dirty="0" smtClean="0"/>
          </a:p>
          <a:p>
            <a:pPr indent="539750"/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obyvateľov</a:t>
            </a:r>
            <a:r>
              <a:rPr lang="en-US" dirty="0" smtClean="0"/>
              <a:t> </a:t>
            </a:r>
            <a:r>
              <a:rPr lang="en-US" dirty="0" err="1" smtClean="0"/>
              <a:t>Portugalska</a:t>
            </a:r>
            <a:r>
              <a:rPr lang="en-US" dirty="0" smtClean="0"/>
              <a:t> je </a:t>
            </a:r>
            <a:r>
              <a:rPr lang="en-US" b="1" u="sng" dirty="0" smtClean="0"/>
              <a:t>10,</a:t>
            </a:r>
            <a:r>
              <a:rPr lang="sk-SK" b="1" u="sng" dirty="0" smtClean="0"/>
              <a:t>6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milióna</a:t>
            </a:r>
            <a:r>
              <a:rPr lang="en-US" dirty="0" smtClean="0"/>
              <a:t>. Z </a:t>
            </a:r>
            <a:r>
              <a:rPr lang="en-US" dirty="0" err="1" smtClean="0"/>
              <a:t>toho</a:t>
            </a:r>
            <a:r>
              <a:rPr lang="en-US" dirty="0" smtClean="0"/>
              <a:t> 95%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hlási</a:t>
            </a:r>
            <a:r>
              <a:rPr lang="en-US" dirty="0" smtClean="0"/>
              <a:t> k </a:t>
            </a:r>
            <a:r>
              <a:rPr lang="en-US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portugalskej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národnosti</a:t>
            </a:r>
            <a:r>
              <a:rPr lang="en-US" dirty="0" smtClean="0"/>
              <a:t>, </a:t>
            </a:r>
            <a:r>
              <a:rPr lang="en-US" dirty="0" err="1" smtClean="0"/>
              <a:t>zvyšok</a:t>
            </a:r>
            <a:r>
              <a:rPr lang="en-US" dirty="0" smtClean="0"/>
              <a:t> </a:t>
            </a:r>
            <a:r>
              <a:rPr lang="en-US" dirty="0" err="1" smtClean="0"/>
              <a:t>obyvateľstva</a:t>
            </a:r>
            <a:r>
              <a:rPr lang="en-US" dirty="0" smtClean="0"/>
              <a:t> </a:t>
            </a:r>
            <a:r>
              <a:rPr lang="en-US" dirty="0" err="1" smtClean="0"/>
              <a:t>tvoria</a:t>
            </a:r>
            <a:r>
              <a:rPr lang="en-US" dirty="0" smtClean="0"/>
              <a:t> </a:t>
            </a:r>
            <a:r>
              <a:rPr lang="en-US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legáln</a:t>
            </a:r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prisťahovalci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prevažne</a:t>
            </a:r>
            <a:r>
              <a:rPr lang="en-US" dirty="0" smtClean="0"/>
              <a:t> z </a:t>
            </a:r>
            <a:r>
              <a:rPr lang="en-US" dirty="0" err="1" smtClean="0"/>
              <a:t>portugalsky</a:t>
            </a:r>
            <a:r>
              <a:rPr lang="en-US" dirty="0" smtClean="0"/>
              <a:t> </a:t>
            </a:r>
            <a:r>
              <a:rPr lang="en-US" dirty="0" err="1" smtClean="0"/>
              <a:t>hovoriacich</a:t>
            </a:r>
            <a:r>
              <a:rPr lang="en-US" dirty="0" smtClean="0"/>
              <a:t> </a:t>
            </a:r>
            <a:r>
              <a:rPr lang="en-US" dirty="0" err="1" smtClean="0"/>
              <a:t>krajín</a:t>
            </a:r>
            <a:r>
              <a:rPr lang="en-US" dirty="0" smtClean="0"/>
              <a:t>.</a:t>
            </a:r>
            <a:r>
              <a:rPr lang="sk-SK" dirty="0" smtClean="0"/>
              <a:t>  Najväčší príval prisťahovalcov nastal po vyhlásení nezávislosti portugalských kolónií v r. 1975 a to hlavne z Afriky. Oficiálne žije teraz v Portugalsku </a:t>
            </a:r>
            <a:r>
              <a:rPr lang="sk-SK" b="1" i="1" u="sng" dirty="0" smtClean="0"/>
              <a:t>98 tisíc Afričanov</a:t>
            </a:r>
            <a:r>
              <a:rPr lang="sk-SK" dirty="0" smtClean="0"/>
              <a:t>, veľkú komunitu tvorí i </a:t>
            </a:r>
            <a:r>
              <a:rPr lang="sk-SK" b="1" i="1" u="sng" dirty="0" smtClean="0"/>
              <a:t>22 tisíc Brazílčanov </a:t>
            </a:r>
            <a:r>
              <a:rPr lang="sk-SK" dirty="0" smtClean="0"/>
              <a:t>a taktiež aj </a:t>
            </a:r>
            <a:r>
              <a:rPr lang="sk-SK" b="1" i="1" u="sng" dirty="0" err="1" smtClean="0"/>
              <a:t>rómovia</a:t>
            </a:r>
            <a:r>
              <a:rPr lang="sk-SK" dirty="0" smtClean="0"/>
              <a:t> tu majú svoju malú komunitu. Spolu tak žije v Portugalsku </a:t>
            </a:r>
            <a:r>
              <a:rPr lang="sk-SK" b="1" u="sng" dirty="0" smtClean="0"/>
              <a:t>225 tisíc cudzincov</a:t>
            </a:r>
          </a:p>
          <a:p>
            <a:pPr indent="539750"/>
            <a:endParaRPr lang="en-US" dirty="0" smtClean="0"/>
          </a:p>
          <a:p>
            <a:r>
              <a:rPr lang="sk-SK" sz="2800" b="1" dirty="0" smtClean="0"/>
              <a:t>Osídlenie</a:t>
            </a:r>
          </a:p>
          <a:p>
            <a:endParaRPr lang="sk-SK" dirty="0" smtClean="0"/>
          </a:p>
          <a:p>
            <a:pPr indent="539750"/>
            <a:r>
              <a:rPr lang="sk-SK" dirty="0" smtClean="0"/>
              <a:t>Osídlenie krajiny je značne nerovnomerné, </a:t>
            </a:r>
            <a:r>
              <a:rPr lang="sk-SK" b="1" i="1" u="sng" dirty="0" smtClean="0"/>
              <a:t>najhustejšie je na pobreží </a:t>
            </a:r>
            <a:r>
              <a:rPr lang="sk-SK" dirty="0" smtClean="0"/>
              <a:t>Atlantického oceánu. Takmer polovica obyvateľov žije </a:t>
            </a:r>
            <a:r>
              <a:rPr lang="sk-SK" b="1" i="1" u="sng" dirty="0" smtClean="0"/>
              <a:t>v mestách </a:t>
            </a:r>
            <a:r>
              <a:rPr lang="sk-SK" dirty="0" smtClean="0"/>
              <a:t>, prevažne pracujú v službách a priemysle.</a:t>
            </a:r>
            <a:r>
              <a:rPr lang="en-US" dirty="0" smtClean="0"/>
              <a:t> </a:t>
            </a:r>
            <a:r>
              <a:rPr lang="sk-SK" dirty="0" smtClean="0"/>
              <a:t>Najvyššia hustotou zaľudnenia je v </a:t>
            </a:r>
            <a:r>
              <a:rPr lang="sk-SK" b="1" i="1" u="sng" dirty="0" smtClean="0"/>
              <a:t>hlavnom meste Lisabon</a:t>
            </a:r>
            <a:r>
              <a:rPr lang="sk-SK" dirty="0" smtClean="0"/>
              <a:t>, takmer 2 mil. ľudí, zatiaľ čo druhá najväčšia </a:t>
            </a:r>
            <a:r>
              <a:rPr lang="sk-SK" dirty="0" err="1" smtClean="0"/>
              <a:t>aglomerancia</a:t>
            </a:r>
            <a:r>
              <a:rPr lang="sk-SK" dirty="0" smtClean="0"/>
              <a:t> Porto  na severe krajiny eviduje 1,5 mil. obyvateľov. </a:t>
            </a:r>
            <a:r>
              <a:rPr lang="en-US" dirty="0"/>
              <a:t/>
            </a:r>
            <a:br>
              <a:rPr lang="en-US" dirty="0"/>
            </a:b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0236035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Obyvateľstvo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568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Vzdelanosť a nezamestnanosť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Takmer 7% obyvateľstva je v Portugalsku </a:t>
            </a:r>
            <a:r>
              <a:rPr lang="sk-SK" b="1" i="1" u="sng" dirty="0" smtClean="0"/>
              <a:t>negramotných</a:t>
            </a:r>
            <a:r>
              <a:rPr lang="sk-SK" dirty="0" smtClean="0"/>
              <a:t>, čo je najvyššie číslo v Európskej Únii. V posledných rokoch však rapídne stúpol počet ľudí s </a:t>
            </a:r>
            <a:r>
              <a:rPr lang="sk-SK" b="1" i="1" u="sng" dirty="0" smtClean="0"/>
              <a:t>vysokoškolským vzdelaním</a:t>
            </a:r>
            <a:r>
              <a:rPr lang="sk-SK" dirty="0" smtClean="0"/>
              <a:t>.</a:t>
            </a:r>
          </a:p>
          <a:p>
            <a:pPr indent="539750"/>
            <a:r>
              <a:rPr lang="sk-SK" dirty="0" smtClean="0"/>
              <a:t>Ešte nedávno sa  Portugalsko pýšilo jednou z najnižších mier nezamestnanosti v celej Európskej Únii ( okolo 6,5%). No teraz sa radí hneď za Gréckom a Španielskom k štátu s najvyššou nezamestnanosťou (17,5 %).</a:t>
            </a:r>
          </a:p>
          <a:p>
            <a:pPr indent="539750"/>
            <a:r>
              <a:rPr lang="en-US" dirty="0" smtClean="0"/>
              <a:t>V </a:t>
            </a:r>
            <a:r>
              <a:rPr lang="en-US" dirty="0" err="1" smtClean="0"/>
              <a:t>súčas</a:t>
            </a:r>
            <a:r>
              <a:rPr lang="sk-SK" dirty="0" smtClean="0"/>
              <a:t>t</a:t>
            </a:r>
            <a:r>
              <a:rPr lang="en-US" dirty="0" err="1" smtClean="0"/>
              <a:t>nosti</a:t>
            </a:r>
            <a:r>
              <a:rPr lang="en-US" dirty="0" smtClean="0"/>
              <a:t> </a:t>
            </a:r>
            <a:r>
              <a:rPr lang="sk-SK" dirty="0" smtClean="0"/>
              <a:t> kvôli kríze veľa prevažne mladých ľudí </a:t>
            </a:r>
            <a:r>
              <a:rPr lang="en-US" dirty="0" err="1" smtClean="0"/>
              <a:t>od</a:t>
            </a:r>
            <a:r>
              <a:rPr lang="sk-SK" dirty="0" err="1" smtClean="0"/>
              <a:t>chádza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prácou</a:t>
            </a:r>
            <a:r>
              <a:rPr lang="en-US" dirty="0" smtClean="0"/>
              <a:t> do </a:t>
            </a:r>
            <a:r>
              <a:rPr lang="en-US" dirty="0" err="1" smtClean="0"/>
              <a:t>zahraničia</a:t>
            </a:r>
            <a:r>
              <a:rPr lang="en-US" dirty="0" smtClean="0"/>
              <a:t>. </a:t>
            </a:r>
            <a:r>
              <a:rPr lang="en-US" dirty="0" err="1" smtClean="0"/>
              <a:t>Niektorí</a:t>
            </a:r>
            <a:r>
              <a:rPr lang="en-US" dirty="0" smtClean="0"/>
              <a:t> </a:t>
            </a:r>
            <a:r>
              <a:rPr lang="en-US" dirty="0" err="1" smtClean="0"/>
              <a:t>opustili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rodiny</a:t>
            </a:r>
            <a:r>
              <a:rPr lang="en-US" dirty="0" smtClean="0"/>
              <a:t>, ale </a:t>
            </a:r>
            <a:r>
              <a:rPr lang="en-US" dirty="0" err="1" smtClean="0"/>
              <a:t>posielajú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peniaze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prežitie</a:t>
            </a:r>
            <a:r>
              <a:rPr lang="en-US" dirty="0" smtClean="0"/>
              <a:t>.</a:t>
            </a:r>
            <a:endParaRPr lang="sk-SK" dirty="0" smtClean="0"/>
          </a:p>
          <a:p>
            <a:pPr indent="539750"/>
            <a:r>
              <a:rPr lang="en-US" dirty="0" smtClean="0"/>
              <a:t> </a:t>
            </a:r>
            <a:endParaRPr lang="sk-SK" dirty="0" smtClean="0"/>
          </a:p>
          <a:p>
            <a:pPr indent="539750"/>
            <a:endParaRPr lang="en-US" dirty="0" smtClean="0"/>
          </a:p>
          <a:p>
            <a:r>
              <a:rPr lang="sk-SK" sz="2800" b="1" dirty="0" smtClean="0"/>
              <a:t>Náboženstvo</a:t>
            </a:r>
          </a:p>
          <a:p>
            <a:endParaRPr lang="sk-SK" dirty="0" smtClean="0"/>
          </a:p>
          <a:p>
            <a:pPr indent="539750"/>
            <a:r>
              <a:rPr lang="sk-SK" dirty="0" smtClean="0"/>
              <a:t>Zhruba 90 % obyvateľov sa hlási k </a:t>
            </a:r>
            <a:r>
              <a:rPr lang="sk-SK" b="1" i="1" u="sng" dirty="0" smtClean="0"/>
              <a:t>rímskokatolíckemu náboženstvu</a:t>
            </a:r>
            <a:r>
              <a:rPr lang="en-US" dirty="0" smtClean="0"/>
              <a:t>.</a:t>
            </a:r>
            <a:r>
              <a:rPr lang="sk-SK" dirty="0" smtClean="0"/>
              <a:t> </a:t>
            </a:r>
          </a:p>
          <a:p>
            <a:pPr indent="539750"/>
            <a:r>
              <a:rPr lang="sk-SK" dirty="0" smtClean="0"/>
              <a:t>3 % sa hlásia k </a:t>
            </a:r>
            <a:r>
              <a:rPr lang="sk-SK" b="1" i="1" dirty="0" smtClean="0"/>
              <a:t>iným náboženským </a:t>
            </a:r>
            <a:r>
              <a:rPr lang="sk-SK" dirty="0" smtClean="0"/>
              <a:t>vyznaniam ( protestanti, židia, ...)</a:t>
            </a:r>
          </a:p>
          <a:p>
            <a:pPr indent="539750"/>
            <a:r>
              <a:rPr lang="sk-SK" dirty="0" smtClean="0"/>
              <a:t>7% obyvateľov je </a:t>
            </a:r>
            <a:r>
              <a:rPr lang="sk-SK" b="1" i="1" dirty="0" smtClean="0"/>
              <a:t>bez vierovyznania</a:t>
            </a:r>
            <a:r>
              <a:rPr lang="sk-SK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236035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18a5a19d958de85e11a72f6553c88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980728"/>
            <a:ext cx="2088232" cy="203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Kultúra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Architektúra</a:t>
            </a:r>
            <a:endParaRPr lang="en-US" sz="2800" b="1" dirty="0" smtClean="0"/>
          </a:p>
          <a:p>
            <a:endParaRPr lang="en-US" b="1" dirty="0"/>
          </a:p>
          <a:p>
            <a:endParaRPr lang="sk-SK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Manuelský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sloh</a:t>
            </a:r>
            <a:endParaRPr lang="en-US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/>
          </a:p>
          <a:p>
            <a:pPr indent="538163"/>
            <a:r>
              <a:rPr lang="en-US" dirty="0" err="1" smtClean="0"/>
              <a:t>Zámorské</a:t>
            </a:r>
            <a:r>
              <a:rPr lang="en-US" dirty="0" smtClean="0"/>
              <a:t> </a:t>
            </a:r>
            <a:r>
              <a:rPr lang="en-US" dirty="0" err="1" smtClean="0"/>
              <a:t>objavy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odzrkadlili</a:t>
            </a:r>
            <a:r>
              <a:rPr lang="en-US" dirty="0" smtClean="0"/>
              <a:t> </a:t>
            </a:r>
            <a:r>
              <a:rPr lang="en-US" dirty="0" err="1" smtClean="0"/>
              <a:t>prevažne</a:t>
            </a:r>
            <a:r>
              <a:rPr lang="en-US" dirty="0" smtClean="0"/>
              <a:t> v </a:t>
            </a:r>
            <a:r>
              <a:rPr lang="en-US" dirty="0" err="1" smtClean="0"/>
              <a:t>architektúre</a:t>
            </a:r>
            <a:r>
              <a:rPr lang="en-US" dirty="0" smtClean="0"/>
              <a:t> a to </a:t>
            </a:r>
            <a:r>
              <a:rPr lang="en-US" dirty="0" err="1" smtClean="0"/>
              <a:t>hlavne</a:t>
            </a:r>
            <a:r>
              <a:rPr lang="en-US" dirty="0" smtClean="0"/>
              <a:t> </a:t>
            </a:r>
            <a:r>
              <a:rPr lang="en-US" dirty="0" err="1" smtClean="0"/>
              <a:t>vznikom</a:t>
            </a:r>
            <a:r>
              <a:rPr lang="en-US" dirty="0" smtClean="0"/>
              <a:t> </a:t>
            </a:r>
            <a:r>
              <a:rPr lang="en-US" dirty="0" err="1" smtClean="0"/>
              <a:t>Manuelského</a:t>
            </a:r>
            <a:r>
              <a:rPr lang="en-US" dirty="0" smtClean="0"/>
              <a:t> </a:t>
            </a:r>
            <a:r>
              <a:rPr lang="en-US" dirty="0" err="1" smtClean="0"/>
              <a:t>slohu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spája</a:t>
            </a:r>
            <a:r>
              <a:rPr lang="en-US" dirty="0" smtClean="0"/>
              <a:t> </a:t>
            </a:r>
            <a:r>
              <a:rPr lang="en-US" dirty="0" err="1" smtClean="0"/>
              <a:t>neskorú</a:t>
            </a:r>
            <a:r>
              <a:rPr lang="en-US" dirty="0" smtClean="0"/>
              <a:t> </a:t>
            </a:r>
            <a:r>
              <a:rPr lang="en-US" dirty="0" err="1" smtClean="0"/>
              <a:t>gotiku</a:t>
            </a:r>
            <a:r>
              <a:rPr lang="en-US" dirty="0" smtClean="0"/>
              <a:t> s </a:t>
            </a:r>
            <a:r>
              <a:rPr lang="en-US" dirty="0" err="1" smtClean="0"/>
              <a:t>veľkolepou</a:t>
            </a:r>
            <a:r>
              <a:rPr lang="en-US" dirty="0" smtClean="0"/>
              <a:t> a </a:t>
            </a:r>
            <a:r>
              <a:rPr lang="en-US" dirty="0" err="1" smtClean="0"/>
              <a:t>jedinečnou</a:t>
            </a:r>
            <a:r>
              <a:rPr lang="en-US" dirty="0" smtClean="0"/>
              <a:t> </a:t>
            </a:r>
            <a:r>
              <a:rPr lang="en-US" dirty="0" err="1" smtClean="0"/>
              <a:t>dekoratívnosťou</a:t>
            </a:r>
            <a:r>
              <a:rPr lang="en-US" dirty="0" smtClean="0"/>
              <a:t>.</a:t>
            </a:r>
          </a:p>
          <a:p>
            <a:pPr indent="538163"/>
            <a:r>
              <a:rPr lang="en-US" dirty="0" err="1" smtClean="0"/>
              <a:t>Tá</a:t>
            </a:r>
            <a:r>
              <a:rPr lang="en-US" dirty="0" smtClean="0"/>
              <a:t> </a:t>
            </a:r>
            <a:r>
              <a:rPr lang="en-US" dirty="0" err="1" smtClean="0"/>
              <a:t>odzrkadľovala</a:t>
            </a:r>
            <a:r>
              <a:rPr lang="en-US" dirty="0" smtClean="0"/>
              <a:t> </a:t>
            </a:r>
            <a:r>
              <a:rPr lang="en-US" dirty="0" err="1" smtClean="0"/>
              <a:t>všetko</a:t>
            </a:r>
            <a:r>
              <a:rPr lang="en-US" dirty="0" smtClean="0"/>
              <a:t> s </a:t>
            </a:r>
            <a:r>
              <a:rPr lang="en-US" dirty="0" err="1" smtClean="0"/>
              <a:t>čím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Portugalci</a:t>
            </a:r>
            <a:r>
              <a:rPr lang="en-US" dirty="0" smtClean="0"/>
              <a:t> </a:t>
            </a:r>
            <a:r>
              <a:rPr lang="en-US" dirty="0" err="1" smtClean="0"/>
              <a:t>stretávali</a:t>
            </a:r>
            <a:r>
              <a:rPr lang="en-US" dirty="0" smtClean="0"/>
              <a:t> </a:t>
            </a:r>
            <a:r>
              <a:rPr lang="en-US" dirty="0" err="1" smtClean="0"/>
              <a:t>počas</a:t>
            </a:r>
            <a:r>
              <a:rPr lang="en-US" dirty="0" smtClean="0"/>
              <a:t> </a:t>
            </a:r>
            <a:r>
              <a:rPr lang="en-US" dirty="0" err="1" smtClean="0"/>
              <a:t>námorných</a:t>
            </a:r>
            <a:r>
              <a:rPr lang="en-US" dirty="0" smtClean="0"/>
              <a:t> </a:t>
            </a:r>
            <a:r>
              <a:rPr lang="en-US" dirty="0" err="1" smtClean="0"/>
              <a:t>ciest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prinášali</a:t>
            </a:r>
            <a:r>
              <a:rPr lang="en-US" dirty="0" smtClean="0"/>
              <a:t> </a:t>
            </a:r>
            <a:r>
              <a:rPr lang="en-US" dirty="0" err="1" smtClean="0"/>
              <a:t>domov</a:t>
            </a:r>
            <a:r>
              <a:rPr lang="en-US" dirty="0" smtClean="0"/>
              <a:t>. </a:t>
            </a:r>
            <a:r>
              <a:rPr lang="en-US" dirty="0" err="1" smtClean="0"/>
              <a:t>Časté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motívy</a:t>
            </a:r>
            <a:r>
              <a:rPr lang="en-US" dirty="0" smtClean="0"/>
              <a:t> </a:t>
            </a:r>
            <a:r>
              <a:rPr lang="en-US" dirty="0" err="1" smtClean="0"/>
              <a:t>morskej</a:t>
            </a:r>
            <a:r>
              <a:rPr lang="en-US" dirty="0" smtClean="0"/>
              <a:t> a </a:t>
            </a:r>
            <a:r>
              <a:rPr lang="en-US" dirty="0" err="1" smtClean="0"/>
              <a:t>exotickej</a:t>
            </a:r>
            <a:r>
              <a:rPr lang="en-US" dirty="0" smtClean="0"/>
              <a:t> </a:t>
            </a:r>
            <a:r>
              <a:rPr lang="en-US" dirty="0" err="1" smtClean="0"/>
              <a:t>fauny</a:t>
            </a:r>
            <a:r>
              <a:rPr lang="en-US" dirty="0" smtClean="0"/>
              <a:t> a </a:t>
            </a:r>
            <a:r>
              <a:rPr lang="en-US" dirty="0" err="1" smtClean="0"/>
              <a:t>flóry</a:t>
            </a:r>
            <a:r>
              <a:rPr lang="en-US" dirty="0" smtClean="0"/>
              <a:t> </a:t>
            </a:r>
            <a:r>
              <a:rPr lang="en-US" dirty="0" err="1" smtClean="0"/>
              <a:t>propri</a:t>
            </a:r>
            <a:r>
              <a:rPr lang="en-US" dirty="0" smtClean="0"/>
              <a:t> </a:t>
            </a:r>
            <a:r>
              <a:rPr lang="en-US" dirty="0" err="1" smtClean="0"/>
              <a:t>náboženských</a:t>
            </a:r>
            <a:r>
              <a:rPr lang="en-US" dirty="0" smtClean="0"/>
              <a:t> </a:t>
            </a:r>
            <a:r>
              <a:rPr lang="en-US" dirty="0" err="1" smtClean="0"/>
              <a:t>motívoch</a:t>
            </a:r>
            <a:r>
              <a:rPr lang="en-US" dirty="0" smtClean="0"/>
              <a:t>. </a:t>
            </a:r>
            <a:r>
              <a:rPr lang="en-US" dirty="0" err="1" smtClean="0"/>
              <a:t>Najznámejšie</a:t>
            </a:r>
            <a:r>
              <a:rPr lang="en-US" dirty="0" smtClean="0"/>
              <a:t> </a:t>
            </a:r>
            <a:r>
              <a:rPr lang="en-US" dirty="0" err="1" smtClean="0"/>
              <a:t>stavby</a:t>
            </a:r>
            <a:r>
              <a:rPr lang="en-US" dirty="0" smtClean="0"/>
              <a:t> </a:t>
            </a:r>
            <a:r>
              <a:rPr lang="en-US" dirty="0" err="1" smtClean="0"/>
              <a:t>postavené</a:t>
            </a:r>
            <a:r>
              <a:rPr lang="en-US" dirty="0" smtClean="0"/>
              <a:t> v </a:t>
            </a:r>
            <a:r>
              <a:rPr lang="en-US" dirty="0" err="1" smtClean="0"/>
              <a:t>Manuelskom</a:t>
            </a:r>
            <a:r>
              <a:rPr lang="en-US" dirty="0" smtClean="0"/>
              <a:t> </a:t>
            </a:r>
            <a:r>
              <a:rPr lang="en-US" dirty="0" err="1" smtClean="0"/>
              <a:t>slohu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nachádzajú</a:t>
            </a:r>
            <a:r>
              <a:rPr lang="en-US" dirty="0" smtClean="0"/>
              <a:t> v </a:t>
            </a:r>
            <a:r>
              <a:rPr lang="en-US" dirty="0" err="1" smtClean="0"/>
              <a:t>Lisabone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iných</a:t>
            </a:r>
            <a:r>
              <a:rPr lang="en-US" dirty="0" smtClean="0"/>
              <a:t> </a:t>
            </a:r>
            <a:r>
              <a:rPr lang="en-US" dirty="0" err="1" smtClean="0"/>
              <a:t>portugalských</a:t>
            </a:r>
            <a:r>
              <a:rPr lang="en-US" dirty="0" smtClean="0"/>
              <a:t> </a:t>
            </a:r>
            <a:r>
              <a:rPr lang="en-US" dirty="0" err="1" smtClean="0"/>
              <a:t>mestách</a:t>
            </a:r>
            <a:r>
              <a:rPr lang="en-US" dirty="0" smtClean="0"/>
              <a:t>. V </a:t>
            </a:r>
            <a:r>
              <a:rPr lang="en-US" dirty="0" err="1" smtClean="0"/>
              <a:t>Lisabone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to </a:t>
            </a:r>
            <a:r>
              <a:rPr lang="en-US" dirty="0" err="1" smtClean="0"/>
              <a:t>najmä</a:t>
            </a:r>
            <a:r>
              <a:rPr lang="en-US" dirty="0" smtClean="0"/>
              <a:t> </a:t>
            </a:r>
            <a:r>
              <a:rPr lang="en-US" b="1" dirty="0" err="1" smtClean="0"/>
              <a:t>Kláštor</a:t>
            </a:r>
            <a:r>
              <a:rPr lang="en-US" b="1" dirty="0" smtClean="0"/>
              <a:t> </a:t>
            </a:r>
            <a:r>
              <a:rPr lang="en-US" b="1" dirty="0" err="1" smtClean="0"/>
              <a:t>Hieronymitov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známa</a:t>
            </a:r>
            <a:r>
              <a:rPr lang="en-US" dirty="0" smtClean="0"/>
              <a:t> </a:t>
            </a:r>
            <a:r>
              <a:rPr lang="en-US" b="1" dirty="0" err="1" smtClean="0"/>
              <a:t>Belémska</a:t>
            </a:r>
            <a:r>
              <a:rPr lang="en-US" b="1" dirty="0" smtClean="0"/>
              <a:t> </a:t>
            </a:r>
            <a:r>
              <a:rPr lang="en-US" b="1" dirty="0" err="1" smtClean="0"/>
              <a:t>veža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448641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Kultúra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Barok</a:t>
            </a:r>
            <a:endParaRPr lang="en-US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/>
          </a:p>
          <a:p>
            <a:pPr indent="538163"/>
            <a:r>
              <a:rPr lang="en-US" dirty="0" err="1" smtClean="0"/>
              <a:t>Ter</a:t>
            </a:r>
            <a:r>
              <a:rPr lang="sk-SK" dirty="0" smtClean="0"/>
              <a:t>m</a:t>
            </a:r>
            <a:r>
              <a:rPr lang="en-US" dirty="0" err="1" smtClean="0"/>
              <a:t>ín</a:t>
            </a:r>
            <a:r>
              <a:rPr lang="en-US" dirty="0" smtClean="0"/>
              <a:t> “</a:t>
            </a:r>
            <a:r>
              <a:rPr lang="en-US" dirty="0" err="1" smtClean="0"/>
              <a:t>barok</a:t>
            </a:r>
            <a:r>
              <a:rPr lang="en-US" dirty="0" smtClean="0"/>
              <a:t>” je </a:t>
            </a:r>
            <a:r>
              <a:rPr lang="en-US" dirty="0" err="1" smtClean="0"/>
              <a:t>odvodený</a:t>
            </a:r>
            <a:r>
              <a:rPr lang="en-US" dirty="0" smtClean="0"/>
              <a:t> od </a:t>
            </a:r>
            <a:r>
              <a:rPr lang="en-US" dirty="0" err="1" smtClean="0"/>
              <a:t>portugalského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označujúceho</a:t>
            </a:r>
            <a:r>
              <a:rPr lang="en-US" dirty="0" smtClean="0"/>
              <a:t> “</a:t>
            </a:r>
            <a:r>
              <a:rPr lang="en-US" dirty="0" err="1" smtClean="0"/>
              <a:t>nepravidelne</a:t>
            </a:r>
            <a:r>
              <a:rPr lang="en-US" dirty="0" smtClean="0"/>
              <a:t> </a:t>
            </a:r>
            <a:r>
              <a:rPr lang="en-US" dirty="0" err="1" smtClean="0"/>
              <a:t>tvarované</a:t>
            </a:r>
            <a:r>
              <a:rPr lang="en-US" dirty="0" smtClean="0"/>
              <a:t> </a:t>
            </a:r>
            <a:r>
              <a:rPr lang="en-US" dirty="0" err="1" smtClean="0"/>
              <a:t>perly</a:t>
            </a:r>
            <a:r>
              <a:rPr lang="en-US" dirty="0" smtClean="0"/>
              <a:t>”. </a:t>
            </a:r>
          </a:p>
          <a:p>
            <a:pPr indent="538163"/>
            <a:r>
              <a:rPr lang="en-US" dirty="0" err="1"/>
              <a:t>Barok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všetkej</a:t>
            </a:r>
            <a:r>
              <a:rPr lang="en-US" dirty="0"/>
              <a:t> </a:t>
            </a:r>
            <a:r>
              <a:rPr lang="en-US" dirty="0" err="1"/>
              <a:t>svojej</a:t>
            </a:r>
            <a:r>
              <a:rPr lang="en-US" dirty="0"/>
              <a:t> </a:t>
            </a:r>
            <a:r>
              <a:rPr lang="en-US" dirty="0" err="1"/>
              <a:t>majestátnosti</a:t>
            </a:r>
            <a:r>
              <a:rPr lang="en-US" dirty="0"/>
              <a:t> </a:t>
            </a:r>
            <a:r>
              <a:rPr lang="en-US" dirty="0" err="1"/>
              <a:t>rozvíjal</a:t>
            </a:r>
            <a:r>
              <a:rPr lang="en-US" dirty="0"/>
              <a:t> v </a:t>
            </a:r>
            <a:r>
              <a:rPr lang="en-US" dirty="0" err="1"/>
              <a:t>Portugalsku</a:t>
            </a:r>
            <a:r>
              <a:rPr lang="en-US" dirty="0"/>
              <a:t> v 18 </a:t>
            </a:r>
            <a:r>
              <a:rPr lang="en-US" dirty="0" err="1"/>
              <a:t>storočí</a:t>
            </a:r>
            <a:r>
              <a:rPr lang="en-US" dirty="0"/>
              <a:t> </a:t>
            </a:r>
            <a:r>
              <a:rPr lang="en-US" dirty="0" err="1" smtClean="0"/>
              <a:t>podporované</a:t>
            </a:r>
            <a:r>
              <a:rPr lang="en-US" dirty="0" smtClean="0"/>
              <a:t> </a:t>
            </a:r>
            <a:r>
              <a:rPr lang="en-US" dirty="0" err="1"/>
              <a:t>obrovským</a:t>
            </a:r>
            <a:r>
              <a:rPr lang="en-US" dirty="0"/>
              <a:t> </a:t>
            </a:r>
            <a:r>
              <a:rPr lang="en-US" dirty="0" err="1"/>
              <a:t>bohatstvom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bolo </a:t>
            </a:r>
            <a:r>
              <a:rPr lang="en-US" dirty="0" err="1"/>
              <a:t>výsledkom</a:t>
            </a:r>
            <a:r>
              <a:rPr lang="en-US" dirty="0"/>
              <a:t> </a:t>
            </a:r>
            <a:r>
              <a:rPr lang="en-US" dirty="0" err="1"/>
              <a:t>objavenia</a:t>
            </a:r>
            <a:r>
              <a:rPr lang="en-US" dirty="0"/>
              <a:t> </a:t>
            </a:r>
            <a:r>
              <a:rPr lang="en-US" dirty="0" err="1"/>
              <a:t>zlatých</a:t>
            </a:r>
            <a:r>
              <a:rPr lang="en-US" dirty="0"/>
              <a:t> a </a:t>
            </a:r>
            <a:r>
              <a:rPr lang="en-US" dirty="0" err="1"/>
              <a:t>diamantových</a:t>
            </a:r>
            <a:r>
              <a:rPr lang="en-US" dirty="0"/>
              <a:t> </a:t>
            </a:r>
            <a:r>
              <a:rPr lang="en-US" dirty="0" err="1"/>
              <a:t>baní</a:t>
            </a:r>
            <a:r>
              <a:rPr lang="en-US" dirty="0"/>
              <a:t> v </a:t>
            </a:r>
            <a:r>
              <a:rPr lang="en-US" dirty="0" err="1"/>
              <a:t>Brazílii</a:t>
            </a:r>
            <a:r>
              <a:rPr lang="en-US" dirty="0"/>
              <a:t>, </a:t>
            </a:r>
            <a:r>
              <a:rPr lang="en-US" dirty="0" err="1"/>
              <a:t>obchodu</a:t>
            </a:r>
            <a:r>
              <a:rPr lang="en-US" dirty="0"/>
              <a:t> z </a:t>
            </a:r>
            <a:r>
              <a:rPr lang="en-US" dirty="0" err="1"/>
              <a:t>krajinami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východe</a:t>
            </a:r>
            <a:r>
              <a:rPr lang="en-US" dirty="0"/>
              <a:t> a </a:t>
            </a:r>
            <a:r>
              <a:rPr lang="en-US" dirty="0" err="1"/>
              <a:t>začínajúcej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produkcie</a:t>
            </a:r>
            <a:r>
              <a:rPr lang="en-US" dirty="0"/>
              <a:t> a </a:t>
            </a:r>
            <a:r>
              <a:rPr lang="en-US" dirty="0" err="1"/>
              <a:t>exportu</a:t>
            </a:r>
            <a:r>
              <a:rPr lang="en-US" dirty="0"/>
              <a:t> </a:t>
            </a:r>
            <a:r>
              <a:rPr lang="en-US" dirty="0" err="1"/>
              <a:t>Portských</a:t>
            </a:r>
            <a:r>
              <a:rPr lang="en-US" dirty="0"/>
              <a:t> </a:t>
            </a:r>
            <a:r>
              <a:rPr lang="en-US" dirty="0" err="1"/>
              <a:t>vín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 smtClean="0"/>
              <a:t>          </a:t>
            </a:r>
            <a:r>
              <a:rPr lang="en-US" dirty="0" err="1" smtClean="0"/>
              <a:t>Barok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v </a:t>
            </a:r>
            <a:r>
              <a:rPr lang="en-US" dirty="0" err="1"/>
              <a:t>Portugalsku</a:t>
            </a:r>
            <a:r>
              <a:rPr lang="en-US" dirty="0"/>
              <a:t> </a:t>
            </a:r>
            <a:r>
              <a:rPr lang="en-US" dirty="0" err="1"/>
              <a:t>prejavil</a:t>
            </a:r>
            <a:r>
              <a:rPr lang="en-US" dirty="0"/>
              <a:t> o </a:t>
            </a:r>
            <a:r>
              <a:rPr lang="en-US" dirty="0" err="1"/>
              <a:t>čosi</a:t>
            </a:r>
            <a:r>
              <a:rPr lang="en-US" dirty="0"/>
              <a:t> </a:t>
            </a:r>
            <a:r>
              <a:rPr lang="en-US" dirty="0" err="1"/>
              <a:t>neskôr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v </a:t>
            </a:r>
            <a:r>
              <a:rPr lang="en-US" dirty="0" err="1"/>
              <a:t>iných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r>
              <a:rPr lang="en-US" dirty="0"/>
              <a:t> </a:t>
            </a:r>
            <a:r>
              <a:rPr lang="en-US" dirty="0" err="1"/>
              <a:t>Európy</a:t>
            </a:r>
            <a:r>
              <a:rPr lang="en-US" dirty="0"/>
              <a:t>, ale </a:t>
            </a:r>
            <a:r>
              <a:rPr lang="en-US" dirty="0" err="1"/>
              <a:t>nadobudlo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vlastné</a:t>
            </a:r>
            <a:r>
              <a:rPr lang="en-US" dirty="0"/>
              <a:t> </a:t>
            </a:r>
            <a:r>
              <a:rPr lang="en-US" dirty="0" err="1"/>
              <a:t>charakteristické</a:t>
            </a:r>
            <a:r>
              <a:rPr lang="en-US" dirty="0"/>
              <a:t> </a:t>
            </a:r>
            <a:r>
              <a:rPr lang="en-US" dirty="0" err="1"/>
              <a:t>črty</a:t>
            </a:r>
            <a:r>
              <a:rPr lang="en-US" dirty="0"/>
              <a:t> </a:t>
            </a:r>
            <a:r>
              <a:rPr lang="en-US" dirty="0" err="1"/>
              <a:t>vyplývajúce</a:t>
            </a:r>
            <a:r>
              <a:rPr lang="en-US" dirty="0"/>
              <a:t> </a:t>
            </a:r>
            <a:r>
              <a:rPr lang="en-US" dirty="0" err="1"/>
              <a:t>opäť</a:t>
            </a:r>
            <a:r>
              <a:rPr lang="en-US" dirty="0"/>
              <a:t> </a:t>
            </a: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/>
              <a:t>spojenia</a:t>
            </a:r>
            <a:r>
              <a:rPr lang="en-US" dirty="0"/>
              <a:t> </a:t>
            </a:r>
            <a:r>
              <a:rPr lang="en-US" dirty="0" err="1"/>
              <a:t>Portugalska</a:t>
            </a:r>
            <a:r>
              <a:rPr lang="en-US" dirty="0"/>
              <a:t> s </a:t>
            </a:r>
            <a:r>
              <a:rPr lang="en-US" dirty="0" err="1"/>
              <a:t>exotikou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zámorského</a:t>
            </a:r>
            <a:r>
              <a:rPr lang="en-US" dirty="0"/>
              <a:t> </a:t>
            </a:r>
            <a:r>
              <a:rPr lang="en-US" dirty="0" err="1"/>
              <a:t>impéria</a:t>
            </a:r>
            <a:r>
              <a:rPr lang="en-US" dirty="0"/>
              <a:t>. </a:t>
            </a:r>
            <a:endParaRPr lang="en-US" dirty="0" smtClean="0"/>
          </a:p>
          <a:p>
            <a:pPr indent="538163"/>
            <a:endParaRPr lang="en-US" dirty="0"/>
          </a:p>
          <a:p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Azulejos</a:t>
            </a:r>
            <a:endParaRPr lang="en-US" sz="24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/>
          </a:p>
          <a:p>
            <a:pPr indent="538163"/>
            <a:r>
              <a:rPr lang="en-US" dirty="0" err="1" smtClean="0"/>
              <a:t>Dekoratiívne</a:t>
            </a:r>
            <a:r>
              <a:rPr lang="en-US" dirty="0" smtClean="0"/>
              <a:t> </a:t>
            </a:r>
            <a:r>
              <a:rPr lang="en-US" dirty="0" err="1" smtClean="0"/>
              <a:t>kachličky</a:t>
            </a:r>
            <a:r>
              <a:rPr lang="en-US" dirty="0" smtClean="0"/>
              <a:t> </a:t>
            </a:r>
            <a:r>
              <a:rPr lang="en-US" dirty="0" err="1" smtClean="0"/>
              <a:t>nazývané</a:t>
            </a:r>
            <a:r>
              <a:rPr lang="en-US" dirty="0" smtClean="0"/>
              <a:t> </a:t>
            </a:r>
            <a:r>
              <a:rPr lang="en-US" dirty="0" err="1" smtClean="0"/>
              <a:t>azulejos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tradičným</a:t>
            </a:r>
            <a:r>
              <a:rPr lang="en-US" dirty="0" smtClean="0"/>
              <a:t> </a:t>
            </a:r>
            <a:r>
              <a:rPr lang="en-US" dirty="0" err="1" smtClean="0"/>
              <a:t>prvkom</a:t>
            </a:r>
            <a:r>
              <a:rPr lang="en-US" dirty="0" smtClean="0"/>
              <a:t> – </a:t>
            </a:r>
            <a:r>
              <a:rPr lang="en-US" dirty="0" err="1" smtClean="0"/>
              <a:t>doplnkom</a:t>
            </a:r>
            <a:r>
              <a:rPr lang="en-US" dirty="0" smtClean="0"/>
              <a:t> </a:t>
            </a:r>
            <a:r>
              <a:rPr lang="en-US" dirty="0" err="1" smtClean="0"/>
              <a:t>portugalskej</a:t>
            </a:r>
            <a:r>
              <a:rPr lang="en-US" dirty="0" smtClean="0"/>
              <a:t> </a:t>
            </a:r>
            <a:r>
              <a:rPr lang="en-US" dirty="0" err="1" smtClean="0"/>
              <a:t>architektúry</a:t>
            </a:r>
            <a:r>
              <a:rPr lang="en-US" dirty="0" smtClean="0"/>
              <a:t>. </a:t>
            </a:r>
            <a:r>
              <a:rPr lang="en-US" dirty="0" err="1" smtClean="0"/>
              <a:t>Zdobia</a:t>
            </a:r>
            <a:r>
              <a:rPr lang="en-US" dirty="0" smtClean="0"/>
              <a:t> </a:t>
            </a:r>
            <a:r>
              <a:rPr lang="en-US" dirty="0" err="1" smtClean="0"/>
              <a:t>interiéry</a:t>
            </a:r>
            <a:r>
              <a:rPr lang="en-US" dirty="0" smtClean="0"/>
              <a:t> a </a:t>
            </a:r>
            <a:r>
              <a:rPr lang="en-US" dirty="0" err="1" smtClean="0"/>
              <a:t>fasády</a:t>
            </a:r>
            <a:r>
              <a:rPr lang="en-US" dirty="0" smtClean="0"/>
              <a:t> </a:t>
            </a:r>
            <a:r>
              <a:rPr lang="en-US" dirty="0" err="1" smtClean="0"/>
              <a:t>budov</a:t>
            </a:r>
            <a:r>
              <a:rPr lang="en-US" dirty="0" smtClean="0"/>
              <a:t>, </a:t>
            </a:r>
            <a:r>
              <a:rPr lang="en-US" dirty="0" err="1" smtClean="0"/>
              <a:t>ksotolov</a:t>
            </a:r>
            <a:r>
              <a:rPr lang="en-US" dirty="0" smtClean="0"/>
              <a:t>, </a:t>
            </a:r>
            <a:r>
              <a:rPr lang="en-US" dirty="0" err="1" smtClean="0"/>
              <a:t>palácov</a:t>
            </a:r>
            <a:r>
              <a:rPr lang="en-US" dirty="0" smtClean="0"/>
              <a:t>, </a:t>
            </a:r>
            <a:r>
              <a:rPr lang="en-US" dirty="0" err="1" smtClean="0"/>
              <a:t>domov</a:t>
            </a:r>
            <a:r>
              <a:rPr lang="en-US" dirty="0" smtClean="0"/>
              <a:t>, </a:t>
            </a:r>
            <a:r>
              <a:rPr lang="en-US" dirty="0" err="1" smtClean="0"/>
              <a:t>staníc</a:t>
            </a:r>
            <a:r>
              <a:rPr lang="en-US" dirty="0" smtClean="0"/>
              <a:t>, </a:t>
            </a:r>
            <a:r>
              <a:rPr lang="en-US" dirty="0" err="1" smtClean="0"/>
              <a:t>reštaurácií</a:t>
            </a:r>
            <a:r>
              <a:rPr lang="en-US" dirty="0"/>
              <a:t> </a:t>
            </a:r>
            <a:r>
              <a:rPr lang="en-US" dirty="0" err="1" smtClean="0"/>
              <a:t>atď</a:t>
            </a:r>
            <a:r>
              <a:rPr lang="en-US" dirty="0" smtClean="0"/>
              <a:t>. </a:t>
            </a:r>
            <a:r>
              <a:rPr lang="en-US" dirty="0" err="1"/>
              <a:t>Portugalci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osvojili</a:t>
            </a:r>
            <a:r>
              <a:rPr lang="en-US" dirty="0"/>
              <a:t> </a:t>
            </a:r>
            <a:r>
              <a:rPr lang="en-US" dirty="0" err="1"/>
              <a:t>umenie</a:t>
            </a:r>
            <a:r>
              <a:rPr lang="en-US" dirty="0"/>
              <a:t> </a:t>
            </a:r>
            <a:r>
              <a:rPr lang="en-US" dirty="0" err="1"/>
              <a:t>azulejos</a:t>
            </a:r>
            <a:r>
              <a:rPr lang="en-US" dirty="0"/>
              <a:t> od </a:t>
            </a:r>
            <a:r>
              <a:rPr lang="en-US" i="1" dirty="0" err="1"/>
              <a:t>maurov</a:t>
            </a:r>
            <a:r>
              <a:rPr lang="en-US" dirty="0"/>
              <a:t> 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stáročia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rozvíjali</a:t>
            </a:r>
            <a:r>
              <a:rPr lang="en-US" dirty="0"/>
              <a:t> </a:t>
            </a:r>
            <a:r>
              <a:rPr lang="en-US" dirty="0" err="1"/>
              <a:t>túto</a:t>
            </a:r>
            <a:r>
              <a:rPr lang="en-US" dirty="0"/>
              <a:t> </a:t>
            </a:r>
            <a:r>
              <a:rPr lang="en-US" dirty="0" err="1" smtClean="0"/>
              <a:t>tradíciu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sk-SK" dirty="0" smtClean="0"/>
          </a:p>
        </p:txBody>
      </p:sp>
      <p:pic>
        <p:nvPicPr>
          <p:cNvPr id="9" name="Obrázok 8" descr="7678125-decorative-tiles-azul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77072"/>
            <a:ext cx="24877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5040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Kultúra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Literatúra</a:t>
            </a:r>
            <a:endParaRPr lang="en-US" sz="2800" b="1" dirty="0" smtClean="0"/>
          </a:p>
          <a:p>
            <a:endParaRPr lang="en-US" b="1" dirty="0" smtClean="0"/>
          </a:p>
          <a:p>
            <a:r>
              <a:rPr lang="en-US" sz="2400" b="1" u="sng" dirty="0" err="1">
                <a:solidFill>
                  <a:srgbClr val="C00000"/>
                </a:solidFill>
              </a:rPr>
              <a:t>Luís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Vaz</a:t>
            </a:r>
            <a:r>
              <a:rPr lang="en-US" sz="2400" b="1" u="sng" dirty="0">
                <a:solidFill>
                  <a:srgbClr val="C00000"/>
                </a:solidFill>
              </a:rPr>
              <a:t> de </a:t>
            </a:r>
            <a:r>
              <a:rPr lang="en-US" sz="2400" b="1" u="sng" dirty="0" smtClean="0">
                <a:solidFill>
                  <a:srgbClr val="C00000"/>
                </a:solidFill>
              </a:rPr>
              <a:t>Camoes</a:t>
            </a:r>
          </a:p>
          <a:p>
            <a:endParaRPr lang="en-US" b="1" dirty="0"/>
          </a:p>
          <a:p>
            <a:pPr indent="538163"/>
            <a:r>
              <a:rPr lang="en-US" dirty="0"/>
              <a:t>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osudoch</a:t>
            </a:r>
            <a:r>
              <a:rPr lang="en-US" dirty="0"/>
              <a:t> je </a:t>
            </a:r>
            <a:r>
              <a:rPr lang="en-US" dirty="0" err="1"/>
              <a:t>málo</a:t>
            </a:r>
            <a:r>
              <a:rPr lang="en-US" dirty="0"/>
              <a:t> </a:t>
            </a:r>
            <a:r>
              <a:rPr lang="en-US" dirty="0" err="1"/>
              <a:t>vierohodných</a:t>
            </a:r>
            <a:r>
              <a:rPr lang="en-US" dirty="0"/>
              <a:t> </a:t>
            </a:r>
            <a:r>
              <a:rPr lang="en-US" dirty="0" err="1"/>
              <a:t>správ</a:t>
            </a:r>
            <a:r>
              <a:rPr lang="en-US" dirty="0"/>
              <a:t>, </a:t>
            </a:r>
            <a:r>
              <a:rPr lang="en-US" dirty="0" err="1"/>
              <a:t>oveľa</a:t>
            </a:r>
            <a:r>
              <a:rPr lang="en-US" dirty="0"/>
              <a:t> </a:t>
            </a:r>
            <a:r>
              <a:rPr lang="en-US" dirty="0" err="1"/>
              <a:t>väčšia</a:t>
            </a:r>
            <a:r>
              <a:rPr lang="en-US" dirty="0"/>
              <a:t> </a:t>
            </a:r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básnikových</a:t>
            </a:r>
            <a:r>
              <a:rPr lang="en-US" dirty="0"/>
              <a:t> </a:t>
            </a:r>
            <a:r>
              <a:rPr lang="en-US" dirty="0" err="1"/>
              <a:t>životných</a:t>
            </a:r>
            <a:r>
              <a:rPr lang="en-US" dirty="0"/>
              <a:t> </a:t>
            </a:r>
            <a:r>
              <a:rPr lang="en-US" dirty="0" err="1"/>
              <a:t>peripetií</a:t>
            </a:r>
            <a:r>
              <a:rPr lang="en-US" dirty="0"/>
              <a:t> je </a:t>
            </a:r>
            <a:r>
              <a:rPr lang="en-US" dirty="0" err="1"/>
              <a:t>rekonštruovaná</a:t>
            </a:r>
            <a:r>
              <a:rPr lang="en-US" dirty="0"/>
              <a:t> </a:t>
            </a: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/>
              <a:t>zmienok</a:t>
            </a:r>
            <a:r>
              <a:rPr lang="en-US" dirty="0"/>
              <a:t> a </a:t>
            </a:r>
            <a:r>
              <a:rPr lang="en-US" dirty="0" err="1"/>
              <a:t>narážok</a:t>
            </a:r>
            <a:r>
              <a:rPr lang="en-US" dirty="0"/>
              <a:t> v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literárnom</a:t>
            </a:r>
            <a:r>
              <a:rPr lang="en-US" dirty="0"/>
              <a:t> </a:t>
            </a:r>
            <a:r>
              <a:rPr lang="en-US" dirty="0" err="1"/>
              <a:t>diele</a:t>
            </a:r>
            <a:r>
              <a:rPr lang="en-US" dirty="0" smtClean="0"/>
              <a:t>.</a:t>
            </a:r>
          </a:p>
          <a:p>
            <a:pPr indent="538163"/>
            <a:r>
              <a:rPr lang="en-US" dirty="0"/>
              <a:t>V </a:t>
            </a:r>
            <a:r>
              <a:rPr lang="en-US" dirty="0" err="1"/>
              <a:t>roku</a:t>
            </a:r>
            <a:r>
              <a:rPr lang="en-US" dirty="0"/>
              <a:t> 1555 pod </a:t>
            </a:r>
            <a:r>
              <a:rPr lang="en-US" dirty="0" err="1"/>
              <a:t>dojmom</a:t>
            </a:r>
            <a:r>
              <a:rPr lang="en-US" dirty="0"/>
              <a:t> </a:t>
            </a:r>
            <a:r>
              <a:rPr lang="en-US" dirty="0" err="1"/>
              <a:t>krvavej</a:t>
            </a:r>
            <a:r>
              <a:rPr lang="en-US" dirty="0"/>
              <a:t> </a:t>
            </a:r>
            <a:r>
              <a:rPr lang="en-US" dirty="0" err="1"/>
              <a:t>výpravy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Kalikatu</a:t>
            </a:r>
            <a:r>
              <a:rPr lang="en-US" dirty="0"/>
              <a:t> </a:t>
            </a:r>
            <a:r>
              <a:rPr lang="en-US" dirty="0" err="1"/>
              <a:t>napísal</a:t>
            </a:r>
            <a:r>
              <a:rPr lang="en-US" dirty="0"/>
              <a:t> </a:t>
            </a:r>
            <a:r>
              <a:rPr lang="en-US" dirty="0" err="1"/>
              <a:t>niekoľko</a:t>
            </a:r>
            <a:r>
              <a:rPr lang="en-US" dirty="0"/>
              <a:t> </a:t>
            </a:r>
            <a:r>
              <a:rPr lang="en-US" dirty="0" err="1"/>
              <a:t>satirických</a:t>
            </a:r>
            <a:r>
              <a:rPr lang="en-US" dirty="0"/>
              <a:t> </a:t>
            </a:r>
            <a:r>
              <a:rPr lang="en-US" dirty="0" err="1"/>
              <a:t>básní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vzbudili</a:t>
            </a:r>
            <a:r>
              <a:rPr lang="en-US" dirty="0"/>
              <a:t>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pohoršenie</a:t>
            </a:r>
            <a:r>
              <a:rPr lang="en-US" dirty="0"/>
              <a:t>. </a:t>
            </a:r>
            <a:r>
              <a:rPr lang="en-US" dirty="0" err="1"/>
              <a:t>Miestokráľ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nátlak</a:t>
            </a:r>
            <a:r>
              <a:rPr lang="en-US" dirty="0"/>
              <a:t> </a:t>
            </a:r>
            <a:r>
              <a:rPr lang="en-US" dirty="0" err="1"/>
              <a:t>šľachty</a:t>
            </a:r>
            <a:r>
              <a:rPr lang="en-US" dirty="0"/>
              <a:t> </a:t>
            </a:r>
            <a:r>
              <a:rPr lang="en-US" dirty="0" err="1"/>
              <a:t>básnika</a:t>
            </a:r>
            <a:r>
              <a:rPr lang="en-US" dirty="0"/>
              <a:t> </a:t>
            </a:r>
            <a:r>
              <a:rPr lang="en-US" dirty="0" err="1"/>
              <a:t>vypovedal</a:t>
            </a:r>
            <a:r>
              <a:rPr lang="en-US" dirty="0"/>
              <a:t> do </a:t>
            </a:r>
            <a:r>
              <a:rPr lang="en-US" dirty="0" err="1"/>
              <a:t>čínskeho</a:t>
            </a:r>
            <a:r>
              <a:rPr lang="en-US" dirty="0"/>
              <a:t> </a:t>
            </a:r>
            <a:r>
              <a:rPr lang="en-US" dirty="0" err="1" smtClean="0"/>
              <a:t>Macaa</a:t>
            </a:r>
            <a:endParaRPr lang="sk-SK" dirty="0" smtClean="0"/>
          </a:p>
          <a:p>
            <a:pPr indent="538163"/>
            <a:endParaRPr lang="sk-SK" dirty="0" smtClean="0"/>
          </a:p>
          <a:p>
            <a:pPr indent="538163"/>
            <a:endParaRPr lang="sk-SK" dirty="0" smtClean="0"/>
          </a:p>
          <a:p>
            <a:r>
              <a:rPr lang="en-US" sz="2400" b="1" u="sng" dirty="0" err="1" smtClean="0">
                <a:solidFill>
                  <a:srgbClr val="C00000"/>
                </a:solidFill>
              </a:rPr>
              <a:t>Lusíadas</a:t>
            </a:r>
            <a:r>
              <a:rPr lang="en-US" sz="2400" b="1" u="sng" dirty="0" smtClean="0">
                <a:solidFill>
                  <a:srgbClr val="C00000"/>
                </a:solidFill>
              </a:rPr>
              <a:t> –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Lusovci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pPr indent="538163"/>
            <a:endParaRPr lang="en-US" b="1" dirty="0"/>
          </a:p>
          <a:p>
            <a:pPr indent="538163"/>
            <a:r>
              <a:rPr lang="en-US" dirty="0" err="1"/>
              <a:t>Takmer</a:t>
            </a:r>
            <a:r>
              <a:rPr lang="en-US" dirty="0"/>
              <a:t> 9000 </a:t>
            </a:r>
            <a:r>
              <a:rPr lang="en-US" dirty="0" err="1"/>
              <a:t>jedenásťslabičných</a:t>
            </a:r>
            <a:r>
              <a:rPr lang="en-US" dirty="0"/>
              <a:t> </a:t>
            </a:r>
            <a:r>
              <a:rPr lang="en-US" dirty="0" err="1"/>
              <a:t>veršov</a:t>
            </a:r>
            <a:r>
              <a:rPr lang="en-US" dirty="0"/>
              <a:t> v </a:t>
            </a:r>
            <a:r>
              <a:rPr lang="en-US" dirty="0" err="1"/>
              <a:t>desiatich</a:t>
            </a:r>
            <a:r>
              <a:rPr lang="en-US" dirty="0"/>
              <a:t> </a:t>
            </a:r>
            <a:r>
              <a:rPr lang="en-US" dirty="0" err="1"/>
              <a:t>spevoch</a:t>
            </a:r>
            <a:r>
              <a:rPr lang="en-US" dirty="0"/>
              <a:t> </a:t>
            </a:r>
            <a:r>
              <a:rPr lang="en-US" dirty="0" err="1"/>
              <a:t>tvorí</a:t>
            </a:r>
            <a:r>
              <a:rPr lang="en-US" dirty="0"/>
              <a:t> "</a:t>
            </a:r>
            <a:r>
              <a:rPr lang="en-US" dirty="0" err="1"/>
              <a:t>najvydarenejší</a:t>
            </a:r>
            <a:r>
              <a:rPr lang="en-US" dirty="0"/>
              <a:t> </a:t>
            </a:r>
            <a:r>
              <a:rPr lang="en-US" dirty="0" err="1"/>
              <a:t>národný</a:t>
            </a:r>
            <a:r>
              <a:rPr lang="en-US" dirty="0"/>
              <a:t> epos </a:t>
            </a:r>
            <a:r>
              <a:rPr lang="en-US" dirty="0" err="1"/>
              <a:t>renesančnej</a:t>
            </a:r>
            <a:r>
              <a:rPr lang="en-US" dirty="0"/>
              <a:t> </a:t>
            </a:r>
            <a:r>
              <a:rPr lang="en-US" dirty="0" err="1"/>
              <a:t>literatúry</a:t>
            </a:r>
            <a:r>
              <a:rPr lang="en-US" dirty="0"/>
              <a:t>". Je to </a:t>
            </a:r>
            <a:r>
              <a:rPr lang="en-US" dirty="0" err="1"/>
              <a:t>oslava</a:t>
            </a:r>
            <a:r>
              <a:rPr lang="en-US" dirty="0"/>
              <a:t> </a:t>
            </a:r>
            <a:r>
              <a:rPr lang="en-US" dirty="0" err="1"/>
              <a:t>portugalského</a:t>
            </a:r>
            <a:r>
              <a:rPr lang="en-US" dirty="0"/>
              <a:t> </a:t>
            </a:r>
            <a:r>
              <a:rPr lang="en-US" dirty="0" err="1"/>
              <a:t>národa</a:t>
            </a:r>
            <a:r>
              <a:rPr lang="en-US" dirty="0"/>
              <a:t>, </a:t>
            </a:r>
            <a:r>
              <a:rPr lang="en-US" dirty="0" err="1"/>
              <a:t>skladba</a:t>
            </a:r>
            <a:r>
              <a:rPr lang="en-US" dirty="0"/>
              <a:t> , </a:t>
            </a:r>
            <a:r>
              <a:rPr lang="en-US" dirty="0" err="1"/>
              <a:t>ktorá</a:t>
            </a:r>
            <a:r>
              <a:rPr lang="en-US" dirty="0"/>
              <a:t> v </a:t>
            </a:r>
            <a:r>
              <a:rPr lang="en-US" dirty="0" err="1"/>
              <a:t>mýtickom</a:t>
            </a:r>
            <a:r>
              <a:rPr lang="en-US" dirty="0"/>
              <a:t> </a:t>
            </a:r>
            <a:r>
              <a:rPr lang="en-US" dirty="0" err="1"/>
              <a:t>rámci</a:t>
            </a:r>
            <a:r>
              <a:rPr lang="en-US" dirty="0"/>
              <a:t>, </a:t>
            </a:r>
            <a:r>
              <a:rPr lang="en-US" dirty="0" err="1"/>
              <a:t>avšak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skutočných</a:t>
            </a:r>
            <a:r>
              <a:rPr lang="en-US" dirty="0"/>
              <a:t> </a:t>
            </a:r>
            <a:r>
              <a:rPr lang="en-US" dirty="0" err="1"/>
              <a:t>udalostí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objaviteľskú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Vasca</a:t>
            </a:r>
            <a:r>
              <a:rPr lang="en-US" dirty="0"/>
              <a:t> de Gamy </a:t>
            </a:r>
            <a:r>
              <a:rPr lang="en-US" dirty="0" err="1"/>
              <a:t>okolo</a:t>
            </a:r>
            <a:r>
              <a:rPr lang="en-US" dirty="0"/>
              <a:t> </a:t>
            </a:r>
            <a:r>
              <a:rPr lang="en-US" dirty="0" err="1"/>
              <a:t>afrických</a:t>
            </a:r>
            <a:r>
              <a:rPr lang="en-US" dirty="0"/>
              <a:t> </a:t>
            </a:r>
            <a:r>
              <a:rPr lang="en-US" dirty="0" err="1"/>
              <a:t>brehov</a:t>
            </a:r>
            <a:r>
              <a:rPr lang="en-US" dirty="0"/>
              <a:t> do </a:t>
            </a:r>
            <a:r>
              <a:rPr lang="en-US" dirty="0" smtClean="0"/>
              <a:t>Indie.</a:t>
            </a:r>
            <a:endParaRPr lang="en-US" dirty="0"/>
          </a:p>
          <a:p>
            <a:endParaRPr lang="en-US" b="1" dirty="0"/>
          </a:p>
        </p:txBody>
      </p:sp>
      <p:pic>
        <p:nvPicPr>
          <p:cNvPr id="5" name="Obrázok 4" descr="cam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08720"/>
            <a:ext cx="1304955" cy="147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lusia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861048"/>
            <a:ext cx="1224136" cy="1430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9028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Kultúra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Literatúra</a:t>
            </a:r>
            <a:endParaRPr lang="en-US" sz="2800" b="1" dirty="0" smtClean="0"/>
          </a:p>
          <a:p>
            <a:endParaRPr lang="en-US" b="1" dirty="0" smtClean="0"/>
          </a:p>
          <a:p>
            <a:r>
              <a:rPr lang="en-US" sz="2400" b="1" u="sng" dirty="0">
                <a:solidFill>
                  <a:srgbClr val="C00000"/>
                </a:solidFill>
              </a:rPr>
              <a:t>Almeida Garrett</a:t>
            </a:r>
          </a:p>
          <a:p>
            <a:endParaRPr lang="en-US" b="1" dirty="0"/>
          </a:p>
          <a:p>
            <a:pPr indent="538163"/>
            <a:r>
              <a:rPr lang="en-US" dirty="0" err="1"/>
              <a:t>Portugalský</a:t>
            </a:r>
            <a:r>
              <a:rPr lang="en-US" dirty="0"/>
              <a:t> </a:t>
            </a:r>
            <a:r>
              <a:rPr lang="en-US" dirty="0" err="1"/>
              <a:t>spisovateľ</a:t>
            </a:r>
            <a:r>
              <a:rPr lang="en-US" dirty="0"/>
              <a:t>, </a:t>
            </a:r>
            <a:r>
              <a:rPr lang="en-US" dirty="0" err="1"/>
              <a:t>zakladateľ</a:t>
            </a:r>
            <a:r>
              <a:rPr lang="en-US" dirty="0"/>
              <a:t> </a:t>
            </a:r>
            <a:r>
              <a:rPr lang="en-US" dirty="0" err="1"/>
              <a:t>Národného</a:t>
            </a:r>
            <a:r>
              <a:rPr lang="en-US" dirty="0"/>
              <a:t> </a:t>
            </a:r>
            <a:r>
              <a:rPr lang="en-US" dirty="0" err="1"/>
              <a:t>divadla</a:t>
            </a:r>
            <a:r>
              <a:rPr lang="en-US" dirty="0"/>
              <a:t> v </a:t>
            </a:r>
            <a:r>
              <a:rPr lang="en-US" dirty="0" err="1"/>
              <a:t>Lisabone</a:t>
            </a:r>
            <a:r>
              <a:rPr lang="en-US" dirty="0"/>
              <a:t>, </a:t>
            </a:r>
            <a:r>
              <a:rPr lang="en-US" dirty="0" err="1"/>
              <a:t>liberálny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a minister </a:t>
            </a:r>
            <a:r>
              <a:rPr lang="en-US" dirty="0" err="1"/>
              <a:t>zahraničných</a:t>
            </a:r>
            <a:r>
              <a:rPr lang="en-US" dirty="0"/>
              <a:t> </a:t>
            </a:r>
            <a:r>
              <a:rPr lang="en-US" dirty="0" err="1"/>
              <a:t>vecí</a:t>
            </a:r>
            <a:r>
              <a:rPr lang="en-US" dirty="0"/>
              <a:t> Joao </a:t>
            </a:r>
            <a:r>
              <a:rPr lang="en-US" dirty="0" err="1"/>
              <a:t>Baptista</a:t>
            </a:r>
            <a:r>
              <a:rPr lang="en-US" dirty="0"/>
              <a:t> da Silva </a:t>
            </a:r>
            <a:r>
              <a:rPr lang="en-US" dirty="0" err="1"/>
              <a:t>Leitao</a:t>
            </a:r>
            <a:r>
              <a:rPr lang="en-US" dirty="0"/>
              <a:t> de Almeida Garrett,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narodil</a:t>
            </a:r>
            <a:r>
              <a:rPr lang="en-US" dirty="0"/>
              <a:t> 4. 2. 1799 v Porte.</a:t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Obrázok 4" descr="garr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340768"/>
            <a:ext cx="1872208" cy="242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BlokTextu 6"/>
          <p:cNvSpPr txBox="1"/>
          <p:nvPr/>
        </p:nvSpPr>
        <p:spPr>
          <a:xfrm>
            <a:off x="683568" y="4221088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dirty="0" err="1" smtClean="0"/>
              <a:t>Prvé</a:t>
            </a:r>
            <a:r>
              <a:rPr lang="en-US" dirty="0" smtClean="0"/>
              <a:t> </a:t>
            </a:r>
            <a:r>
              <a:rPr lang="en-US" dirty="0" err="1" smtClean="0"/>
              <a:t>Garrettove</a:t>
            </a:r>
            <a:r>
              <a:rPr lang="en-US" dirty="0" smtClean="0"/>
              <a:t> </a:t>
            </a:r>
            <a:r>
              <a:rPr lang="en-US" dirty="0" err="1" smtClean="0"/>
              <a:t>literárne</a:t>
            </a:r>
            <a:r>
              <a:rPr lang="en-US" dirty="0" smtClean="0"/>
              <a:t> </a:t>
            </a:r>
            <a:r>
              <a:rPr lang="en-US" dirty="0" err="1" smtClean="0"/>
              <a:t>pokusy</a:t>
            </a:r>
            <a:r>
              <a:rPr lang="en-US" dirty="0" smtClean="0"/>
              <a:t> </a:t>
            </a:r>
            <a:r>
              <a:rPr lang="en-US" dirty="0" err="1" smtClean="0"/>
              <a:t>pochádzajú</a:t>
            </a:r>
            <a:r>
              <a:rPr lang="en-US" dirty="0" smtClean="0"/>
              <a:t> z </a:t>
            </a:r>
            <a:r>
              <a:rPr lang="en-US" dirty="0" err="1" smtClean="0"/>
              <a:t>obdobia</a:t>
            </a:r>
            <a:r>
              <a:rPr lang="en-US" dirty="0" smtClean="0"/>
              <a:t> </a:t>
            </a:r>
            <a:r>
              <a:rPr lang="en-US" dirty="0" err="1" smtClean="0"/>
              <a:t>štúdia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univerzite</a:t>
            </a:r>
            <a:r>
              <a:rPr lang="en-US" dirty="0" smtClean="0"/>
              <a:t> v </a:t>
            </a:r>
            <a:r>
              <a:rPr lang="en-US" dirty="0" err="1" smtClean="0"/>
              <a:t>Coimbre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dušou</a:t>
            </a:r>
            <a:r>
              <a:rPr lang="en-US" dirty="0" smtClean="0"/>
              <a:t> </a:t>
            </a:r>
            <a:r>
              <a:rPr lang="en-US" dirty="0" err="1" smtClean="0"/>
              <a:t>akademického</a:t>
            </a:r>
            <a:r>
              <a:rPr lang="en-US" dirty="0" smtClean="0"/>
              <a:t> </a:t>
            </a:r>
            <a:r>
              <a:rPr lang="en-US" dirty="0" err="1" smtClean="0"/>
              <a:t>kultúrneho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odporca</a:t>
            </a:r>
            <a:r>
              <a:rPr lang="en-US" dirty="0" smtClean="0"/>
              <a:t> </a:t>
            </a:r>
            <a:r>
              <a:rPr lang="en-US" dirty="0" err="1" smtClean="0"/>
              <a:t>absolutizmu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zrušení</a:t>
            </a:r>
            <a:r>
              <a:rPr lang="en-US" dirty="0" smtClean="0"/>
              <a:t> </a:t>
            </a:r>
            <a:r>
              <a:rPr lang="en-US" dirty="0" err="1" smtClean="0"/>
              <a:t>liberálnej</a:t>
            </a:r>
            <a:r>
              <a:rPr lang="en-US" dirty="0" smtClean="0"/>
              <a:t> </a:t>
            </a:r>
            <a:r>
              <a:rPr lang="en-US" dirty="0" err="1" smtClean="0"/>
              <a:t>ústavy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1823 </a:t>
            </a:r>
            <a:r>
              <a:rPr lang="en-US" dirty="0" err="1" smtClean="0"/>
              <a:t>donútený</a:t>
            </a:r>
            <a:r>
              <a:rPr lang="en-US" dirty="0" smtClean="0"/>
              <a:t> </a:t>
            </a:r>
            <a:r>
              <a:rPr lang="en-US" dirty="0" err="1" smtClean="0"/>
              <a:t>utiecť</a:t>
            </a:r>
            <a:r>
              <a:rPr lang="en-US" dirty="0" smtClean="0"/>
              <a:t> z </a:t>
            </a:r>
            <a:r>
              <a:rPr lang="en-US" dirty="0" err="1" smtClean="0"/>
              <a:t>vlasti</a:t>
            </a:r>
            <a:r>
              <a:rPr lang="en-US" dirty="0" smtClean="0"/>
              <a:t>. Do </a:t>
            </a:r>
            <a:r>
              <a:rPr lang="en-US" dirty="0" err="1" smtClean="0"/>
              <a:t>roku</a:t>
            </a:r>
            <a:r>
              <a:rPr lang="en-US" dirty="0" smtClean="0"/>
              <a:t> 1826 </a:t>
            </a:r>
            <a:r>
              <a:rPr lang="en-US" dirty="0" err="1" smtClean="0"/>
              <a:t>žil</a:t>
            </a:r>
            <a:r>
              <a:rPr lang="en-US" dirty="0" smtClean="0"/>
              <a:t> v </a:t>
            </a:r>
            <a:r>
              <a:rPr lang="en-US" dirty="0" err="1" smtClean="0"/>
              <a:t>Anglicku</a:t>
            </a:r>
            <a:r>
              <a:rPr lang="en-US" dirty="0" smtClean="0"/>
              <a:t> a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Francúzsku</a:t>
            </a:r>
            <a:r>
              <a:rPr lang="en-US" dirty="0" smtClean="0"/>
              <a:t>.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napísal</a:t>
            </a:r>
            <a:r>
              <a:rPr lang="en-US" dirty="0" smtClean="0"/>
              <a:t> </a:t>
            </a:r>
            <a:r>
              <a:rPr lang="en-US" dirty="0" err="1" smtClean="0"/>
              <a:t>báseň</a:t>
            </a:r>
            <a:r>
              <a:rPr lang="en-US" dirty="0" smtClean="0"/>
              <a:t> Camoes, </a:t>
            </a:r>
            <a:r>
              <a:rPr lang="en-US" dirty="0" err="1" smtClean="0"/>
              <a:t>považovanú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prvý</a:t>
            </a:r>
            <a:r>
              <a:rPr lang="en-US" dirty="0" smtClean="0"/>
              <a:t> </a:t>
            </a:r>
            <a:r>
              <a:rPr lang="en-US" dirty="0" err="1" smtClean="0"/>
              <a:t>prejav</a:t>
            </a:r>
            <a:r>
              <a:rPr lang="en-US" dirty="0" smtClean="0"/>
              <a:t> </a:t>
            </a:r>
            <a:r>
              <a:rPr lang="en-US" dirty="0" err="1" smtClean="0"/>
              <a:t>romantizmu</a:t>
            </a:r>
            <a:r>
              <a:rPr lang="en-US" dirty="0" smtClean="0"/>
              <a:t> v </a:t>
            </a:r>
            <a:r>
              <a:rPr lang="en-US" dirty="0" err="1" smtClean="0"/>
              <a:t>portugalskej</a:t>
            </a:r>
            <a:r>
              <a:rPr lang="en-US" dirty="0" smtClean="0"/>
              <a:t> </a:t>
            </a:r>
            <a:r>
              <a:rPr lang="en-US" dirty="0" err="1" smtClean="0"/>
              <a:t>literatúre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45557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10854-0-hudobny-nastroj---gitara.gif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131840" y="764703"/>
            <a:ext cx="2520280" cy="159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Kultúra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Hudba</a:t>
            </a:r>
            <a:endParaRPr lang="en-US" sz="2800" b="1" dirty="0" smtClean="0"/>
          </a:p>
          <a:p>
            <a:endParaRPr lang="en-US" b="1" dirty="0" smtClean="0"/>
          </a:p>
          <a:p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Fado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indent="538163"/>
            <a:r>
              <a:rPr lang="sk-SK" dirty="0" smtClean="0"/>
              <a:t>Nálepku „národnej hudby“ nesie štýl </a:t>
            </a:r>
            <a:r>
              <a:rPr lang="sk-SK" b="1" dirty="0" err="1" smtClean="0"/>
              <a:t>fado</a:t>
            </a:r>
            <a:r>
              <a:rPr lang="sk-SK" dirty="0" smtClean="0"/>
              <a:t> (portugalské blues), v ktorom sa rad spevákov presadil i na medzinárodnej scéne, napr. </a:t>
            </a:r>
            <a:r>
              <a:rPr lang="sk-SK" b="1" i="1" u="sng" dirty="0" smtClean="0"/>
              <a:t>Amália </a:t>
            </a:r>
            <a:r>
              <a:rPr lang="sk-SK" b="1" i="1" u="sng" dirty="0" err="1" smtClean="0"/>
              <a:t>Rodrigues</a:t>
            </a:r>
            <a:r>
              <a:rPr lang="sk-SK" b="1" i="1" u="sng" dirty="0" smtClean="0"/>
              <a:t>, </a:t>
            </a:r>
            <a:r>
              <a:rPr lang="sk-SK" b="1" i="1" u="sng" dirty="0" err="1" smtClean="0"/>
              <a:t>Madredeus</a:t>
            </a:r>
            <a:r>
              <a:rPr lang="sk-SK" dirty="0" smtClean="0"/>
              <a:t> a začiatkom nového storočia tiež </a:t>
            </a:r>
            <a:r>
              <a:rPr lang="sk-SK" b="1" i="1" u="sng" dirty="0" err="1" smtClean="0"/>
              <a:t>Mariza</a:t>
            </a:r>
            <a:r>
              <a:rPr lang="sk-SK" b="1" i="1" u="sng" dirty="0" smtClean="0"/>
              <a:t> a </a:t>
            </a:r>
            <a:r>
              <a:rPr lang="sk-SK" b="1" i="1" u="sng" dirty="0" err="1" smtClean="0"/>
              <a:t>Kátia</a:t>
            </a:r>
            <a:r>
              <a:rPr lang="sk-SK" b="1" i="1" u="sng" dirty="0" smtClean="0"/>
              <a:t> </a:t>
            </a:r>
            <a:r>
              <a:rPr lang="sk-SK" b="1" i="1" u="sng" dirty="0" err="1" smtClean="0"/>
              <a:t>Guerreiro</a:t>
            </a:r>
            <a:r>
              <a:rPr lang="sk-SK" dirty="0" smtClean="0"/>
              <a:t>.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dirty="0" err="1" smtClean="0"/>
              <a:t>Pôvodné</a:t>
            </a:r>
            <a:r>
              <a:rPr lang="en-US" dirty="0" smtClean="0"/>
              <a:t> </a:t>
            </a:r>
            <a:r>
              <a:rPr lang="en-US" dirty="0" err="1" smtClean="0"/>
              <a:t>fado</a:t>
            </a:r>
            <a:r>
              <a:rPr lang="en-US" dirty="0" smtClean="0"/>
              <a:t> je </a:t>
            </a:r>
            <a:r>
              <a:rPr lang="en-US" dirty="0" err="1" smtClean="0"/>
              <a:t>zhudobnená</a:t>
            </a:r>
            <a:r>
              <a:rPr lang="en-US" dirty="0" smtClean="0"/>
              <a:t> </a:t>
            </a:r>
            <a:r>
              <a:rPr lang="en-US" dirty="0" err="1" smtClean="0"/>
              <a:t>báseň</a:t>
            </a:r>
            <a:r>
              <a:rPr lang="en-US" dirty="0" smtClean="0"/>
              <a:t> </a:t>
            </a:r>
            <a:r>
              <a:rPr lang="en-US" dirty="0" err="1" smtClean="0"/>
              <a:t>napísaná</a:t>
            </a:r>
            <a:r>
              <a:rPr lang="en-US" dirty="0" smtClean="0"/>
              <a:t> v </a:t>
            </a:r>
            <a:r>
              <a:rPr lang="en-US" dirty="0" err="1" smtClean="0"/>
              <a:t>štvorveršových</a:t>
            </a:r>
            <a:r>
              <a:rPr lang="en-US" dirty="0" smtClean="0"/>
              <a:t> </a:t>
            </a:r>
            <a:r>
              <a:rPr lang="en-US" dirty="0" err="1" smtClean="0"/>
              <a:t>strofách</a:t>
            </a:r>
            <a:r>
              <a:rPr lang="en-US" dirty="0" smtClean="0"/>
              <a:t> </a:t>
            </a:r>
            <a:r>
              <a:rPr lang="en-US" dirty="0" err="1" smtClean="0"/>
              <a:t>rozprávajúca</a:t>
            </a:r>
            <a:r>
              <a:rPr lang="en-US" dirty="0" smtClean="0"/>
              <a:t> </a:t>
            </a:r>
            <a:r>
              <a:rPr lang="en-US" dirty="0" err="1" smtClean="0"/>
              <a:t>spravidla</a:t>
            </a:r>
            <a:r>
              <a:rPr lang="en-US" dirty="0" smtClean="0"/>
              <a:t> </a:t>
            </a:r>
            <a:r>
              <a:rPr lang="en-US" u="sng" dirty="0" err="1" smtClean="0"/>
              <a:t>smutný</a:t>
            </a:r>
            <a:r>
              <a:rPr lang="en-US" u="sng" dirty="0" smtClean="0"/>
              <a:t> </a:t>
            </a:r>
            <a:r>
              <a:rPr lang="en-US" u="sng" dirty="0" err="1" smtClean="0"/>
              <a:t>príbeh</a:t>
            </a:r>
            <a:r>
              <a:rPr lang="en-US" u="sng" dirty="0" smtClean="0"/>
              <a:t>, </a:t>
            </a:r>
            <a:r>
              <a:rPr lang="en-US" u="sng" dirty="0" err="1" smtClean="0"/>
              <a:t>alebo</a:t>
            </a:r>
            <a:r>
              <a:rPr lang="en-US" u="sng" dirty="0" smtClean="0"/>
              <a:t> </a:t>
            </a:r>
            <a:r>
              <a:rPr lang="en-US" u="sng" dirty="0" err="1" smtClean="0"/>
              <a:t>osud</a:t>
            </a:r>
            <a:r>
              <a:rPr lang="en-US" u="sng" dirty="0" smtClean="0"/>
              <a:t>. </a:t>
            </a:r>
            <a:r>
              <a:rPr lang="en-US" dirty="0" err="1" smtClean="0"/>
              <a:t>Prejav</a:t>
            </a:r>
            <a:r>
              <a:rPr lang="en-US" dirty="0" smtClean="0"/>
              <a:t> </a:t>
            </a:r>
            <a:r>
              <a:rPr lang="en-US" dirty="0" err="1" smtClean="0"/>
              <a:t>speváka</a:t>
            </a:r>
            <a:r>
              <a:rPr lang="sk-SK" dirty="0" smtClean="0"/>
              <a:t> </a:t>
            </a:r>
            <a:r>
              <a:rPr lang="en-US" dirty="0" err="1" smtClean="0"/>
              <a:t>väčšinou</a:t>
            </a:r>
            <a:r>
              <a:rPr lang="en-US" dirty="0" smtClean="0"/>
              <a:t> </a:t>
            </a:r>
            <a:r>
              <a:rPr lang="en-US" dirty="0" err="1" smtClean="0"/>
              <a:t>vyvoláva</a:t>
            </a:r>
            <a:r>
              <a:rPr lang="en-US" dirty="0" smtClean="0"/>
              <a:t> </a:t>
            </a:r>
            <a:r>
              <a:rPr lang="en-US" dirty="0" err="1" smtClean="0"/>
              <a:t>pocity</a:t>
            </a:r>
            <a:r>
              <a:rPr lang="en-US" dirty="0" smtClean="0"/>
              <a:t> </a:t>
            </a:r>
            <a:r>
              <a:rPr lang="en-US" dirty="0" err="1" smtClean="0"/>
              <a:t>smútku</a:t>
            </a:r>
            <a:r>
              <a:rPr lang="en-US" dirty="0" smtClean="0"/>
              <a:t>, </a:t>
            </a:r>
            <a:r>
              <a:rPr lang="en-US" dirty="0" err="1" smtClean="0"/>
              <a:t>melanchólie</a:t>
            </a:r>
            <a:r>
              <a:rPr lang="en-US" dirty="0" smtClean="0"/>
              <a:t>, </a:t>
            </a:r>
            <a:r>
              <a:rPr lang="en-US" dirty="0" err="1" smtClean="0"/>
              <a:t>nostalgie</a:t>
            </a:r>
            <a:r>
              <a:rPr lang="en-US" dirty="0" smtClean="0"/>
              <a:t> a pod. </a:t>
            </a:r>
            <a:r>
              <a:rPr lang="en-US" dirty="0" err="1" smtClean="0"/>
              <a:t>Spev</a:t>
            </a:r>
            <a:r>
              <a:rPr lang="en-US" dirty="0" smtClean="0"/>
              <a:t> je </a:t>
            </a:r>
            <a:r>
              <a:rPr lang="en-US" dirty="0" err="1" smtClean="0"/>
              <a:t>doprevádzaný</a:t>
            </a:r>
            <a:r>
              <a:rPr lang="en-US" dirty="0" smtClean="0"/>
              <a:t> </a:t>
            </a:r>
            <a:r>
              <a:rPr lang="sk-SK" dirty="0" smtClean="0"/>
              <a:t>     </a:t>
            </a:r>
            <a:r>
              <a:rPr lang="en-US" u="sng" dirty="0" smtClean="0"/>
              <a:t>12 </a:t>
            </a:r>
            <a:r>
              <a:rPr lang="en-US" u="sng" dirty="0" err="1" smtClean="0"/>
              <a:t>strunovou</a:t>
            </a:r>
            <a:r>
              <a:rPr lang="en-US" u="sng" dirty="0" smtClean="0"/>
              <a:t> </a:t>
            </a:r>
            <a:r>
              <a:rPr lang="en-US" u="sng" dirty="0" err="1" smtClean="0"/>
              <a:t>klasickou</a:t>
            </a:r>
            <a:r>
              <a:rPr lang="en-US" u="sng" dirty="0" smtClean="0"/>
              <a:t> </a:t>
            </a:r>
            <a:r>
              <a:rPr lang="en-US" u="sng" dirty="0" err="1" smtClean="0"/>
              <a:t>gitarou</a:t>
            </a:r>
            <a:r>
              <a:rPr lang="en-US" u="sng" dirty="0" smtClean="0"/>
              <a:t>.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niekoľko</a:t>
            </a:r>
            <a:r>
              <a:rPr lang="en-US" dirty="0" smtClean="0"/>
              <a:t> </a:t>
            </a:r>
            <a:r>
              <a:rPr lang="en-US" dirty="0" err="1" smtClean="0"/>
              <a:t>foriem</a:t>
            </a:r>
            <a:r>
              <a:rPr lang="en-US" dirty="0" smtClean="0"/>
              <a:t> </a:t>
            </a:r>
            <a:r>
              <a:rPr lang="en-US" dirty="0" err="1" smtClean="0"/>
              <a:t>fado</a:t>
            </a:r>
            <a:r>
              <a:rPr lang="en-US" dirty="0" smtClean="0"/>
              <a:t>, </a:t>
            </a:r>
            <a:r>
              <a:rPr lang="en-US" dirty="0" err="1" smtClean="0"/>
              <a:t>najznámejšie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b="1" i="1" u="sng" dirty="0" err="1" smtClean="0"/>
              <a:t>lisabonské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fado</a:t>
            </a:r>
            <a:r>
              <a:rPr lang="en-US" b="1" i="1" u="sng" dirty="0" smtClean="0"/>
              <a:t> a </a:t>
            </a:r>
            <a:r>
              <a:rPr lang="en-US" b="1" i="1" u="sng" dirty="0" err="1" smtClean="0"/>
              <a:t>fado</a:t>
            </a:r>
            <a:r>
              <a:rPr lang="en-US" b="1" i="1" u="sng" dirty="0" smtClean="0"/>
              <a:t> z </a:t>
            </a:r>
            <a:r>
              <a:rPr lang="en-US" b="1" i="1" u="sng" dirty="0" err="1" smtClean="0"/>
              <a:t>Coimbry</a:t>
            </a:r>
            <a:r>
              <a:rPr lang="en-US" dirty="0" smtClean="0"/>
              <a:t> (</a:t>
            </a:r>
            <a:r>
              <a:rPr lang="en-US" dirty="0" err="1" smtClean="0"/>
              <a:t>tradične</a:t>
            </a:r>
            <a:r>
              <a:rPr lang="en-US" dirty="0" smtClean="0"/>
              <a:t> </a:t>
            </a:r>
            <a:r>
              <a:rPr lang="en-US" dirty="0" err="1" smtClean="0"/>
              <a:t>interpretované</a:t>
            </a:r>
            <a:r>
              <a:rPr lang="en-US" dirty="0" smtClean="0"/>
              <a:t> </a:t>
            </a:r>
            <a:r>
              <a:rPr lang="en-US" dirty="0" err="1" smtClean="0"/>
              <a:t>vysokoškolskými</a:t>
            </a:r>
            <a:r>
              <a:rPr lang="en-US" dirty="0" smtClean="0"/>
              <a:t> </a:t>
            </a:r>
            <a:r>
              <a:rPr lang="en-US" dirty="0" err="1" smtClean="0"/>
              <a:t>študentami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slávnostiach</a:t>
            </a:r>
            <a:r>
              <a:rPr lang="en-US" dirty="0" smtClean="0"/>
              <a:t>). </a:t>
            </a:r>
            <a:r>
              <a:rPr lang="en-US" dirty="0" err="1" smtClean="0"/>
              <a:t>Pravé</a:t>
            </a:r>
            <a:r>
              <a:rPr lang="en-US" dirty="0" smtClean="0"/>
              <a:t> </a:t>
            </a:r>
            <a:r>
              <a:rPr lang="en-US" dirty="0" err="1" smtClean="0"/>
              <a:t>lisabonské</a:t>
            </a:r>
            <a:r>
              <a:rPr lang="en-US" dirty="0" smtClean="0"/>
              <a:t> </a:t>
            </a:r>
            <a:r>
              <a:rPr lang="en-US" dirty="0" err="1" smtClean="0"/>
              <a:t>fado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môžte</a:t>
            </a:r>
            <a:r>
              <a:rPr lang="en-US" dirty="0" smtClean="0"/>
              <a:t> </a:t>
            </a:r>
            <a:r>
              <a:rPr lang="en-US" dirty="0" err="1" smtClean="0"/>
              <a:t>vypočuť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večerných</a:t>
            </a:r>
            <a:r>
              <a:rPr lang="en-US" dirty="0" smtClean="0"/>
              <a:t> </a:t>
            </a:r>
            <a:r>
              <a:rPr lang="en-US" dirty="0" err="1" smtClean="0"/>
              <a:t>hodinách</a:t>
            </a:r>
            <a:r>
              <a:rPr lang="en-US" dirty="0" smtClean="0"/>
              <a:t> v </a:t>
            </a:r>
            <a:r>
              <a:rPr lang="en-US" dirty="0" err="1" smtClean="0"/>
              <a:t>kaviarňach</a:t>
            </a:r>
            <a:r>
              <a:rPr lang="en-US" dirty="0" smtClean="0"/>
              <a:t>, </a:t>
            </a:r>
            <a:r>
              <a:rPr lang="en-US" dirty="0" err="1" smtClean="0"/>
              <a:t>reštauráciách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krčmičkách</a:t>
            </a:r>
            <a:r>
              <a:rPr lang="en-US" dirty="0" smtClean="0"/>
              <a:t> </a:t>
            </a:r>
            <a:r>
              <a:rPr lang="en-US" dirty="0" err="1" smtClean="0"/>
              <a:t>starých</a:t>
            </a:r>
            <a:r>
              <a:rPr lang="en-US" dirty="0" smtClean="0"/>
              <a:t> </a:t>
            </a:r>
            <a:r>
              <a:rPr lang="en-US" dirty="0" err="1" smtClean="0"/>
              <a:t>lisabonských</a:t>
            </a:r>
            <a:r>
              <a:rPr lang="en-US" dirty="0" smtClean="0"/>
              <a:t> </a:t>
            </a:r>
            <a:r>
              <a:rPr lang="en-US" dirty="0" err="1" smtClean="0"/>
              <a:t>štvrtí</a:t>
            </a:r>
            <a:r>
              <a:rPr lang="en-US" dirty="0" smtClean="0"/>
              <a:t> </a:t>
            </a:r>
            <a:r>
              <a:rPr lang="en-US" dirty="0" err="1" smtClean="0"/>
              <a:t>Alfama</a:t>
            </a:r>
            <a:r>
              <a:rPr lang="en-US" dirty="0" smtClean="0"/>
              <a:t> a </a:t>
            </a:r>
            <a:r>
              <a:rPr lang="en-US" dirty="0" err="1" smtClean="0"/>
              <a:t>Bairro</a:t>
            </a:r>
            <a:r>
              <a:rPr lang="en-US" dirty="0" smtClean="0"/>
              <a:t> Alto.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5294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yk_portugalsko_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979712" y="1196752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Kultúra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568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Šport</a:t>
            </a:r>
            <a:endParaRPr lang="en-US" sz="2800" b="1" dirty="0" smtClean="0"/>
          </a:p>
          <a:p>
            <a:endParaRPr lang="en-US" b="1" dirty="0" smtClean="0"/>
          </a:p>
          <a:p>
            <a:r>
              <a:rPr lang="en-US" sz="2400" b="1" u="sng" dirty="0" err="1" smtClean="0">
                <a:solidFill>
                  <a:srgbClr val="C00000"/>
                </a:solidFill>
              </a:rPr>
              <a:t>Futbal</a:t>
            </a:r>
            <a:endParaRPr lang="en-US" sz="2400" b="1" u="sng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pPr indent="538163"/>
            <a:r>
              <a:rPr lang="en-US" dirty="0" err="1" smtClean="0"/>
              <a:t>Nesporne</a:t>
            </a:r>
            <a:r>
              <a:rPr lang="en-US" dirty="0" smtClean="0"/>
              <a:t> </a:t>
            </a:r>
            <a:r>
              <a:rPr lang="en-US" dirty="0" err="1" smtClean="0"/>
              <a:t>najpopulárnejším</a:t>
            </a:r>
            <a:r>
              <a:rPr lang="en-US" dirty="0" smtClean="0"/>
              <a:t> </a:t>
            </a:r>
            <a:r>
              <a:rPr lang="en-US" dirty="0" err="1" smtClean="0"/>
              <a:t>športom</a:t>
            </a:r>
            <a:r>
              <a:rPr lang="en-US" dirty="0" smtClean="0"/>
              <a:t> v </a:t>
            </a:r>
            <a:r>
              <a:rPr lang="en-US" dirty="0" err="1" smtClean="0"/>
              <a:t>Portugalsku</a:t>
            </a:r>
            <a:r>
              <a:rPr lang="en-US" dirty="0" smtClean="0"/>
              <a:t> je </a:t>
            </a:r>
            <a:r>
              <a:rPr lang="en-US" dirty="0" err="1" smtClean="0"/>
              <a:t>futbal</a:t>
            </a:r>
            <a:r>
              <a:rPr lang="en-US" dirty="0" smtClean="0"/>
              <a:t>.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náhodou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portugalskí</a:t>
            </a:r>
            <a:r>
              <a:rPr lang="en-US" dirty="0" smtClean="0"/>
              <a:t> </a:t>
            </a:r>
            <a:r>
              <a:rPr lang="en-US" dirty="0" err="1" smtClean="0"/>
              <a:t>hráči</a:t>
            </a:r>
            <a:r>
              <a:rPr lang="en-US" dirty="0" smtClean="0"/>
              <a:t> </a:t>
            </a:r>
            <a:r>
              <a:rPr lang="en-US" dirty="0" err="1" smtClean="0"/>
              <a:t>známi</a:t>
            </a:r>
            <a:r>
              <a:rPr lang="en-US" dirty="0" smtClean="0"/>
              <a:t> </a:t>
            </a:r>
            <a:r>
              <a:rPr lang="en-US" dirty="0" err="1" smtClean="0"/>
              <a:t>svojou</a:t>
            </a:r>
            <a:r>
              <a:rPr lang="en-US" dirty="0" smtClean="0"/>
              <a:t> </a:t>
            </a:r>
            <a:r>
              <a:rPr lang="en-US" dirty="0" err="1" smtClean="0"/>
              <a:t>výbornou</a:t>
            </a:r>
            <a:r>
              <a:rPr lang="en-US" dirty="0" smtClean="0"/>
              <a:t> </a:t>
            </a:r>
            <a:r>
              <a:rPr lang="en-US" dirty="0" err="1" smtClean="0"/>
              <a:t>technikou</a:t>
            </a:r>
            <a:r>
              <a:rPr lang="en-US" dirty="0" smtClean="0"/>
              <a:t> a </a:t>
            </a:r>
            <a:r>
              <a:rPr lang="en-US" dirty="0" err="1" smtClean="0"/>
              <a:t>oku</a:t>
            </a:r>
            <a:r>
              <a:rPr lang="en-US" dirty="0" smtClean="0"/>
              <a:t> </a:t>
            </a:r>
            <a:r>
              <a:rPr lang="en-US" dirty="0" err="1" smtClean="0"/>
              <a:t>lahodiacou</a:t>
            </a:r>
            <a:r>
              <a:rPr lang="en-US" dirty="0" smtClean="0"/>
              <a:t> </a:t>
            </a:r>
            <a:r>
              <a:rPr lang="en-US" dirty="0" err="1" smtClean="0"/>
              <a:t>hrou</a:t>
            </a:r>
            <a:r>
              <a:rPr lang="en-US" dirty="0" smtClean="0"/>
              <a:t> </a:t>
            </a:r>
            <a:r>
              <a:rPr lang="en-US" dirty="0" err="1" smtClean="0"/>
              <a:t>označovaní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b="1" dirty="0" smtClean="0"/>
              <a:t>"</a:t>
            </a:r>
            <a:r>
              <a:rPr lang="en-US" b="1" dirty="0" err="1" smtClean="0"/>
              <a:t>európskych</a:t>
            </a:r>
            <a:r>
              <a:rPr lang="en-US" b="1" dirty="0" smtClean="0"/>
              <a:t> </a:t>
            </a:r>
            <a:r>
              <a:rPr lang="en-US" b="1" dirty="0" err="1" smtClean="0"/>
              <a:t>Brazílčanov</a:t>
            </a:r>
            <a:r>
              <a:rPr lang="en-US" b="1" dirty="0" smtClean="0"/>
              <a:t>".</a:t>
            </a:r>
          </a:p>
          <a:p>
            <a:pPr indent="538163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slovenským</a:t>
            </a:r>
            <a:r>
              <a:rPr lang="en-US" dirty="0" smtClean="0"/>
              <a:t> </a:t>
            </a:r>
            <a:r>
              <a:rPr lang="en-US" dirty="0" err="1" smtClean="0"/>
              <a:t>športovým</a:t>
            </a:r>
            <a:r>
              <a:rPr lang="en-US" dirty="0" smtClean="0"/>
              <a:t> </a:t>
            </a:r>
            <a:r>
              <a:rPr lang="en-US" dirty="0" err="1" smtClean="0"/>
              <a:t>fanúšikom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známe</a:t>
            </a:r>
            <a:r>
              <a:rPr lang="en-US" dirty="0" smtClean="0"/>
              <a:t> </a:t>
            </a:r>
            <a:r>
              <a:rPr lang="en-US" dirty="0" err="1" smtClean="0"/>
              <a:t>mená</a:t>
            </a:r>
            <a:r>
              <a:rPr lang="en-US" dirty="0" smtClean="0"/>
              <a:t> z </a:t>
            </a:r>
            <a:r>
              <a:rPr lang="en-US" dirty="0" err="1" smtClean="0"/>
              <a:t>minulosti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súčasnosti</a:t>
            </a:r>
            <a:r>
              <a:rPr lang="en-US" dirty="0" smtClean="0"/>
              <a:t> </a:t>
            </a:r>
            <a:r>
              <a:rPr lang="en-US" dirty="0" err="1" smtClean="0"/>
              <a:t>portugalského</a:t>
            </a:r>
            <a:r>
              <a:rPr lang="en-US" dirty="0" smtClean="0"/>
              <a:t> </a:t>
            </a:r>
            <a:r>
              <a:rPr lang="en-US" dirty="0" err="1" smtClean="0"/>
              <a:t>futbalu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 </a:t>
            </a:r>
            <a:r>
              <a:rPr lang="sk-SK" b="1" i="1" u="sng" dirty="0" err="1" smtClean="0"/>
              <a:t>Cristiano</a:t>
            </a:r>
            <a:r>
              <a:rPr lang="sk-SK" b="1" i="1" u="sng" dirty="0" smtClean="0"/>
              <a:t> </a:t>
            </a:r>
            <a:r>
              <a:rPr lang="sk-SK" b="1" i="1" u="sng" dirty="0" err="1" smtClean="0"/>
              <a:t>Ronaldo</a:t>
            </a:r>
            <a:r>
              <a:rPr lang="sk-SK" b="1" u="sng" dirty="0" smtClean="0"/>
              <a:t>, </a:t>
            </a:r>
            <a:r>
              <a:rPr lang="en-US" b="1" i="1" u="sng" dirty="0" err="1" smtClean="0"/>
              <a:t>Eusébio</a:t>
            </a:r>
            <a:r>
              <a:rPr lang="en-US" b="1" u="sng" dirty="0" smtClean="0"/>
              <a:t>,</a:t>
            </a:r>
            <a:r>
              <a:rPr lang="sk-SK" b="1" u="sng" dirty="0" smtClean="0"/>
              <a:t> </a:t>
            </a:r>
            <a:r>
              <a:rPr lang="en-US" b="1" i="1" u="sng" dirty="0" err="1" smtClean="0"/>
              <a:t>Luís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Figo</a:t>
            </a:r>
            <a:r>
              <a:rPr lang="en-US" b="1" u="sng" dirty="0" smtClean="0"/>
              <a:t>, </a:t>
            </a:r>
            <a:r>
              <a:rPr lang="en-US" b="1" i="1" u="sng" dirty="0" err="1" smtClean="0"/>
              <a:t>Nuno</a:t>
            </a:r>
            <a:r>
              <a:rPr lang="en-US" b="1" i="1" u="sng" dirty="0" smtClean="0"/>
              <a:t> Gomes</a:t>
            </a:r>
            <a:r>
              <a:rPr lang="en-US" b="1" u="sng" dirty="0" smtClean="0"/>
              <a:t>, </a:t>
            </a:r>
            <a:r>
              <a:rPr lang="en-US" b="1" i="1" u="sng" dirty="0" smtClean="0"/>
              <a:t>Joao Pinto</a:t>
            </a:r>
            <a:r>
              <a:rPr lang="en-US" b="1" u="sng" dirty="0" smtClean="0"/>
              <a:t> </a:t>
            </a:r>
            <a:r>
              <a:rPr lang="sk-SK" b="1" u="sng" dirty="0" smtClean="0"/>
              <a:t>..</a:t>
            </a:r>
            <a:r>
              <a:rPr lang="en-US" b="1" u="sng" dirty="0" smtClean="0"/>
              <a:t>., </a:t>
            </a:r>
            <a:r>
              <a:rPr lang="en-US" dirty="0" err="1" smtClean="0"/>
              <a:t>rovnako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mená</a:t>
            </a:r>
            <a:r>
              <a:rPr lang="en-US" dirty="0" smtClean="0"/>
              <a:t> </a:t>
            </a:r>
            <a:r>
              <a:rPr lang="en-US" dirty="0" err="1" smtClean="0"/>
              <a:t>najslávnejších</a:t>
            </a:r>
            <a:r>
              <a:rPr lang="en-US" dirty="0" smtClean="0"/>
              <a:t> </a:t>
            </a:r>
            <a:r>
              <a:rPr lang="en-US" dirty="0" err="1" smtClean="0"/>
              <a:t>portugalských</a:t>
            </a:r>
            <a:r>
              <a:rPr lang="en-US" dirty="0" smtClean="0"/>
              <a:t> </a:t>
            </a:r>
            <a:r>
              <a:rPr lang="en-US" dirty="0" err="1" smtClean="0"/>
              <a:t>futbalových</a:t>
            </a:r>
            <a:r>
              <a:rPr lang="en-US" dirty="0" smtClean="0"/>
              <a:t> </a:t>
            </a:r>
            <a:r>
              <a:rPr lang="en-US" dirty="0" err="1" smtClean="0"/>
              <a:t>klubov</a:t>
            </a:r>
            <a:r>
              <a:rPr lang="en-US" dirty="0" smtClean="0"/>
              <a:t>:</a:t>
            </a:r>
            <a:r>
              <a:rPr lang="sk-SK" dirty="0" smtClean="0"/>
              <a:t> </a:t>
            </a:r>
            <a:r>
              <a:rPr lang="en-US" b="1" i="1" u="sng" dirty="0" err="1" smtClean="0"/>
              <a:t>Benfica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Lisabon</a:t>
            </a:r>
            <a:r>
              <a:rPr lang="en-US" b="1" u="sng" dirty="0" smtClean="0"/>
              <a:t>, </a:t>
            </a:r>
            <a:r>
              <a:rPr lang="en-US" b="1" i="1" u="sng" dirty="0" smtClean="0"/>
              <a:t>Sporting </a:t>
            </a:r>
            <a:r>
              <a:rPr lang="en-US" b="1" i="1" u="sng" dirty="0" err="1" smtClean="0"/>
              <a:t>Lisabon</a:t>
            </a:r>
            <a:r>
              <a:rPr lang="en-US" b="1" u="sng" dirty="0" smtClean="0"/>
              <a:t>, </a:t>
            </a:r>
            <a:r>
              <a:rPr lang="en-US" b="1" i="1" u="sng" dirty="0" smtClean="0"/>
              <a:t>FC Porto</a:t>
            </a:r>
            <a:r>
              <a:rPr lang="en-US" b="1" u="sng" dirty="0" smtClean="0"/>
              <a:t> a </a:t>
            </a:r>
            <a:r>
              <a:rPr lang="en-US" b="1" i="1" u="sng" dirty="0" err="1" smtClean="0"/>
              <a:t>Boavista</a:t>
            </a:r>
            <a:r>
              <a:rPr lang="en-US" b="1" i="1" u="sng" dirty="0" smtClean="0"/>
              <a:t> Porto</a:t>
            </a:r>
            <a:r>
              <a:rPr lang="en-US" b="1" u="sng" dirty="0" smtClean="0"/>
              <a:t>. </a:t>
            </a:r>
            <a:endParaRPr lang="sk-SK" b="1" u="sng" dirty="0" smtClean="0"/>
          </a:p>
          <a:p>
            <a:pPr indent="538163"/>
            <a:endParaRPr lang="sk-SK" b="1" dirty="0" smtClean="0"/>
          </a:p>
          <a:p>
            <a:pPr indent="538163"/>
            <a:r>
              <a:rPr lang="sk-SK" b="1" u="sng" dirty="0" smtClean="0"/>
              <a:t>V r. 2004 </a:t>
            </a:r>
            <a:r>
              <a:rPr lang="sk-SK" dirty="0" smtClean="0"/>
              <a:t>sa v Portugalsku konali </a:t>
            </a:r>
            <a:r>
              <a:rPr lang="sk-SK" b="1" u="sng" dirty="0" smtClean="0"/>
              <a:t>majstrovstvá Európy </a:t>
            </a:r>
            <a:r>
              <a:rPr lang="sk-SK" dirty="0" smtClean="0"/>
              <a:t>vo futbale, ktorých sa zúčastnilo spolu 16</a:t>
            </a:r>
            <a:r>
              <a:rPr lang="cs-CZ" dirty="0" smtClean="0"/>
              <a:t> </a:t>
            </a:r>
            <a:r>
              <a:rPr lang="cs-CZ" dirty="0" err="1" smtClean="0"/>
              <a:t>tímov</a:t>
            </a:r>
            <a:r>
              <a:rPr lang="cs-CZ" dirty="0" smtClean="0"/>
              <a:t>. Turnaj navštívilo 1 150 802 </a:t>
            </a:r>
            <a:r>
              <a:rPr lang="cs-CZ" dirty="0" err="1" smtClean="0"/>
              <a:t>divákov</a:t>
            </a:r>
            <a:r>
              <a:rPr lang="cs-CZ" dirty="0" smtClean="0"/>
              <a:t>, </a:t>
            </a:r>
            <a:r>
              <a:rPr lang="cs-CZ" dirty="0" err="1" smtClean="0"/>
              <a:t>najviac</a:t>
            </a:r>
            <a:r>
              <a:rPr lang="cs-CZ" dirty="0" smtClean="0"/>
              <a:t> </a:t>
            </a:r>
            <a:r>
              <a:rPr lang="cs-CZ" dirty="0" err="1" smtClean="0"/>
              <a:t>ľudí</a:t>
            </a:r>
            <a:r>
              <a:rPr lang="cs-CZ" dirty="0" smtClean="0"/>
              <a:t> (62 865) finálový zápas Portugalsko – </a:t>
            </a:r>
            <a:r>
              <a:rPr lang="cs-CZ" dirty="0" err="1" smtClean="0"/>
              <a:t>Grécko</a:t>
            </a:r>
            <a:r>
              <a:rPr lang="cs-CZ" dirty="0" smtClean="0"/>
              <a:t>, </a:t>
            </a:r>
            <a:r>
              <a:rPr lang="cs-CZ" dirty="0" err="1" smtClean="0"/>
              <a:t>ktorý</a:t>
            </a:r>
            <a:r>
              <a:rPr lang="cs-CZ" dirty="0" smtClean="0"/>
              <a:t> skonči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domácich</a:t>
            </a:r>
            <a:r>
              <a:rPr lang="cs-CZ" dirty="0" smtClean="0"/>
              <a:t> </a:t>
            </a:r>
            <a:r>
              <a:rPr lang="cs-CZ" dirty="0" err="1" smtClean="0"/>
              <a:t>prehrou</a:t>
            </a:r>
            <a:r>
              <a:rPr lang="cs-CZ" dirty="0" smtClean="0"/>
              <a:t> ( 0-1).</a:t>
            </a:r>
            <a:r>
              <a:rPr lang="sk-SK" dirty="0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045361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Základné údaje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1687354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 smtClean="0"/>
              <a:t>Oficiálny názov </a:t>
            </a:r>
            <a:r>
              <a:rPr lang="sk-SK" sz="2000" b="1" dirty="0" smtClean="0"/>
              <a:t>: </a:t>
            </a:r>
            <a:r>
              <a:rPr lang="sk-SK" sz="2000" dirty="0" smtClean="0"/>
              <a:t>Portugalská republika</a:t>
            </a:r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Hlavné mesto </a:t>
            </a:r>
            <a:r>
              <a:rPr lang="sk-SK" sz="2000" b="1" dirty="0" smtClean="0"/>
              <a:t>: </a:t>
            </a:r>
            <a:r>
              <a:rPr lang="sk-SK" sz="2000" dirty="0" smtClean="0"/>
              <a:t>Lisabon</a:t>
            </a:r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Úradný jazyk </a:t>
            </a:r>
            <a:r>
              <a:rPr lang="sk-SK" sz="2000" b="1" dirty="0" smtClean="0"/>
              <a:t>: </a:t>
            </a:r>
            <a:r>
              <a:rPr lang="sk-SK" sz="2000" dirty="0" smtClean="0"/>
              <a:t>Portugalčina</a:t>
            </a:r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Mena </a:t>
            </a:r>
            <a:r>
              <a:rPr lang="sk-SK" sz="2000" b="1" dirty="0" smtClean="0"/>
              <a:t>: </a:t>
            </a:r>
            <a:r>
              <a:rPr lang="sk-SK" sz="2000" dirty="0" smtClean="0"/>
              <a:t>Euro </a:t>
            </a:r>
            <a:r>
              <a:rPr lang="cs-CZ" sz="2000" dirty="0" smtClean="0"/>
              <a:t>(</a:t>
            </a:r>
            <a:r>
              <a:rPr lang="cs-CZ" sz="2000" dirty="0" err="1" smtClean="0"/>
              <a:t>predtým</a:t>
            </a:r>
            <a:r>
              <a:rPr lang="cs-CZ" sz="2000" dirty="0" smtClean="0"/>
              <a:t> portugalské escudo PTE)</a:t>
            </a: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Štátne zriadenie </a:t>
            </a:r>
            <a:r>
              <a:rPr lang="sk-SK" sz="2000" b="1" dirty="0" smtClean="0"/>
              <a:t>: </a:t>
            </a:r>
            <a:r>
              <a:rPr lang="sk-SK" sz="2000" dirty="0" smtClean="0"/>
              <a:t>Republika</a:t>
            </a:r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Rozloha</a:t>
            </a:r>
            <a:r>
              <a:rPr lang="sk-SK" sz="2000" b="1" dirty="0" smtClean="0"/>
              <a:t>:  </a:t>
            </a:r>
            <a:r>
              <a:rPr lang="sk-SK" sz="2000" dirty="0" smtClean="0"/>
              <a:t>92 389 </a:t>
            </a:r>
            <a:r>
              <a:rPr lang="en-US" sz="2000" dirty="0" smtClean="0"/>
              <a:t>km</a:t>
            </a:r>
            <a:r>
              <a:rPr lang="en-US" sz="2000" baseline="30000" dirty="0" smtClean="0"/>
              <a:t>2</a:t>
            </a:r>
            <a:r>
              <a:rPr lang="sk-SK" sz="2000" baseline="30000" dirty="0" smtClean="0"/>
              <a:t> </a:t>
            </a:r>
            <a:r>
              <a:rPr lang="sk-SK" sz="2000" dirty="0" smtClean="0"/>
              <a:t> (vrátane </a:t>
            </a:r>
            <a:r>
              <a:rPr lang="sk-SK" sz="2000" b="1" i="1" dirty="0" smtClean="0"/>
              <a:t>Madeiry</a:t>
            </a:r>
            <a:r>
              <a:rPr lang="sk-SK" sz="2000" dirty="0" smtClean="0"/>
              <a:t> a </a:t>
            </a:r>
            <a:r>
              <a:rPr lang="sk-SK" sz="2000" b="1" i="1" dirty="0" smtClean="0"/>
              <a:t>Azorských ostrovov</a:t>
            </a:r>
            <a:r>
              <a:rPr lang="sk-SK" sz="2000" dirty="0" smtClean="0"/>
              <a:t>)</a:t>
            </a:r>
            <a:endParaRPr lang="sk-SK" sz="2000" baseline="30000" dirty="0" smtClean="0"/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Počet obyvateľov </a:t>
            </a:r>
            <a:r>
              <a:rPr lang="sk-SK" sz="2000" b="1" dirty="0" smtClean="0"/>
              <a:t>: </a:t>
            </a:r>
            <a:r>
              <a:rPr lang="sk-SK" sz="2000" dirty="0" smtClean="0"/>
              <a:t>10,6 milióna</a:t>
            </a:r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Hustota zaľudnenia </a:t>
            </a:r>
            <a:r>
              <a:rPr lang="sk-SK" sz="2000" b="1" dirty="0" smtClean="0"/>
              <a:t>: </a:t>
            </a:r>
            <a:r>
              <a:rPr lang="sk-SK" sz="2000" dirty="0" smtClean="0"/>
              <a:t>114,3 obyv./ </a:t>
            </a:r>
            <a:r>
              <a:rPr lang="en-US" sz="2000" dirty="0" smtClean="0"/>
              <a:t>km</a:t>
            </a:r>
            <a:r>
              <a:rPr lang="en-US" sz="2000" baseline="30000" dirty="0" smtClean="0"/>
              <a:t>2</a:t>
            </a:r>
            <a:endParaRPr lang="sk-SK" sz="2000" baseline="30000" dirty="0" smtClean="0"/>
          </a:p>
          <a:p>
            <a:pPr>
              <a:lnSpc>
                <a:spcPct val="150000"/>
              </a:lnSpc>
            </a:pPr>
            <a:r>
              <a:rPr lang="sk-SK" sz="2000" b="1" u="sng" dirty="0" smtClean="0"/>
              <a:t>Správne členenie </a:t>
            </a:r>
            <a:r>
              <a:rPr lang="sk-SK" sz="2000" b="1" dirty="0" smtClean="0"/>
              <a:t>: </a:t>
            </a:r>
            <a:r>
              <a:rPr lang="cs-CZ" sz="2000" dirty="0" smtClean="0"/>
              <a:t>13 provincií a 22 </a:t>
            </a:r>
            <a:r>
              <a:rPr lang="cs-CZ" sz="2000" dirty="0" err="1" smtClean="0"/>
              <a:t>okresov</a:t>
            </a:r>
            <a:r>
              <a:rPr lang="cs-CZ" sz="2000" dirty="0" smtClean="0"/>
              <a:t>. </a:t>
            </a:r>
            <a:r>
              <a:rPr lang="cs-CZ" sz="2000" dirty="0" err="1" smtClean="0"/>
              <a:t>Autonómne</a:t>
            </a:r>
            <a:r>
              <a:rPr lang="cs-CZ" sz="2000" dirty="0" smtClean="0"/>
              <a:t> oblasti Madeira a Azory </a:t>
            </a:r>
            <a:r>
              <a:rPr lang="cs-CZ" sz="2000" dirty="0" err="1" smtClean="0"/>
              <a:t>majú</a:t>
            </a:r>
            <a:r>
              <a:rPr lang="cs-CZ" sz="2000" dirty="0" smtClean="0"/>
              <a:t> od 1976 </a:t>
            </a:r>
            <a:r>
              <a:rPr lang="cs-CZ" sz="2000" dirty="0" err="1" smtClean="0"/>
              <a:t>vlastný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politicko</a:t>
            </a:r>
            <a:r>
              <a:rPr lang="cs-CZ" sz="2000" dirty="0" smtClean="0"/>
              <a:t>-</a:t>
            </a:r>
            <a:r>
              <a:rPr lang="cs-CZ" sz="2000" dirty="0" err="1" smtClean="0"/>
              <a:t>administratívny</a:t>
            </a:r>
            <a:r>
              <a:rPr lang="cs-CZ" sz="2000" dirty="0" smtClean="0"/>
              <a:t> </a:t>
            </a:r>
            <a:r>
              <a:rPr lang="cs-CZ" sz="2000" dirty="0" err="1" smtClean="0"/>
              <a:t>štatút</a:t>
            </a:r>
            <a:endParaRPr lang="sk-SK" sz="2000" dirty="0" smtClean="0"/>
          </a:p>
        </p:txBody>
      </p:sp>
      <p:sp>
        <p:nvSpPr>
          <p:cNvPr id="10" name="BlokTextu 9"/>
          <p:cNvSpPr txBox="1"/>
          <p:nvPr/>
        </p:nvSpPr>
        <p:spPr>
          <a:xfrm>
            <a:off x="251520" y="11247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Fakty :</a:t>
            </a:r>
            <a:endParaRPr lang="cs-CZ" sz="2800" b="1" dirty="0"/>
          </a:p>
        </p:txBody>
      </p:sp>
      <p:pic>
        <p:nvPicPr>
          <p:cNvPr id="8" name="Obrázok 7" descr="dansko-portugal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052736"/>
            <a:ext cx="283150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836545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671937"/>
          </a:xfrm>
        </p:spPr>
        <p:txBody>
          <a:bodyPr/>
          <a:lstStyle/>
          <a:p>
            <a:r>
              <a:rPr lang="en-US" sz="6000" dirty="0" err="1" smtClean="0">
                <a:effectLst/>
              </a:rPr>
              <a:t>Ďakujem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za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pozornosť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057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sz="4800" dirty="0" err="1" smtClean="0"/>
              <a:t>Použitá</a:t>
            </a:r>
            <a:r>
              <a:rPr lang="en-US" sz="4800" dirty="0" smtClean="0"/>
              <a:t> </a:t>
            </a:r>
            <a:r>
              <a:rPr lang="en-US" sz="4800" dirty="0" err="1" smtClean="0"/>
              <a:t>literatúra</a:t>
            </a:r>
            <a:endParaRPr lang="cs-CZ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+mn-lt"/>
              </a:rPr>
              <a:t>1. </a:t>
            </a:r>
            <a:r>
              <a:rPr lang="cs-CZ" dirty="0" err="1" smtClean="0">
                <a:latin typeface="+mn-lt"/>
              </a:rPr>
              <a:t>Dunlop</a:t>
            </a:r>
            <a:r>
              <a:rPr lang="cs-CZ" dirty="0" smtClean="0">
                <a:latin typeface="+mn-lt"/>
              </a:rPr>
              <a:t> F</a:t>
            </a:r>
            <a:r>
              <a:rPr lang="sk-SK" dirty="0" smtClean="0">
                <a:latin typeface="+mn-lt"/>
              </a:rPr>
              <a:t>. </a:t>
            </a:r>
            <a:r>
              <a:rPr lang="cs-CZ" i="1" dirty="0" smtClean="0">
                <a:latin typeface="+mn-lt"/>
              </a:rPr>
              <a:t>Portugalsko</a:t>
            </a:r>
            <a:r>
              <a:rPr lang="sk-SK" dirty="0" smtClean="0">
                <a:latin typeface="+mn-lt"/>
              </a:rPr>
              <a:t>. 1. vyd. </a:t>
            </a:r>
            <a:r>
              <a:rPr lang="cs-CZ" dirty="0" smtClean="0">
                <a:latin typeface="+mn-lt"/>
              </a:rPr>
              <a:t>Brno : </a:t>
            </a:r>
            <a:r>
              <a:rPr lang="cs-CZ" dirty="0" err="1" smtClean="0">
                <a:latin typeface="+mn-lt"/>
              </a:rPr>
              <a:t>Computer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Press</a:t>
            </a:r>
            <a:r>
              <a:rPr lang="cs-CZ" dirty="0" smtClean="0">
                <a:latin typeface="+mn-lt"/>
              </a:rPr>
              <a:t>, 2007.</a:t>
            </a:r>
            <a:r>
              <a:rPr lang="sk-SK" dirty="0" smtClean="0">
                <a:latin typeface="+mn-lt"/>
              </a:rPr>
              <a:t> 271 s. ISBN 978-80-251-1627-2</a:t>
            </a:r>
          </a:p>
          <a:p>
            <a:pPr>
              <a:buNone/>
            </a:pPr>
            <a:r>
              <a:rPr lang="sk-SK" dirty="0" smtClean="0">
                <a:latin typeface="+mn-lt"/>
              </a:rPr>
              <a:t>2. </a:t>
            </a:r>
            <a:r>
              <a:rPr lang="cs-CZ" dirty="0" smtClean="0">
                <a:latin typeface="+mn-lt"/>
              </a:rPr>
              <a:t>King J</a:t>
            </a:r>
            <a:r>
              <a:rPr lang="sk-SK" dirty="0" smtClean="0">
                <a:latin typeface="+mn-lt"/>
              </a:rPr>
              <a:t> . – </a:t>
            </a:r>
            <a:r>
              <a:rPr lang="cs-CZ" dirty="0" err="1" smtClean="0">
                <a:latin typeface="+mn-lt"/>
              </a:rPr>
              <a:t>Wilkinson</a:t>
            </a:r>
            <a:r>
              <a:rPr lang="cs-CZ" dirty="0" smtClean="0">
                <a:latin typeface="+mn-lt"/>
              </a:rPr>
              <a:t> J.</a:t>
            </a:r>
            <a:r>
              <a:rPr lang="sk-SK" dirty="0" smtClean="0">
                <a:latin typeface="+mn-lt"/>
              </a:rPr>
              <a:t> </a:t>
            </a:r>
            <a:r>
              <a:rPr lang="cs-CZ" i="1" dirty="0" smtClean="0">
                <a:latin typeface="+mn-lt"/>
              </a:rPr>
              <a:t>Portugalsko</a:t>
            </a:r>
            <a:r>
              <a:rPr lang="sk-SK" i="1" dirty="0" smtClean="0">
                <a:latin typeface="+mn-lt"/>
              </a:rPr>
              <a:t>. </a:t>
            </a:r>
            <a:r>
              <a:rPr lang="sk-SK" dirty="0" smtClean="0">
                <a:latin typeface="+mn-lt"/>
              </a:rPr>
              <a:t>1. čes. vyd. </a:t>
            </a:r>
            <a:r>
              <a:rPr lang="cs-CZ" dirty="0" smtClean="0">
                <a:latin typeface="+mn-lt"/>
              </a:rPr>
              <a:t>Praha : </a:t>
            </a:r>
            <a:r>
              <a:rPr lang="cs-CZ" dirty="0" err="1" smtClean="0">
                <a:latin typeface="+mn-lt"/>
              </a:rPr>
              <a:t>Svojtka</a:t>
            </a:r>
            <a:r>
              <a:rPr lang="cs-CZ" dirty="0" smtClean="0">
                <a:latin typeface="+mn-lt"/>
              </a:rPr>
              <a:t> &amp; Co., 2004</a:t>
            </a:r>
            <a:r>
              <a:rPr lang="sk-SK" dirty="0" smtClean="0">
                <a:latin typeface="+mn-lt"/>
              </a:rPr>
              <a:t>. 498 s. ISBN 80-7237-898-8</a:t>
            </a:r>
          </a:p>
          <a:p>
            <a:pPr>
              <a:buNone/>
            </a:pPr>
            <a:r>
              <a:rPr lang="sk-SK" dirty="0" smtClean="0">
                <a:latin typeface="+mn-lt"/>
              </a:rPr>
              <a:t>3. </a:t>
            </a:r>
            <a:r>
              <a:rPr lang="cs-CZ" dirty="0" smtClean="0">
                <a:latin typeface="+mn-lt"/>
              </a:rPr>
              <a:t>Kvapilová J</a:t>
            </a:r>
            <a:r>
              <a:rPr lang="sk-SK" dirty="0" smtClean="0">
                <a:latin typeface="+mn-lt"/>
              </a:rPr>
              <a:t>. </a:t>
            </a:r>
            <a:r>
              <a:rPr lang="cs-CZ" i="1" dirty="0" smtClean="0">
                <a:latin typeface="+mn-lt"/>
              </a:rPr>
              <a:t>Portugalsko</a:t>
            </a:r>
            <a:r>
              <a:rPr lang="sk-SK" dirty="0" smtClean="0">
                <a:latin typeface="+mn-lt"/>
              </a:rPr>
              <a:t>. 1. vyd. </a:t>
            </a:r>
            <a:r>
              <a:rPr lang="cs-CZ" dirty="0" smtClean="0">
                <a:latin typeface="+mn-lt"/>
              </a:rPr>
              <a:t>Praha : Olympia, 1989</a:t>
            </a:r>
            <a:r>
              <a:rPr lang="sk-SK" dirty="0" smtClean="0">
                <a:latin typeface="+mn-lt"/>
              </a:rPr>
              <a:t>. 142 s. ISBN 27-060-89</a:t>
            </a:r>
          </a:p>
          <a:p>
            <a:pPr>
              <a:buNone/>
            </a:pPr>
            <a:r>
              <a:rPr lang="sk-SK" dirty="0" smtClean="0">
                <a:latin typeface="+mn-lt"/>
              </a:rPr>
              <a:t>4. </a:t>
            </a:r>
            <a:r>
              <a:rPr lang="sk-SK" dirty="0" err="1" smtClean="0">
                <a:latin typeface="+mn-lt"/>
              </a:rPr>
              <a:t>Martínek</a:t>
            </a:r>
            <a:r>
              <a:rPr lang="sk-SK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J</a:t>
            </a:r>
            <a:r>
              <a:rPr lang="sk-SK" dirty="0" smtClean="0">
                <a:latin typeface="+mn-lt"/>
              </a:rPr>
              <a:t> . – </a:t>
            </a:r>
            <a:r>
              <a:rPr lang="sk-SK" dirty="0" err="1" smtClean="0">
                <a:latin typeface="+mn-lt"/>
              </a:rPr>
              <a:t>Dibelková</a:t>
            </a:r>
            <a:r>
              <a:rPr lang="sk-SK" dirty="0" smtClean="0">
                <a:latin typeface="+mn-lt"/>
              </a:rPr>
              <a:t> I</a:t>
            </a:r>
            <a:r>
              <a:rPr lang="cs-CZ" dirty="0" smtClean="0">
                <a:latin typeface="+mn-lt"/>
              </a:rPr>
              <a:t>.</a:t>
            </a:r>
            <a:r>
              <a:rPr lang="sk-SK" dirty="0" smtClean="0">
                <a:latin typeface="+mn-lt"/>
              </a:rPr>
              <a:t> </a:t>
            </a:r>
            <a:r>
              <a:rPr lang="cs-CZ" i="1" dirty="0" err="1" smtClean="0">
                <a:latin typeface="+mn-lt"/>
              </a:rPr>
              <a:t>Európa</a:t>
            </a:r>
            <a:r>
              <a:rPr lang="cs-CZ" i="1" dirty="0" smtClean="0">
                <a:latin typeface="+mn-lt"/>
              </a:rPr>
              <a:t>-atlas turistických </a:t>
            </a:r>
            <a:r>
              <a:rPr lang="cs-CZ" i="1" dirty="0" err="1" smtClean="0">
                <a:latin typeface="+mn-lt"/>
              </a:rPr>
              <a:t>zaujímavostí</a:t>
            </a:r>
            <a:r>
              <a:rPr lang="sk-SK" i="1" dirty="0" smtClean="0">
                <a:latin typeface="+mn-lt"/>
              </a:rPr>
              <a:t>. </a:t>
            </a:r>
            <a:r>
              <a:rPr lang="sk-SK" dirty="0" smtClean="0">
                <a:latin typeface="+mn-lt"/>
              </a:rPr>
              <a:t>1. slov. vyd. Harmanec</a:t>
            </a:r>
            <a:r>
              <a:rPr lang="cs-CZ" dirty="0" smtClean="0">
                <a:latin typeface="+mn-lt"/>
              </a:rPr>
              <a:t>: VKÚ, a.s., 2003</a:t>
            </a:r>
            <a:r>
              <a:rPr lang="sk-SK" dirty="0" smtClean="0">
                <a:latin typeface="+mn-lt"/>
              </a:rPr>
              <a:t>. 168 s. ISBN 80-8042-416-0</a:t>
            </a:r>
          </a:p>
          <a:p>
            <a:endParaRPr lang="cs-CZ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Použitá</a:t>
            </a:r>
            <a:r>
              <a:rPr lang="en-US" sz="4800" dirty="0" smtClean="0"/>
              <a:t> </a:t>
            </a:r>
            <a:r>
              <a:rPr lang="en-US" sz="4800" dirty="0" err="1" smtClean="0"/>
              <a:t>literatúra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Zdroje </a:t>
            </a:r>
            <a:r>
              <a:rPr lang="sk-SK" sz="2000" dirty="0" err="1" smtClean="0"/>
              <a:t>online</a:t>
            </a:r>
            <a:r>
              <a:rPr lang="sk-SK" sz="2000" dirty="0" smtClean="0"/>
              <a:t> </a:t>
            </a:r>
            <a:r>
              <a:rPr lang="en-US" sz="2000" dirty="0" err="1" smtClean="0"/>
              <a:t>článk</a:t>
            </a:r>
            <a:r>
              <a:rPr lang="sk-SK" sz="2000" dirty="0" err="1" smtClean="0"/>
              <a:t>ov</a:t>
            </a:r>
            <a:r>
              <a:rPr lang="en-US" sz="2000" dirty="0" smtClean="0"/>
              <a:t> [online] </a:t>
            </a:r>
            <a:r>
              <a:rPr lang="en-US" sz="2000" dirty="0" err="1" smtClean="0"/>
              <a:t>dostupný</a:t>
            </a:r>
            <a:r>
              <a:rPr lang="sk-SK" sz="2000" dirty="0" smtClean="0"/>
              <a:t>ch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internete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endParaRPr lang="sk-SK" sz="2000" b="1" dirty="0" smtClean="0"/>
          </a:p>
          <a:p>
            <a:endParaRPr lang="sk-SK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en.wikipedia.org/wiki/Portugal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www.multiweb.cz/baner/kultura.html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://portugalsko.orbion.com/sk/stat/sprievodca/historia-8669</a:t>
            </a:r>
            <a:r>
              <a:rPr lang="en-US" dirty="0" smtClean="0">
                <a:hlinkClick r:id="rId4"/>
              </a:rPr>
              <a:t>/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>
                <a:hlinkClick r:id="rId5"/>
              </a:rPr>
              <a:t>http://www.finance.sk/spravy/finance/117156-nezamestnanost-v-eu-slovensko-patri-medzi-najhorsich/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6"/>
              </a:rPr>
              <a:t>http://sk.wikipedia.org/wiki/Majstrovstv%C3%A1_Eur%C3%B3py_vo_futbale_2004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>
                <a:hlinkClick r:id="rId7"/>
              </a:rPr>
              <a:t>http://dromedar.topky.sk/cl/11162/99062/Portugalsko</a:t>
            </a:r>
            <a:endParaRPr lang="sk-SK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http://referaty.atlas.sk/prirodne-vedy/geografia/6492/portugalsko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9"/>
              </a:rPr>
              <a:t>http://sk.wikipedia.org/wiki/Portugalsko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229598" y="1628800"/>
            <a:ext cx="45397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[1]</a:t>
            </a:r>
          </a:p>
          <a:p>
            <a:endParaRPr lang="sk-SK" dirty="0" smtClean="0"/>
          </a:p>
          <a:p>
            <a:r>
              <a:rPr lang="sk-SK" dirty="0" smtClean="0"/>
              <a:t>[2]</a:t>
            </a:r>
          </a:p>
          <a:p>
            <a:endParaRPr lang="sk-SK" dirty="0" smtClean="0"/>
          </a:p>
          <a:p>
            <a:r>
              <a:rPr lang="sk-SK" dirty="0" smtClean="0"/>
              <a:t>[3]</a:t>
            </a:r>
          </a:p>
          <a:p>
            <a:endParaRPr lang="sk-SK" dirty="0" smtClean="0"/>
          </a:p>
          <a:p>
            <a:r>
              <a:rPr lang="sk-SK" dirty="0" smtClean="0"/>
              <a:t>[4]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[5]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[6]</a:t>
            </a:r>
          </a:p>
          <a:p>
            <a:endParaRPr lang="sk-SK" dirty="0" smtClean="0"/>
          </a:p>
          <a:p>
            <a:r>
              <a:rPr lang="sk-SK" dirty="0" smtClean="0"/>
              <a:t>[7]</a:t>
            </a:r>
          </a:p>
          <a:p>
            <a:endParaRPr lang="sk-SK" dirty="0" smtClean="0"/>
          </a:p>
          <a:p>
            <a:r>
              <a:rPr lang="sk-SK" dirty="0" smtClean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9263149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Použitá</a:t>
            </a:r>
            <a:r>
              <a:rPr lang="en-US" sz="4800" dirty="0" smtClean="0"/>
              <a:t> </a:t>
            </a:r>
            <a:r>
              <a:rPr lang="en-US" sz="4800" dirty="0" err="1" smtClean="0"/>
              <a:t>literatúra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8208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Zdroje </a:t>
            </a:r>
            <a:r>
              <a:rPr lang="sk-SK" sz="2000" dirty="0" err="1" smtClean="0"/>
              <a:t>online</a:t>
            </a:r>
            <a:r>
              <a:rPr lang="sk-SK" sz="2000" dirty="0" smtClean="0"/>
              <a:t> </a:t>
            </a:r>
            <a:r>
              <a:rPr lang="en-US" sz="2000" dirty="0" err="1" smtClean="0"/>
              <a:t>článk</a:t>
            </a:r>
            <a:r>
              <a:rPr lang="sk-SK" sz="2000" dirty="0" err="1" smtClean="0"/>
              <a:t>ov</a:t>
            </a:r>
            <a:r>
              <a:rPr lang="en-US" sz="2000" dirty="0" smtClean="0"/>
              <a:t> [online] </a:t>
            </a:r>
            <a:r>
              <a:rPr lang="en-US" sz="2000" dirty="0" err="1" smtClean="0"/>
              <a:t>dostupný</a:t>
            </a:r>
            <a:r>
              <a:rPr lang="sk-SK" sz="2000" dirty="0" smtClean="0"/>
              <a:t>ch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internete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endParaRPr lang="sk-SK" sz="2000" b="1" dirty="0" smtClean="0"/>
          </a:p>
          <a:p>
            <a:endParaRPr lang="sk-SK" dirty="0" smtClean="0">
              <a:hlinkClick r:id="rId2"/>
            </a:endParaRPr>
          </a:p>
          <a:p>
            <a:r>
              <a:rPr lang="sk-SK" u="sng" dirty="0" smtClean="0">
                <a:hlinkClick r:id="rId3"/>
              </a:rPr>
              <a:t>http://www.euroinfo.gov.sk/438/portugalsko/?pg=2</a:t>
            </a:r>
            <a:endParaRPr lang="cs-CZ" dirty="0" smtClean="0"/>
          </a:p>
          <a:p>
            <a:endParaRPr lang="en-US" dirty="0" smtClean="0"/>
          </a:p>
          <a:p>
            <a:r>
              <a:rPr lang="sk-SK" u="sng" dirty="0" smtClean="0">
                <a:hlinkClick r:id="rId4"/>
              </a:rPr>
              <a:t>http://finweb.hnonline.sk/c1-59197200-kriza-si-vybera-dan-z-portugalska-utekaju-ludia</a:t>
            </a:r>
            <a:endParaRPr lang="sk-SK" u="sng" dirty="0" smtClean="0"/>
          </a:p>
          <a:p>
            <a:endParaRPr lang="cs-CZ" dirty="0" smtClean="0"/>
          </a:p>
          <a:p>
            <a:r>
              <a:rPr lang="sk-SK" u="sng" dirty="0" smtClean="0">
                <a:hlinkClick r:id="rId5"/>
              </a:rPr>
              <a:t>http://www.hlavnespravy.sk/financie-inspektori-trojky-zacinaju-kontrolu-v-portugalsku/112455/</a:t>
            </a:r>
            <a:endParaRPr lang="sk-SK" u="sng" dirty="0" smtClean="0"/>
          </a:p>
          <a:p>
            <a:endParaRPr lang="cs-CZ" dirty="0" smtClean="0"/>
          </a:p>
          <a:p>
            <a:r>
              <a:rPr lang="sk-SK" u="sng" dirty="0" smtClean="0">
                <a:hlinkClick r:id="rId6"/>
              </a:rPr>
              <a:t>http://www.ceskenoviny.cz/svet/zpravy/portugalsko-ochromila-dalsi-stavka-proti-usporam/956351</a:t>
            </a:r>
            <a:endParaRPr lang="sk-SK" u="sng" dirty="0" smtClean="0"/>
          </a:p>
          <a:p>
            <a:endParaRPr lang="cs-CZ" dirty="0" smtClean="0"/>
          </a:p>
          <a:p>
            <a:r>
              <a:rPr lang="sk-SK" u="sng" dirty="0" smtClean="0">
                <a:hlinkClick r:id="rId7"/>
              </a:rPr>
              <a:t>http://finweb.hnonline.sk/c1-55119620-portugalsko-si-dnes-pozicalo-rekordne-lacno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107504" y="1628800"/>
            <a:ext cx="5693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[9]</a:t>
            </a:r>
          </a:p>
          <a:p>
            <a:endParaRPr lang="sk-SK" dirty="0" smtClean="0"/>
          </a:p>
          <a:p>
            <a:r>
              <a:rPr lang="sk-SK" dirty="0" smtClean="0"/>
              <a:t>[10]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[11]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[12]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[13]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9263149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Základné údaje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7864" y="184482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S vyhlásením Portugalskej republiky roku 1910 vznikla aj nová vlajka. Starú modrobielu kombináciu nahradili farby </a:t>
            </a:r>
            <a:r>
              <a:rPr lang="sk-SK" b="1" u="sng" dirty="0" smtClean="0">
                <a:solidFill>
                  <a:srgbClr val="C00000"/>
                </a:solidFill>
              </a:rPr>
              <a:t>červená</a:t>
            </a:r>
            <a:r>
              <a:rPr lang="sk-SK" dirty="0" smtClean="0"/>
              <a:t> ( farba revolúcie) a </a:t>
            </a:r>
          </a:p>
          <a:p>
            <a:pPr>
              <a:lnSpc>
                <a:spcPct val="150000"/>
              </a:lnSpc>
            </a:pPr>
            <a:r>
              <a:rPr lang="sk-SK" b="1" u="sng" dirty="0" smtClean="0">
                <a:solidFill>
                  <a:schemeClr val="accent5">
                    <a:lumMod val="75000"/>
                  </a:schemeClr>
                </a:solidFill>
              </a:rPr>
              <a:t>zelená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dirty="0" smtClean="0"/>
              <a:t>(symbolizujúca zámorské objavy).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51520" y="11247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Portugalská vlajka :</a:t>
            </a:r>
            <a:endParaRPr lang="cs-CZ" sz="2800" b="1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376264" cy="1480405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467544" y="3933056"/>
            <a:ext cx="84969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b="1" u="sng" dirty="0" smtClean="0"/>
              <a:t>Ústredný emblém </a:t>
            </a:r>
            <a:r>
              <a:rPr lang="sk-SK" dirty="0" smtClean="0"/>
              <a:t>pripomína niektoré z epizód portugalských dejín. </a:t>
            </a:r>
          </a:p>
          <a:p>
            <a:pPr>
              <a:lnSpc>
                <a:spcPct val="150000"/>
              </a:lnSpc>
            </a:pPr>
            <a:r>
              <a:rPr lang="sk-SK" b="1" u="sng" dirty="0" smtClean="0"/>
              <a:t>Biely štít </a:t>
            </a:r>
            <a:r>
              <a:rPr lang="sk-SK" dirty="0" smtClean="0"/>
              <a:t>patrí prvému portugalskému kráľovi Alfonzovi </a:t>
            </a:r>
            <a:r>
              <a:rPr lang="sk-SK" dirty="0" err="1" smtClean="0"/>
              <a:t>Henriquesovi</a:t>
            </a:r>
            <a:r>
              <a:rPr lang="sk-SK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sk-SK" b="1" u="sng" dirty="0" smtClean="0"/>
              <a:t>sedem zlatých hradov</a:t>
            </a:r>
            <a:r>
              <a:rPr lang="sk-SK" dirty="0" smtClean="0"/>
              <a:t> symbolizuje rozmach ríše a v pozadí je </a:t>
            </a:r>
          </a:p>
          <a:p>
            <a:pPr>
              <a:lnSpc>
                <a:spcPct val="150000"/>
              </a:lnSpc>
            </a:pPr>
            <a:r>
              <a:rPr lang="sk-SK" b="1" u="sng" dirty="0" err="1" smtClean="0"/>
              <a:t>armilárna</a:t>
            </a:r>
            <a:r>
              <a:rPr lang="sk-SK" b="1" u="sng" dirty="0" smtClean="0"/>
              <a:t> sféra </a:t>
            </a:r>
            <a:r>
              <a:rPr lang="sk-SK" dirty="0" smtClean="0"/>
              <a:t>– stredoveký navigačný prístroj, ktorý pripomína významnú úlohu Portugalska pri objavovaní sveta. </a:t>
            </a:r>
          </a:p>
        </p:txBody>
      </p:sp>
    </p:spTree>
    <p:extLst>
      <p:ext uri="{BB962C8B-B14F-4D97-AF65-F5344CB8AC3E}">
        <p14:creationId xmlns:p14="http://schemas.microsoft.com/office/powerpoint/2010/main" val="22836545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Základné údaje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1133356"/>
            <a:ext cx="47880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accent5">
                    <a:lumMod val="75000"/>
                  </a:schemeClr>
                </a:solidFill>
              </a:rPr>
              <a:t>Geografická poloha :</a:t>
            </a:r>
            <a:endParaRPr lang="cs-CZ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 err="1" smtClean="0"/>
              <a:t>Juhozápad</a:t>
            </a:r>
            <a:r>
              <a:rPr lang="cs-CZ" dirty="0" smtClean="0"/>
              <a:t> </a:t>
            </a:r>
            <a:r>
              <a:rPr lang="cs-CZ" dirty="0" err="1" smtClean="0"/>
              <a:t>Európy</a:t>
            </a:r>
            <a:r>
              <a:rPr lang="cs-CZ" dirty="0" smtClean="0"/>
              <a:t>, Pyrenejský </a:t>
            </a:r>
            <a:r>
              <a:rPr lang="cs-CZ" dirty="0" err="1" smtClean="0"/>
              <a:t>polostrov</a:t>
            </a:r>
            <a:r>
              <a:rPr lang="cs-CZ" dirty="0" smtClean="0"/>
              <a:t>.</a:t>
            </a:r>
          </a:p>
          <a:p>
            <a:r>
              <a:rPr lang="sk-SK" dirty="0" smtClean="0"/>
              <a:t>Jediným jeho susediacim štátom je </a:t>
            </a:r>
            <a:r>
              <a:rPr lang="sk-SK" b="1" i="1" dirty="0" smtClean="0"/>
              <a:t>Španielsko</a:t>
            </a:r>
            <a:r>
              <a:rPr lang="sk-SK" dirty="0" smtClean="0"/>
              <a:t>, západné a južné brehy krajiny omývajú vody </a:t>
            </a:r>
            <a:r>
              <a:rPr lang="sk-SK" b="1" i="1" dirty="0" smtClean="0"/>
              <a:t>Atlantického oceánu.</a:t>
            </a:r>
          </a:p>
          <a:p>
            <a:endParaRPr lang="sk-SK" sz="800" dirty="0" smtClean="0"/>
          </a:p>
          <a:p>
            <a:r>
              <a:rPr lang="sk-SK" b="1" u="sng" dirty="0" smtClean="0">
                <a:solidFill>
                  <a:schemeClr val="accent5">
                    <a:lumMod val="75000"/>
                  </a:schemeClr>
                </a:solidFill>
              </a:rPr>
              <a:t>Tvar pobrežia pripomína ľudskú tvár.</a:t>
            </a:r>
          </a:p>
          <a:p>
            <a:r>
              <a:rPr lang="sk-SK" dirty="0" smtClean="0"/>
              <a:t>Čelo je pri meste Porto.</a:t>
            </a:r>
          </a:p>
          <a:p>
            <a:r>
              <a:rPr lang="sk-SK" dirty="0" smtClean="0"/>
              <a:t>Pri hlavnom meste </a:t>
            </a:r>
            <a:r>
              <a:rPr lang="sk-SK" dirty="0" err="1" smtClean="0"/>
              <a:t>Lisboa</a:t>
            </a:r>
            <a:r>
              <a:rPr lang="sk-SK" dirty="0" smtClean="0"/>
              <a:t> je špička nosa.</a:t>
            </a:r>
          </a:p>
          <a:p>
            <a:r>
              <a:rPr lang="sk-SK" dirty="0" smtClean="0"/>
              <a:t>Juhozápadný výbežok je brada.</a:t>
            </a:r>
          </a:p>
          <a:p>
            <a:r>
              <a:rPr lang="sk-SK" dirty="0" smtClean="0"/>
              <a:t>Vlasy tvorí Španielsko.</a:t>
            </a:r>
          </a:p>
          <a:p>
            <a:endParaRPr lang="sk-SK" sz="800" dirty="0" smtClean="0"/>
          </a:p>
          <a:p>
            <a:r>
              <a:rPr lang="cs-CZ" b="1" u="sng" dirty="0" smtClean="0">
                <a:solidFill>
                  <a:schemeClr val="accent5">
                    <a:lumMod val="75000"/>
                  </a:schemeClr>
                </a:solidFill>
              </a:rPr>
              <a:t>Povrch :</a:t>
            </a:r>
          </a:p>
          <a:p>
            <a:r>
              <a:rPr lang="sk-SK" dirty="0" smtClean="0"/>
              <a:t>Západná a južná časť je pokrytá </a:t>
            </a:r>
            <a:r>
              <a:rPr lang="sk-SK" b="1" i="1" dirty="0" smtClean="0"/>
              <a:t>nížinami</a:t>
            </a:r>
            <a:r>
              <a:rPr lang="sk-SK" dirty="0" smtClean="0"/>
              <a:t> </a:t>
            </a:r>
            <a:r>
              <a:rPr lang="sk-SK" b="1" i="1" dirty="0" smtClean="0"/>
              <a:t>so skalnatým pobrežím</a:t>
            </a:r>
            <a:r>
              <a:rPr lang="sk-SK" dirty="0" smtClean="0"/>
              <a:t>; sever a východ tvoria hlavne </a:t>
            </a:r>
            <a:r>
              <a:rPr lang="sk-SK" b="1" i="1" dirty="0" smtClean="0"/>
              <a:t>pahorkatiny a horské pásma </a:t>
            </a:r>
          </a:p>
          <a:p>
            <a:endParaRPr lang="sk-SK" sz="800" dirty="0" smtClean="0"/>
          </a:p>
          <a:p>
            <a:r>
              <a:rPr lang="cs-CZ" b="1" u="sng" dirty="0" err="1" smtClean="0">
                <a:solidFill>
                  <a:schemeClr val="accent5">
                    <a:lumMod val="75000"/>
                  </a:schemeClr>
                </a:solidFill>
              </a:rPr>
              <a:t>Podnebie</a:t>
            </a:r>
            <a:r>
              <a:rPr lang="cs-CZ" b="1" u="sng" dirty="0" smtClean="0">
                <a:solidFill>
                  <a:schemeClr val="accent5">
                    <a:lumMod val="75000"/>
                  </a:schemeClr>
                </a:solidFill>
              </a:rPr>
              <a:t> :</a:t>
            </a:r>
            <a:endParaRPr lang="cs-CZ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b="1" i="1" dirty="0" smtClean="0"/>
              <a:t>Stredomorské</a:t>
            </a:r>
            <a:r>
              <a:rPr lang="sk-SK" dirty="0" smtClean="0"/>
              <a:t>, ovplyvnené blízkym oceánom; veľa zrážok najmä na severe, v pohoriach  sú väčšie  teplotné rozdiely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10" name="BlokTextu 9"/>
          <p:cNvSpPr txBox="1"/>
          <p:nvPr/>
        </p:nvSpPr>
        <p:spPr>
          <a:xfrm>
            <a:off x="251520" y="6206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Geografia :</a:t>
            </a:r>
            <a:endParaRPr lang="cs-CZ" sz="2800" b="1" dirty="0"/>
          </a:p>
        </p:txBody>
      </p:sp>
      <p:pic>
        <p:nvPicPr>
          <p:cNvPr id="11" name="Picture 6" descr="madeira_portugalsko"/>
          <p:cNvPicPr>
            <a:picLocks noChangeAspect="1" noChangeArrowheads="1"/>
          </p:cNvPicPr>
          <p:nvPr/>
        </p:nvPicPr>
        <p:blipFill>
          <a:blip r:embed="rId2" cstate="print"/>
          <a:srcRect l="3036" t="238" r="2362" b="2144"/>
          <a:stretch>
            <a:fillRect/>
          </a:stretch>
        </p:blipFill>
        <p:spPr bwMode="auto">
          <a:xfrm>
            <a:off x="5076056" y="980728"/>
            <a:ext cx="374565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6545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Ranná história</a:t>
            </a:r>
          </a:p>
          <a:p>
            <a:endParaRPr lang="sk-SK" dirty="0" smtClean="0"/>
          </a:p>
          <a:p>
            <a:pPr indent="539750"/>
            <a:r>
              <a:rPr lang="sk-SK" dirty="0" smtClean="0"/>
              <a:t>V priebehu prvého tisícročia pred naším letopočtom prišli na územie dnešného Portugalska </a:t>
            </a:r>
            <a:r>
              <a:rPr lang="sk-SK" b="1" i="1" u="sng" dirty="0" smtClean="0"/>
              <a:t>Kelti</a:t>
            </a:r>
            <a:r>
              <a:rPr lang="sk-SK" dirty="0" smtClean="0"/>
              <a:t> a okolo roku 700 </a:t>
            </a:r>
            <a:r>
              <a:rPr lang="sk-SK" dirty="0" err="1" smtClean="0"/>
              <a:t>p.n.l</a:t>
            </a:r>
            <a:r>
              <a:rPr lang="sk-SK" dirty="0" smtClean="0"/>
              <a:t>. sa začali usídlovať na severe krajiny v opevenených dedinách (</a:t>
            </a:r>
            <a:r>
              <a:rPr lang="en-US" dirty="0" err="1"/>
              <a:t>citânias</a:t>
            </a:r>
            <a:r>
              <a:rPr lang="sk-SK" dirty="0" smtClean="0"/>
              <a:t>).</a:t>
            </a:r>
          </a:p>
          <a:p>
            <a:pPr indent="539750"/>
            <a:r>
              <a:rPr lang="sk-SK" dirty="0" smtClean="0"/>
              <a:t>V južných oblastiach svoje osady zakladali </a:t>
            </a:r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Feničania, Gréci a Kartágijci</a:t>
            </a:r>
            <a:r>
              <a:rPr lang="sk-SK" dirty="0" smtClean="0"/>
              <a:t>. Z tohto obdobia pochádzajú aj mená najstarších miest ako je </a:t>
            </a:r>
            <a:r>
              <a:rPr lang="sk-SK" b="1" dirty="0" smtClean="0"/>
              <a:t>Lisabon.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pPr indent="539750"/>
            <a:r>
              <a:rPr lang="sk-SK" dirty="0" smtClean="0"/>
              <a:t>Na prelome letopočtu si územie podmanili </a:t>
            </a:r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Rimania</a:t>
            </a:r>
            <a:r>
              <a:rPr lang="sk-SK" dirty="0" smtClean="0"/>
              <a:t> a nastolili tu tak Rímsku nadvládu. Dorazilo tu </a:t>
            </a:r>
            <a:r>
              <a:rPr lang="sk-SK" b="1" dirty="0" smtClean="0"/>
              <a:t>kresťanstvo</a:t>
            </a:r>
            <a:r>
              <a:rPr lang="sk-SK" dirty="0" smtClean="0"/>
              <a:t> a prínosom bol aj jazyk odvodený z latinčiny.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Rímske obdobie ukončili v 5.-6. stor. vpády germánskych kmeňov     (</a:t>
            </a:r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Vandali, </a:t>
            </a:r>
            <a:r>
              <a:rPr lang="sk-SK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Vizigóti</a:t>
            </a:r>
            <a:r>
              <a:rPr lang="sk-SK" i="1" dirty="0" smtClean="0"/>
              <a:t>), </a:t>
            </a:r>
            <a:r>
              <a:rPr lang="sk-SK" dirty="0" smtClean="0"/>
              <a:t>no v roku 711 sa vďaka rozporom medzi týmito národmi dostali na územie </a:t>
            </a:r>
            <a:r>
              <a:rPr lang="sk-SK" b="1" i="1" u="sng" dirty="0" smtClean="0">
                <a:solidFill>
                  <a:schemeClr val="accent5">
                    <a:lumMod val="75000"/>
                  </a:schemeClr>
                </a:solidFill>
              </a:rPr>
              <a:t>Arabi</a:t>
            </a:r>
            <a:r>
              <a:rPr lang="sk-SK" dirty="0" smtClean="0"/>
              <a:t>.  Krajinu potom nasledujúcich 500 rokov ovplyvňovala </a:t>
            </a:r>
            <a:r>
              <a:rPr lang="sk-SK" b="1" dirty="0" smtClean="0"/>
              <a:t>maurská moslimská kultúra</a:t>
            </a:r>
            <a:r>
              <a:rPr lang="sk-SK" dirty="0" smtClean="0"/>
              <a:t>.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Kresťanské </a:t>
            </a:r>
            <a:r>
              <a:rPr lang="sk-SK" dirty="0" err="1" smtClean="0"/>
              <a:t>znovudobytie</a:t>
            </a:r>
            <a:r>
              <a:rPr lang="sk-SK" dirty="0" smtClean="0"/>
              <a:t> Pyrenejského polostrova vyvrcholilo vznikom katolíckeho Španielska a Portugalska.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54897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</a:t>
            </a:r>
            <a:r>
              <a:rPr lang="sk-SK" sz="2800" b="1" dirty="0" smtClean="0"/>
              <a:t>ámorské plavby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Obdobie portugalských zámorských objavov začalo začiatkom 15. storočia. Kráľovský syn </a:t>
            </a:r>
            <a:r>
              <a:rPr lang="sk-SK" b="1" dirty="0" smtClean="0"/>
              <a:t>Henrich</a:t>
            </a:r>
            <a:r>
              <a:rPr lang="sk-SK" dirty="0" smtClean="0"/>
              <a:t> zorganizoval mnoho výprav čím si vyslúžil priezvisko </a:t>
            </a:r>
            <a:r>
              <a:rPr lang="sk-SK" b="1" i="1" dirty="0" smtClean="0"/>
              <a:t>„Moreplavec “. </a:t>
            </a:r>
          </a:p>
          <a:p>
            <a:pPr indent="539750"/>
            <a:r>
              <a:rPr lang="sk-SK" dirty="0" smtClean="0"/>
              <a:t>Portugalsko sa významne podieľalo na objavovaní sveta a tak získalo aj mnohé </a:t>
            </a:r>
            <a:r>
              <a:rPr lang="sk-SK" b="1" i="1" u="sng" dirty="0" smtClean="0">
                <a:solidFill>
                  <a:srgbClr val="C00000"/>
                </a:solidFill>
              </a:rPr>
              <a:t>kolónie</a:t>
            </a:r>
            <a:r>
              <a:rPr lang="sk-SK" dirty="0" smtClean="0"/>
              <a:t> v blízkej </a:t>
            </a:r>
            <a:r>
              <a:rPr lang="sk-SK" b="1" i="1" u="sng" dirty="0" smtClean="0"/>
              <a:t>Afrike</a:t>
            </a:r>
            <a:r>
              <a:rPr lang="sk-SK" dirty="0" smtClean="0"/>
              <a:t>, ale i v </a:t>
            </a:r>
            <a:r>
              <a:rPr lang="sk-SK" b="1" i="1" u="sng" dirty="0" smtClean="0"/>
              <a:t>Indii </a:t>
            </a:r>
            <a:r>
              <a:rPr lang="sk-SK" dirty="0" smtClean="0"/>
              <a:t>a v </a:t>
            </a:r>
            <a:r>
              <a:rPr lang="sk-SK" b="1" i="1" u="sng" dirty="0" smtClean="0"/>
              <a:t>Južnej Amerike</a:t>
            </a:r>
            <a:r>
              <a:rPr lang="sk-SK" dirty="0" smtClean="0"/>
              <a:t>.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Najvýznamnejším moreplavcom a objavyteľom bol </a:t>
            </a:r>
            <a:r>
              <a:rPr lang="sk-SK" b="1" dirty="0" smtClean="0"/>
              <a:t>Vasco de Gama </a:t>
            </a:r>
            <a:r>
              <a:rPr lang="sk-SK" dirty="0" smtClean="0"/>
              <a:t>(1469 - 1524), ktorému sa ako prvému podarilo </a:t>
            </a:r>
            <a:r>
              <a:rPr lang="sk-SK" b="1" i="1" u="sng" dirty="0" smtClean="0">
                <a:solidFill>
                  <a:srgbClr val="C00000"/>
                </a:solidFill>
              </a:rPr>
              <a:t>doplávať z Európy </a:t>
            </a:r>
            <a:r>
              <a:rPr lang="sk-SK" dirty="0" smtClean="0"/>
              <a:t>okolo Afriky až do Indie a tým ovládnuť východné trhy.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V roku 1500 sa </a:t>
            </a:r>
            <a:r>
              <a:rPr lang="sk-SK" b="1" dirty="0" err="1" smtClean="0"/>
              <a:t>Pedrovi</a:t>
            </a:r>
            <a:r>
              <a:rPr lang="sk-SK" b="1" dirty="0" smtClean="0"/>
              <a:t> Álvarez de Cabral</a:t>
            </a:r>
            <a:r>
              <a:rPr lang="sk-SK" dirty="0" smtClean="0"/>
              <a:t>  podarilo </a:t>
            </a:r>
            <a:r>
              <a:rPr lang="sk-SK" b="1" i="1" u="sng" dirty="0" smtClean="0">
                <a:solidFill>
                  <a:srgbClr val="C00000"/>
                </a:solidFill>
              </a:rPr>
              <a:t>objaviť Brazíliu</a:t>
            </a:r>
            <a:r>
              <a:rPr lang="sk-SK" dirty="0" smtClean="0"/>
              <a:t>. Portugalčina je doteraz úradným jazykom Brazílie.</a:t>
            </a:r>
          </a:p>
          <a:p>
            <a:pPr indent="539750"/>
            <a:endParaRPr lang="sk-SK" b="1" dirty="0" smtClean="0"/>
          </a:p>
          <a:p>
            <a:pPr indent="539750"/>
            <a:r>
              <a:rPr lang="sk-SK" dirty="0" smtClean="0"/>
              <a:t>V roku 1519 </a:t>
            </a:r>
            <a:r>
              <a:rPr lang="sk-SK" b="1" dirty="0" err="1" smtClean="0"/>
              <a:t>Fernando</a:t>
            </a:r>
            <a:r>
              <a:rPr lang="sk-SK" b="1" dirty="0" smtClean="0"/>
              <a:t> </a:t>
            </a:r>
            <a:r>
              <a:rPr lang="sk-SK" b="1" dirty="0" err="1" smtClean="0"/>
              <a:t>Magalhães</a:t>
            </a:r>
            <a:r>
              <a:rPr lang="sk-SK" dirty="0" smtClean="0"/>
              <a:t>  oboplával Zem. Prispel tak k uskutočneniu prvej </a:t>
            </a:r>
            <a:r>
              <a:rPr lang="sk-SK" b="1" i="1" u="sng" dirty="0" smtClean="0">
                <a:solidFill>
                  <a:srgbClr val="C00000"/>
                </a:solidFill>
              </a:rPr>
              <a:t>cesty okolo sveta </a:t>
            </a:r>
            <a:r>
              <a:rPr lang="sk-SK" dirty="0" smtClean="0"/>
              <a:t>a dokázal, že </a:t>
            </a:r>
            <a:r>
              <a:rPr lang="sk-SK" b="1" i="1" u="sng" dirty="0" smtClean="0"/>
              <a:t>Zem je guľatá</a:t>
            </a:r>
            <a:r>
              <a:rPr lang="sk-SK" dirty="0" smtClean="0"/>
              <a:t>.</a:t>
            </a:r>
            <a:endParaRPr lang="cs-CZ" dirty="0" smtClean="0"/>
          </a:p>
          <a:p>
            <a:pPr indent="539750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5668052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Portugalsko pod nadvládou iných krajín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V rokoch 1580 – 1640 bolo Portugalsko pod </a:t>
            </a:r>
            <a:r>
              <a:rPr lang="sk-SK" b="1" u="sng" dirty="0" smtClean="0">
                <a:solidFill>
                  <a:schemeClr val="accent5">
                    <a:lumMod val="75000"/>
                  </a:schemeClr>
                </a:solidFill>
              </a:rPr>
              <a:t>Španielskou nadvládou </a:t>
            </a:r>
            <a:r>
              <a:rPr lang="sk-SK" dirty="0" smtClean="0"/>
              <a:t>.  Španielsky kráľ Filip II. Si privlastnil portugalský trón a spojil tak portugalské kráľovstvo so španielskym. Tejto situácie využilo </a:t>
            </a:r>
            <a:r>
              <a:rPr lang="sk-SK" u="sng" dirty="0" smtClean="0"/>
              <a:t>Holandsko, Francúzsko a Anglicko</a:t>
            </a:r>
            <a:r>
              <a:rPr lang="sk-SK" dirty="0" smtClean="0"/>
              <a:t> a obsadili niekoľko portugalských kolónií. 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Na prelome 17. storočia sa začala v Portugalsku vytvárať hospodárska a politická </a:t>
            </a:r>
            <a:r>
              <a:rPr lang="sk-SK" b="1" u="sng" dirty="0" smtClean="0">
                <a:solidFill>
                  <a:schemeClr val="accent5">
                    <a:lumMod val="75000"/>
                  </a:schemeClr>
                </a:solidFill>
              </a:rPr>
              <a:t>závislosť na Anglicku </a:t>
            </a:r>
            <a:r>
              <a:rPr lang="sk-SK" dirty="0" smtClean="0"/>
              <a:t>a v r. 1793 na prianie Anglicka vyhlásilo Portugalsko vojnu Francúzsku. Vpád napoleonských vojsk bol s britskou pomocou odrazený.</a:t>
            </a:r>
          </a:p>
          <a:p>
            <a:pPr indent="539750"/>
            <a:r>
              <a:rPr lang="sk-SK" dirty="0" smtClean="0"/>
              <a:t> </a:t>
            </a:r>
          </a:p>
          <a:p>
            <a:pPr indent="539750"/>
            <a:r>
              <a:rPr lang="sk-SK" dirty="0" smtClean="0"/>
              <a:t>Revolúcia v r. 1910 zvrhla posledného kráľa </a:t>
            </a:r>
            <a:r>
              <a:rPr lang="sk-SK" b="1" i="1" dirty="0" smtClean="0"/>
              <a:t>Manuela II</a:t>
            </a:r>
            <a:r>
              <a:rPr lang="sk-SK" dirty="0" smtClean="0"/>
              <a:t>. a vyhlásila </a:t>
            </a:r>
            <a:r>
              <a:rPr lang="sk-SK" b="1" dirty="0" smtClean="0">
                <a:solidFill>
                  <a:srgbClr val="C00000"/>
                </a:solidFill>
              </a:rPr>
              <a:t>Portugalsko za  republiku</a:t>
            </a:r>
            <a:r>
              <a:rPr lang="sk-SK" dirty="0" smtClean="0"/>
              <a:t>. Nastalo však obdobie politickej nestability, ktoré vyvrcholilo vojenským prevratom (1926) a nastolením diktatúry </a:t>
            </a:r>
            <a:r>
              <a:rPr lang="sk-SK" dirty="0" err="1" smtClean="0"/>
              <a:t>Antonia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Oliviera</a:t>
            </a:r>
            <a:r>
              <a:rPr lang="sk-SK" dirty="0" smtClean="0"/>
              <a:t> </a:t>
            </a:r>
            <a:r>
              <a:rPr lang="sk-SK" dirty="0" err="1" smtClean="0"/>
              <a:t>Salazara</a:t>
            </a:r>
            <a:r>
              <a:rPr lang="sk-SK" dirty="0" smtClean="0"/>
              <a:t>. </a:t>
            </a:r>
          </a:p>
          <a:p>
            <a:pPr indent="539750"/>
            <a:r>
              <a:rPr lang="sk-SK" dirty="0" smtClean="0"/>
              <a:t>Jednou z príčin tejto nestabilita a finančnej krízy bolo striedanie vlád. Zaujímavosťou je že sa v priebehu 16 rokov (1910 - 1926) vystriedalo 45 vlád. </a:t>
            </a:r>
          </a:p>
        </p:txBody>
      </p:sp>
    </p:spTree>
    <p:extLst>
      <p:ext uri="{BB962C8B-B14F-4D97-AF65-F5344CB8AC3E}">
        <p14:creationId xmlns:p14="http://schemas.microsoft.com/office/powerpoint/2010/main" val="264921142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karafiat-cerveny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 rot="476666">
            <a:off x="3866344" y="3063360"/>
            <a:ext cx="3443683" cy="35738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Salazarova diktatúra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b="1" i="1" u="sng" dirty="0" smtClean="0"/>
              <a:t>António Oliveira de Salazar </a:t>
            </a:r>
            <a:r>
              <a:rPr lang="sk-SK" dirty="0" smtClean="0"/>
              <a:t>bol charizmatický muž. V roku 1933 vyhlásil takzvaný „Nový štát“  - republiku, ktorá bola nacionálna, katolícka, autoritatívna a represívna. Okrem národnej únie boli všetky ostatné strany zakázané. Za jeho vlády fungovala tajná polícia a cenzúra. Akékoľvek štrajky boli zakázané.</a:t>
            </a:r>
          </a:p>
          <a:p>
            <a:pPr indent="539750"/>
            <a:r>
              <a:rPr lang="sk-SK" dirty="0" smtClean="0"/>
              <a:t>Pozitívom jeho vlády bolo to, že sa mu podarilo udržať Portugalsko neutrálnym po celú dobu Druhej svetovej vojny.</a:t>
            </a:r>
          </a:p>
          <a:p>
            <a:pPr indent="539750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3429000"/>
            <a:ext cx="85689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/>
              <a:t>Karafiátová</a:t>
            </a:r>
            <a:r>
              <a:rPr lang="sk-SK" sz="2800" b="1" dirty="0" smtClean="0"/>
              <a:t> revolúcia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Obdobie diktatúry už raz takmer bolo ukončené keď </a:t>
            </a:r>
            <a:r>
              <a:rPr lang="sk-SK" dirty="0" err="1" smtClean="0"/>
              <a:t>Salazar</a:t>
            </a:r>
            <a:r>
              <a:rPr lang="sk-SK" dirty="0" smtClean="0"/>
              <a:t> v roku 1968 dostal mŕtvicu. Dva roky po incidente zomrel.</a:t>
            </a:r>
          </a:p>
          <a:p>
            <a:pPr indent="539750"/>
            <a:r>
              <a:rPr lang="sk-SK" dirty="0" smtClean="0"/>
              <a:t>Jeho moc prevzal </a:t>
            </a:r>
            <a:r>
              <a:rPr lang="sk-SK" dirty="0" err="1" smtClean="0"/>
              <a:t>Marcelo</a:t>
            </a:r>
            <a:r>
              <a:rPr lang="sk-SK" dirty="0" smtClean="0"/>
              <a:t> </a:t>
            </a:r>
            <a:r>
              <a:rPr lang="sk-SK" dirty="0" err="1" smtClean="0"/>
              <a:t>Caetano</a:t>
            </a:r>
            <a:r>
              <a:rPr lang="sk-SK" dirty="0" smtClean="0"/>
              <a:t> do ktorého ľudia vkladali nádeje no lenže </a:t>
            </a:r>
            <a:r>
              <a:rPr lang="sk-SK" dirty="0" err="1" smtClean="0"/>
              <a:t>Caetano</a:t>
            </a:r>
            <a:r>
              <a:rPr lang="sk-SK" dirty="0" smtClean="0"/>
              <a:t> pokračoval v </a:t>
            </a:r>
            <a:r>
              <a:rPr lang="sk-SK" dirty="0" err="1" smtClean="0"/>
              <a:t>Salazarovej</a:t>
            </a:r>
            <a:r>
              <a:rPr lang="sk-SK" dirty="0" smtClean="0"/>
              <a:t> politike.</a:t>
            </a:r>
          </a:p>
          <a:p>
            <a:pPr indent="539750"/>
            <a:r>
              <a:rPr lang="sk-SK" dirty="0" smtClean="0"/>
              <a:t>25. apríla 1974  hŕstka vojakov pod vedením generálov </a:t>
            </a:r>
            <a:r>
              <a:rPr lang="sk-SK" b="1" i="1" u="sng" dirty="0" smtClean="0"/>
              <a:t>Antónia </a:t>
            </a:r>
            <a:r>
              <a:rPr lang="sk-SK" b="1" i="1" u="sng" dirty="0" err="1" smtClean="0"/>
              <a:t>Spínoly</a:t>
            </a:r>
            <a:r>
              <a:rPr lang="sk-SK" b="1" i="1" u="sng" dirty="0" smtClean="0"/>
              <a:t> </a:t>
            </a:r>
            <a:r>
              <a:rPr lang="sk-SK" dirty="0" smtClean="0"/>
              <a:t>a </a:t>
            </a:r>
            <a:r>
              <a:rPr lang="sk-SK" b="1" i="1" u="sng" dirty="0" err="1" smtClean="0"/>
              <a:t>Costou</a:t>
            </a:r>
            <a:r>
              <a:rPr lang="sk-SK" b="1" i="1" u="sng" dirty="0" smtClean="0"/>
              <a:t> </a:t>
            </a:r>
            <a:r>
              <a:rPr lang="sk-SK" b="1" i="1" u="sng" dirty="0" err="1" smtClean="0"/>
              <a:t>Gomeza</a:t>
            </a:r>
            <a:r>
              <a:rPr lang="sk-SK" b="1" i="1" u="sng" dirty="0" smtClean="0"/>
              <a:t> </a:t>
            </a:r>
            <a:r>
              <a:rPr lang="sk-SK" dirty="0" smtClean="0"/>
              <a:t>urobili takmer mierový prevrat, </a:t>
            </a:r>
            <a:r>
              <a:rPr lang="sk-SK" dirty="0" err="1" smtClean="0"/>
              <a:t>pozdejšie</a:t>
            </a:r>
            <a:r>
              <a:rPr lang="sk-SK" dirty="0" smtClean="0"/>
              <a:t> pomenovaný </a:t>
            </a:r>
            <a:r>
              <a:rPr lang="sk-SK" dirty="0" smtClean="0">
                <a:solidFill>
                  <a:srgbClr val="C00000"/>
                </a:solidFill>
              </a:rPr>
              <a:t>„</a:t>
            </a:r>
            <a:r>
              <a:rPr lang="sk-SK" b="1" i="1" dirty="0" err="1" smtClean="0">
                <a:solidFill>
                  <a:srgbClr val="C00000"/>
                </a:solidFill>
              </a:rPr>
              <a:t>Karafiátova</a:t>
            </a:r>
            <a:r>
              <a:rPr lang="sk-SK" b="1" i="1" dirty="0" smtClean="0">
                <a:solidFill>
                  <a:srgbClr val="C00000"/>
                </a:solidFill>
              </a:rPr>
              <a:t> revolúcia</a:t>
            </a:r>
            <a:r>
              <a:rPr lang="sk-SK" dirty="0" smtClean="0">
                <a:solidFill>
                  <a:srgbClr val="C00000"/>
                </a:solidFill>
              </a:rPr>
              <a:t>“. </a:t>
            </a:r>
            <a:r>
              <a:rPr lang="sk-SK" dirty="0" smtClean="0"/>
              <a:t>Symbolom revolúcie bol karafiát, ktorý vojaci mali v hlavniach svojich zbraní.</a:t>
            </a:r>
          </a:p>
        </p:txBody>
      </p:sp>
    </p:spTree>
    <p:extLst>
      <p:ext uri="{BB962C8B-B14F-4D97-AF65-F5344CB8AC3E}">
        <p14:creationId xmlns:p14="http://schemas.microsoft.com/office/powerpoint/2010/main" val="264921142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10222067-europska-unia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9512" y="1844824"/>
            <a:ext cx="8712968" cy="4567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228"/>
            <a:ext cx="8229600" cy="907504"/>
          </a:xfrm>
        </p:spPr>
        <p:txBody>
          <a:bodyPr/>
          <a:lstStyle/>
          <a:p>
            <a:r>
              <a:rPr lang="sk-SK" sz="4800" dirty="0" smtClean="0"/>
              <a:t>História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Nedávna história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- V roku 1986 sa Portugalsko pridalo do </a:t>
            </a:r>
            <a:r>
              <a:rPr lang="sk-SK" b="1" dirty="0" smtClean="0"/>
              <a:t>Európskej Ekonomickej Komunity</a:t>
            </a:r>
            <a:r>
              <a:rPr lang="sk-SK" dirty="0" smtClean="0"/>
              <a:t>.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- Posledná kolónia Macau bola mierumilovne odovzdaná Číne v roku 1999. </a:t>
            </a:r>
          </a:p>
          <a:p>
            <a:pPr indent="539750"/>
            <a:endParaRPr lang="sk-SK" dirty="0"/>
          </a:p>
          <a:p>
            <a:pPr indent="539750"/>
            <a:r>
              <a:rPr lang="sk-SK" dirty="0" smtClean="0"/>
              <a:t>- 25. </a:t>
            </a:r>
            <a:r>
              <a:rPr lang="sk-SK" dirty="0"/>
              <a:t>m</a:t>
            </a:r>
            <a:r>
              <a:rPr lang="sk-SK" dirty="0" smtClean="0"/>
              <a:t>arca 1995 začalo Portugalsko implementovať pravidlá </a:t>
            </a:r>
            <a:r>
              <a:rPr lang="sk-SK" b="1" dirty="0" smtClean="0"/>
              <a:t>Schengenu</a:t>
            </a:r>
            <a:r>
              <a:rPr lang="sk-SK" dirty="0" smtClean="0"/>
              <a:t> a eliminovať hraničné kontroly s ostatnými členmi Schengenu a zároven posilňovali hraničné kontroly so štátmi mimo Schengenu.</a:t>
            </a:r>
          </a:p>
          <a:p>
            <a:pPr indent="539750"/>
            <a:endParaRPr lang="sk-SK" dirty="0"/>
          </a:p>
          <a:p>
            <a:pPr indent="539750"/>
            <a:r>
              <a:rPr lang="sk-SK" dirty="0" smtClean="0"/>
              <a:t>- 5. </a:t>
            </a:r>
            <a:r>
              <a:rPr lang="sk-SK" dirty="0"/>
              <a:t>j</a:t>
            </a:r>
            <a:r>
              <a:rPr lang="sk-SK" dirty="0" smtClean="0"/>
              <a:t>úla 2004 sa </a:t>
            </a:r>
            <a:r>
              <a:rPr lang="sk-SK" b="1" dirty="0" smtClean="0"/>
              <a:t>José Manuel </a:t>
            </a:r>
            <a:r>
              <a:rPr lang="sk-SK" b="1" dirty="0" err="1" smtClean="0"/>
              <a:t>Barroso</a:t>
            </a:r>
            <a:r>
              <a:rPr lang="sk-SK" b="1" dirty="0" smtClean="0"/>
              <a:t> </a:t>
            </a:r>
            <a:r>
              <a:rPr lang="sk-SK" dirty="0" smtClean="0"/>
              <a:t>(premiér Portugalska) stal Prezidentom Európskeho parlamentu.  </a:t>
            </a:r>
          </a:p>
          <a:p>
            <a:pPr indent="539750"/>
            <a:endParaRPr lang="sk-SK" dirty="0" smtClean="0"/>
          </a:p>
          <a:p>
            <a:pPr indent="539750"/>
            <a:r>
              <a:rPr lang="sk-SK" dirty="0" smtClean="0"/>
              <a:t>- Rýchla premena Portugalska do modernej doby, buduje sa moderná architektúra, šesťprúdové diaľnice, špičkové železničné trate, žiarivé štadióny, mnohoposchodové budovy a rôzne veľké renovácie.</a:t>
            </a:r>
          </a:p>
        </p:txBody>
      </p:sp>
      <p:pic>
        <p:nvPicPr>
          <p:cNvPr id="5" name="Obrázok 4" descr="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064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688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998</TotalTime>
  <Words>1974</Words>
  <Application>Microsoft Office PowerPoint</Application>
  <PresentationFormat>Prezentácia na obrazovke (4:3)</PresentationFormat>
  <Paragraphs>271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Executive</vt:lpstr>
      <vt:lpstr>História, obyvateľstvo  a kultúra Portugalska.</vt:lpstr>
      <vt:lpstr>Základné údaje</vt:lpstr>
      <vt:lpstr>Základné údaje</vt:lpstr>
      <vt:lpstr>Základné údaje</vt:lpstr>
      <vt:lpstr>História</vt:lpstr>
      <vt:lpstr>História</vt:lpstr>
      <vt:lpstr>História</vt:lpstr>
      <vt:lpstr>História</vt:lpstr>
      <vt:lpstr>História</vt:lpstr>
      <vt:lpstr>História</vt:lpstr>
      <vt:lpstr>História</vt:lpstr>
      <vt:lpstr>Obyvateľstvo</vt:lpstr>
      <vt:lpstr>Obyvateľstvo</vt:lpstr>
      <vt:lpstr>Kultúra</vt:lpstr>
      <vt:lpstr>Kultúra</vt:lpstr>
      <vt:lpstr>Kultúra</vt:lpstr>
      <vt:lpstr>Kultúra</vt:lpstr>
      <vt:lpstr>Kultúra</vt:lpstr>
      <vt:lpstr>Kultúra</vt:lpstr>
      <vt:lpstr>Ďakujem za pozornosť</vt:lpstr>
      <vt:lpstr>Použitá literatúra</vt:lpstr>
      <vt:lpstr>Použitá literatúra</vt:lpstr>
      <vt:lpstr>Použitá 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História, obyvateľstvo a kultúra Portugalska</dc:title>
  <dc:creator>mtomanek</dc:creator>
  <cp:lastModifiedBy>skybovci@mail.t-com.sk</cp:lastModifiedBy>
  <cp:revision>117</cp:revision>
  <dcterms:created xsi:type="dcterms:W3CDTF">2013-06-17T13:08:59Z</dcterms:created>
  <dcterms:modified xsi:type="dcterms:W3CDTF">2016-03-17T20:35:01Z</dcterms:modified>
</cp:coreProperties>
</file>