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22.jpeg" ContentType="image/jpe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7.png" ContentType="image/png"/>
  <Override PartName="/ppt/media/image1.jpeg" ContentType="image/jpeg"/>
  <Override PartName="/ppt/media/image17.jpeg" ContentType="image/jpeg"/>
  <Override PartName="/ppt/media/image25.jpeg" ContentType="image/jpeg"/>
  <Override PartName="/ppt/media/image16.jpeg" ContentType="image/jpeg"/>
  <Override PartName="/ppt/media/image24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914400" y="3835440"/>
            <a:ext cx="374868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283536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440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374868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744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91440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374868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83536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914400" y="3835440"/>
            <a:ext cx="374832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914400" y="3835440"/>
            <a:ext cx="374868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83536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91440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374868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744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91440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283536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914400" y="3835440"/>
            <a:ext cx="374832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914400" y="3835440"/>
            <a:ext cx="374868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283536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91440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744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91440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2835360" y="383544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835360" y="1447920"/>
            <a:ext cx="182916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3835440"/>
            <a:ext cx="374832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" name="CustomShape 2"/>
          <p:cNvSpPr/>
          <p:nvPr/>
        </p:nvSpPr>
        <p:spPr>
          <a:xfrm>
            <a:off x="64080" y="69840"/>
            <a:ext cx="9012960" cy="6693120"/>
          </a:xfrm>
          <a:prstGeom prst="rect">
            <a:avLst>
              <a:gd fmla="val 4929" name="adj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CustomShape 4"/>
          <p:cNvSpPr/>
          <p:nvPr/>
        </p:nvSpPr>
        <p:spPr>
          <a:xfrm>
            <a:off x="65160" y="69840"/>
            <a:ext cx="9012960" cy="6691680"/>
          </a:xfrm>
          <a:prstGeom prst="rect">
            <a:avLst>
              <a:gd fmla="val 4929" name="adj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>
                <a:solidFill>
                  <a:srgbClr val="000000"/>
                </a:solidFill>
                <a:latin typeface="Perpetua"/>
              </a:rPr>
              <a:t>25.5.20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fld id="{01F1B1D1-31C1-4111-81F1-812131E13171}" type="slidenum">
              <a:rPr lang="sk-SK" sz="1400">
                <a:solidFill>
                  <a:srgbClr val="ffffff"/>
                </a:solidFill>
                <a:latin typeface="Perpetua"/>
              </a:rPr>
              <a:t>&lt;číslo&gt;</a:t>
            </a:fld>
            <a:endParaRPr/>
          </a:p>
        </p:txBody>
      </p:sp>
      <p:sp>
        <p:nvSpPr>
          <p:cNvPr id="7" name="CustomShape 8"/>
          <p:cNvSpPr/>
          <p:nvPr/>
        </p:nvSpPr>
        <p:spPr>
          <a:xfrm>
            <a:off x="63000" y="1449360"/>
            <a:ext cx="9021240" cy="1527120"/>
          </a:xfrm>
          <a:prstGeom prst="rect">
            <a:avLst/>
          </a:prstGeom>
          <a:solidFill>
            <a:srgbClr val="d34817"/>
          </a:solidFill>
        </p:spPr>
      </p:sp>
      <p:sp>
        <p:nvSpPr>
          <p:cNvPr id="8" name="CustomShape 9"/>
          <p:cNvSpPr/>
          <p:nvPr/>
        </p:nvSpPr>
        <p:spPr>
          <a:xfrm>
            <a:off x="63000" y="1396800"/>
            <a:ext cx="9021240" cy="120240"/>
          </a:xfrm>
          <a:prstGeom prst="rect">
            <a:avLst/>
          </a:prstGeom>
          <a:solidFill>
            <a:srgbClr val="e5b1ab"/>
          </a:solidFill>
        </p:spPr>
      </p:sp>
      <p:sp>
        <p:nvSpPr>
          <p:cNvPr id="9" name="CustomShape 10"/>
          <p:cNvSpPr/>
          <p:nvPr/>
        </p:nvSpPr>
        <p:spPr>
          <a:xfrm>
            <a:off x="63000" y="2976480"/>
            <a:ext cx="9021240" cy="110160"/>
          </a:xfrm>
          <a:prstGeom prst="rect">
            <a:avLst/>
          </a:prstGeom>
          <a:solidFill>
            <a:srgbClr val="918485"/>
          </a:solidFill>
        </p:spPr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anchor="ctr" bIns="91440" lIns="90000" rIns="90000" tIns="45000"/>
          <a:p>
            <a:pPr>
              <a:lnSpc>
                <a:spcPct val="100000"/>
              </a:lnSpc>
            </a:pPr>
            <a:r>
              <a:rPr lang="sk-SK" sz="4000">
                <a:solidFill>
                  <a:srgbClr val="ffffff"/>
                </a:solidFill>
                <a:latin typeface="Franklin Gothic Book"/>
              </a:rPr>
              <a:t>Kliknúť na editáciu formátu textu titulkuKliknite sem a upravte štýl predlohy nadpisov.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sk-SK"/>
              <a:t>Kliknúť na editáciu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/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/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/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/>
              <a:t>Šiesta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/>
              <a:t>Siedma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5" name="CustomShape 2"/>
          <p:cNvSpPr/>
          <p:nvPr/>
        </p:nvSpPr>
        <p:spPr>
          <a:xfrm>
            <a:off x="64080" y="69840"/>
            <a:ext cx="9012960" cy="6693120"/>
          </a:xfrm>
          <a:prstGeom prst="rect">
            <a:avLst>
              <a:gd fmla="val 4929" name="adj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anchor="b" bIns="91440" lIns="90000" rIns="90000" tIns="45000"/>
          <a:p>
            <a:pPr>
              <a:lnSpc>
                <a:spcPct val="100000"/>
              </a:lnSpc>
            </a:pPr>
            <a:r>
              <a:rPr lang="sk-SK" sz="4000">
                <a:solidFill>
                  <a:srgbClr val="696464"/>
                </a:solidFill>
                <a:latin typeface="Franklin Gothic Book"/>
              </a:rPr>
              <a:t>Kliknúť na editáciu formátu textu titulkuKliknite sem a upravte štýl predlohy nadpisov.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>
                <a:solidFill>
                  <a:srgbClr val="000000"/>
                </a:solidFill>
                <a:latin typeface="Perpetua"/>
              </a:rPr>
              <a:t>25.5.20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512151-A111-4161-9151-C191A15151B1}" type="slidenum">
              <a:rPr lang="sk-SK">
                <a:solidFill>
                  <a:srgbClr val="000000"/>
                </a:solidFill>
                <a:latin typeface="Perpetua"/>
              </a:rPr>
              <a:t>&lt;číslo&gt;</a:t>
            </a:fld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Kliknúť na editáciu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Šiesta úroveň</a:t>
            </a:r>
            <a:endParaRPr/>
          </a:p>
          <a:p>
            <a:pPr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Siedma úroveňKliknite sem a upravte štýly predlohy textu.</a:t>
            </a:r>
            <a:endParaRPr/>
          </a:p>
          <a:p>
            <a:pPr lvl="1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sk-SK" sz="2400">
                <a:solidFill>
                  <a:srgbClr val="000000"/>
                </a:solidFill>
                <a:latin typeface="Perpetua"/>
              </a:rPr>
              <a:t>Druhá úroveň</a:t>
            </a:r>
            <a:endParaRPr/>
          </a:p>
          <a:p>
            <a:pPr lvl="1">
              <a:buSzPct val="85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Tretia úroveň</a:t>
            </a:r>
            <a:endParaRPr/>
          </a:p>
          <a:p>
            <a:pPr lvl="2">
              <a:buSzPct val="85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Štvrtá úroveň</a:t>
            </a:r>
            <a:endParaRPr/>
          </a:p>
          <a:p>
            <a:pPr lvl="3">
              <a:buSzPct val="80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Piata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4" name="CustomShape 2"/>
          <p:cNvSpPr/>
          <p:nvPr/>
        </p:nvSpPr>
        <p:spPr>
          <a:xfrm>
            <a:off x="64080" y="69840"/>
            <a:ext cx="9012960" cy="6693120"/>
          </a:xfrm>
          <a:prstGeom prst="rect">
            <a:avLst>
              <a:gd fmla="val 4929" name="adj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anchor="b" bIns="91440" lIns="90000" rIns="90000" tIns="45000"/>
          <a:p>
            <a:pPr>
              <a:lnSpc>
                <a:spcPct val="100000"/>
              </a:lnSpc>
            </a:pPr>
            <a:r>
              <a:rPr lang="sk-SK" sz="4000">
                <a:solidFill>
                  <a:srgbClr val="696464"/>
                </a:solidFill>
                <a:latin typeface="Franklin Gothic Book"/>
              </a:rPr>
              <a:t>Kliknúť na editáciu formátu textu titulkuKliknite sem a upravte štýl predlohy nadpisov.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>
                <a:solidFill>
                  <a:srgbClr val="000000"/>
                </a:solidFill>
                <a:latin typeface="Perpetua"/>
              </a:rPr>
              <a:t>25.5.20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71C1A1-3161-4111-A191-C1A1B1F111D1}" type="slidenum">
              <a:rPr lang="sk-SK">
                <a:solidFill>
                  <a:srgbClr val="000000"/>
                </a:solidFill>
                <a:latin typeface="Perpetua"/>
              </a:rPr>
              <a:t>&lt;číslo&gt;</a:t>
            </a:fld>
            <a:endParaRPr/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Kliknúť na editáciu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Šiesta úroveň</a:t>
            </a:r>
            <a:endParaRPr/>
          </a:p>
          <a:p>
            <a:pPr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Siedma úroveňKliknite sem a upravte štýly predlohy textu.</a:t>
            </a:r>
            <a:endParaRPr/>
          </a:p>
          <a:p>
            <a:pPr lvl="1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sk-SK" sz="2400">
                <a:solidFill>
                  <a:srgbClr val="000000"/>
                </a:solidFill>
                <a:latin typeface="Perpetua"/>
              </a:rPr>
              <a:t>Druhá úroveň</a:t>
            </a:r>
            <a:endParaRPr/>
          </a:p>
          <a:p>
            <a:pPr lvl="1">
              <a:buSzPct val="85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Tretia úroveň</a:t>
            </a:r>
            <a:endParaRPr/>
          </a:p>
          <a:p>
            <a:pPr lvl="2">
              <a:buSzPct val="85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Štvrtá úroveň</a:t>
            </a:r>
            <a:endParaRPr/>
          </a:p>
          <a:p>
            <a:pPr lvl="3">
              <a:buSzPct val="80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Piata úroveň</a:t>
            </a:r>
            <a:endParaRPr/>
          </a:p>
        </p:txBody>
      </p:sp>
      <p:sp>
        <p:nvSpPr>
          <p:cNvPr id="90" name="PlaceHolder 8"/>
          <p:cNvSpPr>
            <a:spLocks noGrp="1"/>
          </p:cNvSpPr>
          <p:nvPr>
            <p:ph type="body"/>
          </p:nvPr>
        </p:nvSpPr>
        <p:spPr>
          <a:xfrm>
            <a:off x="4933800" y="1447920"/>
            <a:ext cx="3748680" cy="45716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sk-SK" sz="1400">
                <a:solidFill>
                  <a:srgbClr val="696464"/>
                </a:solidFill>
                <a:latin typeface="Perpetua"/>
              </a:rPr>
              <a:t>Kliknúť na editáciu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1400">
                <a:solidFill>
                  <a:srgbClr val="696464"/>
                </a:solidFill>
                <a:latin typeface="Perpetua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1400">
                <a:solidFill>
                  <a:srgbClr val="696464"/>
                </a:solidFill>
                <a:latin typeface="Perpetua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1400">
                <a:solidFill>
                  <a:srgbClr val="696464"/>
                </a:solidFill>
                <a:latin typeface="Perpetua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1400">
                <a:solidFill>
                  <a:srgbClr val="696464"/>
                </a:solidFill>
                <a:latin typeface="Perpetua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1400">
                <a:solidFill>
                  <a:srgbClr val="696464"/>
                </a:solidFill>
                <a:latin typeface="Perpetua"/>
              </a:rPr>
              <a:t>Šiesta úroveň</a:t>
            </a:r>
            <a:endParaRPr/>
          </a:p>
          <a:p>
            <a:pPr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sk-SK" sz="1400">
                <a:solidFill>
                  <a:srgbClr val="696464"/>
                </a:solidFill>
                <a:latin typeface="Perpetua"/>
              </a:rPr>
              <a:t>Siedma úroveňKliknite sem a upravte štýly predlohy textu.</a:t>
            </a:r>
            <a:endParaRPr/>
          </a:p>
          <a:p>
            <a:pPr lvl="1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sk-SK" sz="2400">
                <a:solidFill>
                  <a:srgbClr val="000000"/>
                </a:solidFill>
                <a:latin typeface="Perpetua"/>
              </a:rPr>
              <a:t>Druhá úroveň</a:t>
            </a:r>
            <a:endParaRPr/>
          </a:p>
          <a:p>
            <a:pPr lvl="1">
              <a:buSzPct val="85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Tretia úroveň</a:t>
            </a:r>
            <a:endParaRPr/>
          </a:p>
          <a:p>
            <a:pPr lvl="2">
              <a:buSzPct val="85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Štvrtá úroveň</a:t>
            </a:r>
            <a:endParaRPr/>
          </a:p>
          <a:p>
            <a:pPr lvl="3">
              <a:buSzPct val="80000"/>
              <a:buFont charset="2" typeface="Wingdings 2"/>
              <a:buChar char=""/>
            </a:pPr>
            <a:r>
              <a:rPr lang="sk-SK" sz="2000">
                <a:solidFill>
                  <a:srgbClr val="000000"/>
                </a:solidFill>
                <a:latin typeface="Perpetua"/>
              </a:rPr>
              <a:t>Piata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39640" y="4437000"/>
            <a:ext cx="7848360" cy="15998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sk-SK" sz="5400">
                <a:solidFill>
                  <a:srgbClr val="742217"/>
                </a:solidFill>
                <a:latin typeface="Franklin Gothic Book"/>
              </a:rPr>
              <a:t>PREŠOVSKÝ  KRAJ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683640" y="1700640"/>
            <a:ext cx="7772040" cy="1469520"/>
          </a:xfrm>
          <a:prstGeom prst="rect">
            <a:avLst/>
          </a:prstGeom>
        </p:spPr>
        <p:txBody>
          <a:bodyPr anchor="ctr" bIns="91440" lIns="90000" rIns="90000" tIns="45000"/>
          <a:p>
            <a:pPr>
              <a:lnSpc>
                <a:spcPct val="100000"/>
              </a:lnSpc>
            </a:pPr>
            <a:r>
              <a:rPr b="1" lang="sk-SK" sz="6600">
                <a:solidFill>
                  <a:srgbClr val="92d050"/>
                </a:solidFill>
                <a:latin typeface="Franklin Gothic Book"/>
              </a:rPr>
              <a:t>POZNÁVAČKA</a:t>
            </a:r>
            <a:r>
              <a:rPr lang="sk-SK" sz="6600">
                <a:solidFill>
                  <a:srgbClr val="7030a0"/>
                </a:solidFill>
                <a:latin typeface="Franklin Gothic Book"/>
              </a:rPr>
              <a:t> 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95640" y="5877360"/>
            <a:ext cx="8229240" cy="719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9.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Jedno z najznámejších lyžiarskych a turistických stredísk vo Vysokých Tatrách.</a:t>
            </a:r>
            <a:endParaRPr/>
          </a:p>
        </p:txBody>
      </p:sp>
      <p:pic>
        <p:nvPicPr>
          <p:cNvPr descr="" id="1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188640"/>
            <a:ext cx="7776360" cy="5508360"/>
          </a:xfrm>
          <a:prstGeom prst="rect">
            <a:avLst/>
          </a:prstGeom>
        </p:spPr>
      </p:pic>
      <p:pic>
        <p:nvPicPr>
          <p:cNvPr descr="" id="14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188640"/>
            <a:ext cx="8270640" cy="5489640"/>
          </a:xfrm>
          <a:prstGeom prst="rect">
            <a:avLst/>
          </a:prstGeom>
        </p:spPr>
      </p:pic>
    </p:spTree>
  </p:cSld>
  <p:timing>
    <p:tnLst>
      <p:par>
        <p:cTn dur="indefinite" id="36" nodeType="tmRoot" restart="never">
          <p:childTnLst>
            <p:seq>
              <p:cTn dur="indefinite" id="37" nodeType="mainSeq">
                <p:childTnLst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dur="2000" fill="freeze" id="42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67640" y="5733360"/>
            <a:ext cx="8229240" cy="752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10.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Obec v okrese Poprad známa nálezom travertínového odliatku výplne lebky neandertálca.</a:t>
            </a:r>
            <a:endParaRPr/>
          </a:p>
        </p:txBody>
      </p:sp>
      <p:pic>
        <p:nvPicPr>
          <p:cNvPr descr="" id="15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404640"/>
            <a:ext cx="6408360" cy="4806000"/>
          </a:xfrm>
          <a:prstGeom prst="rect">
            <a:avLst/>
          </a:prstGeom>
        </p:spPr>
      </p:pic>
      <p:pic>
        <p:nvPicPr>
          <p:cNvPr descr="" id="15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56000" y="2565000"/>
            <a:ext cx="4114440" cy="2790360"/>
          </a:xfrm>
          <a:prstGeom prst="rect">
            <a:avLst/>
          </a:prstGeom>
        </p:spPr>
      </p:pic>
    </p:spTree>
  </p:cSld>
  <p:timing>
    <p:tnLst>
      <p:par>
        <p:cTn dur="indefinite" id="43" nodeType="tmRoot" restart="never">
          <p:childTnLst>
            <p:seq>
              <p:cTn dur="indefinite" id="44" nodeType="mainSeq">
                <p:childTnLst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49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79640" y="5445360"/>
            <a:ext cx="8445240" cy="1079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    </a:t>
            </a:r>
            <a:r>
              <a:rPr lang="sk-SK" sz="2600">
                <a:solidFill>
                  <a:srgbClr val="000000"/>
                </a:solidFill>
                <a:latin typeface="Perpetua"/>
              </a:rPr>
              <a:t>11.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Hrad v hraničnej oblasti s Poľskom, pri rieke Poprad so skanzenom – ľudová architektúra Spiša a Šariša.</a:t>
            </a:r>
            <a:endParaRPr/>
          </a:p>
        </p:txBody>
      </p:sp>
      <p:pic>
        <p:nvPicPr>
          <p:cNvPr descr="" id="15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313200"/>
            <a:ext cx="8640720" cy="4856040"/>
          </a:xfrm>
          <a:prstGeom prst="rect">
            <a:avLst/>
          </a:prstGeom>
        </p:spPr>
      </p:pic>
      <p:pic>
        <p:nvPicPr>
          <p:cNvPr descr="" id="15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332640"/>
            <a:ext cx="8640720" cy="5040360"/>
          </a:xfrm>
          <a:prstGeom prst="rect">
            <a:avLst/>
          </a:prstGeom>
        </p:spPr>
      </p:pic>
    </p:spTree>
  </p:cSld>
  <p:timing>
    <p:tnLst>
      <p:par>
        <p:cTn dur="indefinite" id="50" nodeType="tmRoot" restart="never">
          <p:childTnLst>
            <p:seq>
              <p:cTn dur="indefinite" id="51" nodeType="mainSeq">
                <p:childTnLst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dur="2000" fill="freeze" id="56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79640" y="5445360"/>
            <a:ext cx="8445240" cy="1079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   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12. Národný park na hraniciach s Poľskom a Ukrajinou.</a:t>
            </a:r>
            <a:endParaRPr/>
          </a:p>
        </p:txBody>
      </p:sp>
      <p:pic>
        <p:nvPicPr>
          <p:cNvPr descr="" id="1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260640"/>
            <a:ext cx="6336360" cy="4752000"/>
          </a:xfrm>
          <a:prstGeom prst="rect">
            <a:avLst/>
          </a:prstGeom>
        </p:spPr>
      </p:pic>
      <p:pic>
        <p:nvPicPr>
          <p:cNvPr descr="" id="15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8000" y="1340640"/>
            <a:ext cx="5568120" cy="4176000"/>
          </a:xfrm>
          <a:prstGeom prst="rect">
            <a:avLst/>
          </a:prstGeom>
        </p:spPr>
      </p:pic>
      <p:pic>
        <p:nvPicPr>
          <p:cNvPr descr="" id="159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04000" y="1340640"/>
            <a:ext cx="5664240" cy="4176000"/>
          </a:xfrm>
          <a:prstGeom prst="rect">
            <a:avLst/>
          </a:prstGeom>
        </p:spPr>
      </p:pic>
    </p:spTree>
  </p:cSld>
  <p:timing>
    <p:tnLst>
      <p:par>
        <p:cTn dur="indefinite" id="57" nodeType="tmRoot" restart="never">
          <p:childTnLst>
            <p:seq>
              <p:cTn dur="indefinite" id="58" nodeType="mainSeq">
                <p:childTnLst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out">
                                      <p:cBhvr additive="repl">
                                        <p:cTn dur="2000" fill="freeze" id="63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out">
                                      <p:cBhvr additive="repl">
                                        <p:cTn dur="2000" fill="freeze" id="68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79640" y="5301360"/>
            <a:ext cx="8784720" cy="1223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Perpetua"/>
              </a:rPr>
              <a:t>   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13. Okresné mesto Prešovského kraja pod Vysokými Tatrami – nachádza sa tu drevený evanjelický kostolík – pamiatka UNESCO.</a:t>
            </a:r>
            <a:endParaRPr/>
          </a:p>
        </p:txBody>
      </p:sp>
      <p:pic>
        <p:nvPicPr>
          <p:cNvPr descr="" id="161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404640"/>
            <a:ext cx="8568720" cy="4766040"/>
          </a:xfrm>
          <a:prstGeom prst="rect">
            <a:avLst/>
          </a:prstGeom>
        </p:spPr>
      </p:pic>
      <p:pic>
        <p:nvPicPr>
          <p:cNvPr descr="" id="16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260640"/>
            <a:ext cx="8640720" cy="5301720"/>
          </a:xfrm>
          <a:prstGeom prst="rect">
            <a:avLst/>
          </a:prstGeom>
        </p:spPr>
      </p:pic>
    </p:spTree>
  </p:cSld>
  <p:timing>
    <p:tnLst>
      <p:par>
        <p:cTn dur="indefinite" id="69" nodeType="tmRoot" restart="never">
          <p:childTnLst>
            <p:seq>
              <p:cTn dur="indefinite" id="70" nodeType="mainSeq">
                <p:childTnLst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75"/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76"/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2000" fill="freeze" id="77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755640" y="274680"/>
            <a:ext cx="7930800" cy="1142640"/>
          </a:xfrm>
          <a:prstGeom prst="rect">
            <a:avLst/>
          </a:prstGeom>
        </p:spPr>
        <p:txBody>
          <a:bodyPr anchor="b" bIns="91440" lIns="90000" rIns="90000" tIns="45000"/>
          <a:p>
            <a:pPr algn="ctr">
              <a:lnSpc>
                <a:spcPct val="100000"/>
              </a:lnSpc>
            </a:pPr>
            <a:r>
              <a:rPr b="1" i="1" lang="sk-SK" sz="4400">
                <a:solidFill>
                  <a:srgbClr val="d34817"/>
                </a:solidFill>
                <a:latin typeface="Franklin Gothic Book"/>
              </a:rPr>
              <a:t>Správne odpovede: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67640" y="1447920"/>
            <a:ext cx="419544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000000"/>
                </a:solidFill>
                <a:latin typeface="Franklin Gothic Book"/>
              </a:rPr>
              <a:t>Dunajec</a:t>
            </a:r>
            <a:endParaRPr/>
          </a:p>
          <a:p>
            <a:pPr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000000"/>
                </a:solidFill>
                <a:latin typeface="Franklin Gothic Book"/>
              </a:rPr>
              <a:t>Dukliansky priesmyk</a:t>
            </a:r>
            <a:endParaRPr/>
          </a:p>
          <a:p>
            <a:pPr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000000"/>
                </a:solidFill>
                <a:latin typeface="Franklin Gothic Book"/>
              </a:rPr>
              <a:t>Bardejov</a:t>
            </a:r>
            <a:endParaRPr/>
          </a:p>
          <a:p>
            <a:pPr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000000"/>
                </a:solidFill>
                <a:latin typeface="Franklin Gothic Book"/>
              </a:rPr>
              <a:t>Nová Sedlica</a:t>
            </a:r>
            <a:endParaRPr/>
          </a:p>
          <a:p>
            <a:pPr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000000"/>
                </a:solidFill>
                <a:latin typeface="Franklin Gothic Book"/>
              </a:rPr>
              <a:t>Andy Warhol - Medzilaborce</a:t>
            </a:r>
            <a:endParaRPr/>
          </a:p>
          <a:p>
            <a:pPr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000000"/>
                </a:solidFill>
                <a:latin typeface="Franklin Gothic Book"/>
              </a:rPr>
              <a:t>Chrám sv. Jakuba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5" name="TextShape 3"/>
          <p:cNvSpPr txBox="1"/>
          <p:nvPr/>
        </p:nvSpPr>
        <p:spPr>
          <a:xfrm>
            <a:off x="4716000" y="1447920"/>
            <a:ext cx="3966480" cy="457164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696464"/>
                </a:solidFill>
                <a:latin typeface="Franklin Gothic Book"/>
              </a:rPr>
              <a:t>Aquacity  Poprad</a:t>
            </a:r>
            <a:endParaRPr/>
          </a:p>
          <a:p>
            <a:pPr algn="r"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696464"/>
                </a:solidFill>
                <a:latin typeface="Franklin Gothic Book"/>
              </a:rPr>
              <a:t>Prešov</a:t>
            </a:r>
            <a:endParaRPr/>
          </a:p>
          <a:p>
            <a:pPr algn="r"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696464"/>
                </a:solidFill>
                <a:latin typeface="Franklin Gothic Book"/>
              </a:rPr>
              <a:t>Tatranská Lomnica</a:t>
            </a:r>
            <a:endParaRPr/>
          </a:p>
          <a:p>
            <a:pPr algn="r"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696464"/>
                </a:solidFill>
                <a:latin typeface="Franklin Gothic Book"/>
              </a:rPr>
              <a:t>Gánovce</a:t>
            </a:r>
            <a:endParaRPr/>
          </a:p>
          <a:p>
            <a:pPr algn="r"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696464"/>
                </a:solidFill>
                <a:latin typeface="Franklin Gothic Book"/>
              </a:rPr>
              <a:t>Ľubovniansky hrad</a:t>
            </a:r>
            <a:endParaRPr/>
          </a:p>
          <a:p>
            <a:pPr algn="r"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696464"/>
                </a:solidFill>
                <a:latin typeface="Franklin Gothic Book"/>
              </a:rPr>
              <a:t>NP Poloniny</a:t>
            </a:r>
            <a:endParaRPr/>
          </a:p>
          <a:p>
            <a:pPr algn="r">
              <a:lnSpc>
                <a:spcPct val="100000"/>
              </a:lnSpc>
              <a:buSzPct val="85000"/>
              <a:buFont typeface="Franklin Gothic Book"/>
              <a:buAutoNum type="arabicPeriod"/>
            </a:pPr>
            <a:r>
              <a:rPr lang="sk-SK" sz="2800">
                <a:solidFill>
                  <a:srgbClr val="696464"/>
                </a:solidFill>
                <a:latin typeface="Franklin Gothic Book"/>
              </a:rPr>
              <a:t>Kežmarok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78" nodeType="tmRoot" restart="never">
          <p:childTnLst>
            <p:seq>
              <p:cTn dur="indefinite" id="79" nodeType="mainSeq">
                <p:childTnLst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7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0" st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7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>
                      <p:stCondLst>
                        <p:cond delay="indefinite"/>
                      </p:stCondLst>
                      <p:childTnLst>
                        <p:par>
                          <p:cTn fill="hold" id="101">
                            <p:stCondLst>
                              <p:cond delay="0"/>
                            </p:stCondLst>
                            <p:childTnLst>
                              <p:par>
                                <p:cTn fill="hold" id="10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94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>
                      <p:stCondLst>
                        <p:cond delay="indefinite"/>
                      </p:stCondLst>
                      <p:childTnLst>
                        <p:par>
                          <p:cTn fill="hold" id="105">
                            <p:stCondLst>
                              <p:cond delay="0"/>
                            </p:stCondLst>
                            <p:childTnLst>
                              <p:par>
                                <p:cTn fill="hold" id="10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id="11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4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>
                      <p:stCondLst>
                        <p:cond delay="indefinite"/>
                      </p:stCondLst>
                      <p:childTnLst>
                        <p:par>
                          <p:cTn fill="hold" id="113">
                            <p:stCondLst>
                              <p:cond delay="0"/>
                            </p:stCondLst>
                            <p:childTnLst>
                              <p:par>
                                <p:cTn fill="hold" id="11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2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6">
                      <p:stCondLst>
                        <p:cond delay="indefinite"/>
                      </p:stCondLst>
                      <p:childTnLst>
                        <p:par>
                          <p:cTn fill="hold" id="117">
                            <p:stCondLst>
                              <p:cond delay="0"/>
                            </p:stCondLst>
                            <p:childTnLst>
                              <p:par>
                                <p:cTn fill="hold" id="11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0">
                      <p:stCondLst>
                        <p:cond delay="indefinite"/>
                      </p:stCondLst>
                      <p:childTnLst>
                        <p:par>
                          <p:cTn fill="hold" id="121">
                            <p:stCondLst>
                              <p:cond delay="0"/>
                            </p:stCondLst>
                            <p:childTnLst>
                              <p:par>
                                <p:cTn fill="hold" id="12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8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4">
                      <p:stCondLst>
                        <p:cond delay="indefinite"/>
                      </p:stCondLst>
                      <p:childTnLst>
                        <p:par>
                          <p:cTn fill="hold" id="125">
                            <p:stCondLst>
                              <p:cond delay="0"/>
                            </p:stCondLst>
                            <p:childTnLst>
                              <p:par>
                                <p:cTn fill="hold" id="12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0" st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8">
                      <p:stCondLst>
                        <p:cond delay="indefinite"/>
                      </p:stCondLst>
                      <p:childTnLst>
                        <p:par>
                          <p:cTn fill="hold" id="129">
                            <p:stCondLst>
                              <p:cond delay="0"/>
                            </p:stCondLst>
                            <p:childTnLst>
                              <p:par>
                                <p:cTn fill="hold" id="13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9" st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251640" y="5877360"/>
            <a:ext cx="8568720" cy="752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400">
                <a:solidFill>
                  <a:srgbClr val="000000"/>
                </a:solidFill>
                <a:latin typeface="Perpetua"/>
              </a:rPr>
              <a:t>   </a:t>
            </a:r>
            <a:r>
              <a:rPr lang="sk-SK" sz="2400">
                <a:solidFill>
                  <a:srgbClr val="000000"/>
                </a:solidFill>
                <a:latin typeface="Perpetua"/>
              </a:rPr>
              <a:t>1. </a:t>
            </a:r>
            <a:r>
              <a:rPr lang="sk-SK" sz="2400">
                <a:solidFill>
                  <a:srgbClr val="000000"/>
                </a:solidFill>
                <a:latin typeface="Franklin Gothic Book"/>
              </a:rPr>
              <a:t>Rieka v NP Pieniny známa splavovaním na drevených pltiach.</a:t>
            </a:r>
            <a:endParaRPr/>
          </a:p>
        </p:txBody>
      </p:sp>
      <p:pic>
        <p:nvPicPr>
          <p:cNvPr descr="" id="12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27640" y="188640"/>
            <a:ext cx="7416360" cy="5562360"/>
          </a:xfrm>
          <a:prstGeom prst="rect">
            <a:avLst/>
          </a:prstGeom>
        </p:spPr>
      </p:pic>
      <p:pic>
        <p:nvPicPr>
          <p:cNvPr descr="" id="12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24720" y="188640"/>
            <a:ext cx="8351640" cy="55980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7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8"/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2000" fill="freeze" id="9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0" y="5229360"/>
            <a:ext cx="9540360" cy="1340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                  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2. Priesmyk na hraniciach Slovenska a Poľska, </a:t>
            </a:r>
            <a:endParaRPr/>
          </a:p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                         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je tu pamätník bitky z 2. svetovej vojny.</a:t>
            </a:r>
            <a:endParaRPr/>
          </a:p>
        </p:txBody>
      </p:sp>
      <p:pic>
        <p:nvPicPr>
          <p:cNvPr descr="" id="1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188640"/>
            <a:ext cx="8172000" cy="54288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23640" y="5949360"/>
            <a:ext cx="8820000" cy="680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     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3. Mesto so zachovanými hradbami, známe gotickým Radničným námestím a kostolom sv. Egídia.</a:t>
            </a:r>
            <a:endParaRPr/>
          </a:p>
        </p:txBody>
      </p:sp>
      <p:pic>
        <p:nvPicPr>
          <p:cNvPr descr="" id="1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87440" y="476640"/>
            <a:ext cx="7815960" cy="5184360"/>
          </a:xfrm>
          <a:prstGeom prst="rect">
            <a:avLst/>
          </a:prstGeom>
        </p:spPr>
      </p:pic>
      <p:pic>
        <p:nvPicPr>
          <p:cNvPr descr="" id="13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188640"/>
            <a:ext cx="7920360" cy="5751720"/>
          </a:xfrm>
          <a:prstGeom prst="rect">
            <a:avLst/>
          </a:prstGeom>
        </p:spPr>
      </p:pic>
    </p:spTree>
  </p:cSld>
  <p:timing>
    <p:tnLst>
      <p:par>
        <p:cTn dur="indefinite" id="10" nodeType="tmRoot" restart="never">
          <p:childTnLst>
            <p:seq>
              <p:cTn dur="indefinite" id="11" nodeType="mainSeq">
                <p:childTnLst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6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99640" y="5445360"/>
            <a:ext cx="7797240" cy="896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4. Najvýchodnejšia obec na Slovensku.</a:t>
            </a:r>
            <a:endParaRPr/>
          </a:p>
        </p:txBody>
      </p:sp>
      <p:pic>
        <p:nvPicPr>
          <p:cNvPr descr="" id="13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980640"/>
            <a:ext cx="8737560" cy="3888000"/>
          </a:xfrm>
          <a:prstGeom prst="rect">
            <a:avLst/>
          </a:prstGeom>
        </p:spPr>
      </p:pic>
      <p:sp>
        <p:nvSpPr>
          <p:cNvPr id="135" name="CustomShape 2"/>
          <p:cNvSpPr/>
          <p:nvPr/>
        </p:nvSpPr>
        <p:spPr>
          <a:xfrm>
            <a:off x="8315640" y="2925000"/>
            <a:ext cx="215640" cy="215640"/>
          </a:xfrm>
          <a:prstGeom prst="rect">
            <a:avLst/>
          </a:prstGeom>
          <a:solidFill>
            <a:srgbClr val="ff0000"/>
          </a:solidFill>
          <a:ln w="12600">
            <a:solidFill>
              <a:srgbClr val="9c3510"/>
            </a:solidFill>
            <a:round/>
          </a:ln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39640" y="5733360"/>
            <a:ext cx="8604000" cy="896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  </a:t>
            </a:r>
            <a:r>
              <a:rPr lang="sk-SK" sz="2600">
                <a:solidFill>
                  <a:srgbClr val="000000"/>
                </a:solidFill>
                <a:latin typeface="Franklin Gothic Book"/>
              </a:rPr>
              <a:t>5. Po akom umelcovi je pomenované Múzeum moderného      umenia? V akom meste sa nachádza?</a:t>
            </a:r>
            <a:endParaRPr/>
          </a:p>
        </p:txBody>
      </p:sp>
      <p:pic>
        <p:nvPicPr>
          <p:cNvPr descr="" id="1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88640"/>
            <a:ext cx="8424720" cy="558108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51640" y="5877360"/>
            <a:ext cx="8517240" cy="719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6. Chrám v Levoči, preslávený dreveným oltárom Majstra Pavla.</a:t>
            </a:r>
            <a:endParaRPr/>
          </a:p>
        </p:txBody>
      </p:sp>
      <p:pic>
        <p:nvPicPr>
          <p:cNvPr descr="" id="13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260640"/>
            <a:ext cx="8496720" cy="566064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539640" y="5661360"/>
            <a:ext cx="8229240" cy="680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7.  Relaxačno – športový areál vo vstupnej bráne do Vysokých Tatier.</a:t>
            </a:r>
            <a:endParaRPr/>
          </a:p>
        </p:txBody>
      </p:sp>
      <p:pic>
        <p:nvPicPr>
          <p:cNvPr descr="" id="14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763640" y="836640"/>
            <a:ext cx="5328360" cy="4256280"/>
          </a:xfrm>
          <a:prstGeom prst="rect">
            <a:avLst/>
          </a:prstGeom>
        </p:spPr>
      </p:pic>
      <p:pic>
        <p:nvPicPr>
          <p:cNvPr descr="" id="142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836640"/>
            <a:ext cx="8842680" cy="439200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dur="indefinite" id="18" nodeType="mainSeq">
                <p:childTnLst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23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67640" y="5517360"/>
            <a:ext cx="8229240" cy="1068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sk-SK" sz="2600">
                <a:solidFill>
                  <a:srgbClr val="000000"/>
                </a:solidFill>
                <a:latin typeface="Franklin Gothic Book"/>
              </a:rPr>
              <a:t>8.  Tretie najväčšie mesto Slovenska, preteká ním rieka Torysa.</a:t>
            </a:r>
            <a:endParaRPr/>
          </a:p>
        </p:txBody>
      </p:sp>
      <p:pic>
        <p:nvPicPr>
          <p:cNvPr descr="" id="1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03520" y="260640"/>
            <a:ext cx="7008480" cy="5256360"/>
          </a:xfrm>
          <a:prstGeom prst="rect">
            <a:avLst/>
          </a:prstGeom>
        </p:spPr>
      </p:pic>
      <p:pic>
        <p:nvPicPr>
          <p:cNvPr descr="" id="14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88640"/>
            <a:ext cx="4000680" cy="5328360"/>
          </a:xfrm>
          <a:prstGeom prst="rect">
            <a:avLst/>
          </a:prstGeom>
        </p:spPr>
      </p:pic>
      <p:pic>
        <p:nvPicPr>
          <p:cNvPr descr="" id="146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9640" y="188640"/>
            <a:ext cx="3996000" cy="5328360"/>
          </a:xfrm>
          <a:prstGeom prst="rect">
            <a:avLst/>
          </a:prstGeom>
        </p:spPr>
      </p:pic>
    </p:spTree>
  </p:cSld>
  <p:timing>
    <p:tnLst>
      <p:par>
        <p:cTn dur="indefinite" id="24" nodeType="tmRoot" restart="never">
          <p:childTnLst>
            <p:seq>
              <p:cTn dur="indefinite" id="25" nodeType="mainSeq">
                <p:childTnLst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2000" fill="freeze" id="3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2000" fill="freeze" id="35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