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06D5-3757-48A0-A3C0-398122E24390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3460-FCB9-4905-862F-D1B6DB6F5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06D5-3757-48A0-A3C0-398122E24390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3460-FCB9-4905-862F-D1B6DB6F5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06D5-3757-48A0-A3C0-398122E24390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3460-FCB9-4905-862F-D1B6DB6F5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06D5-3757-48A0-A3C0-398122E24390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3460-FCB9-4905-862F-D1B6DB6F5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06D5-3757-48A0-A3C0-398122E24390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3460-FCB9-4905-862F-D1B6DB6F5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06D5-3757-48A0-A3C0-398122E24390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3460-FCB9-4905-862F-D1B6DB6F5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06D5-3757-48A0-A3C0-398122E24390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3460-FCB9-4905-862F-D1B6DB6F5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06D5-3757-48A0-A3C0-398122E24390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3460-FCB9-4905-862F-D1B6DB6F5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06D5-3757-48A0-A3C0-398122E24390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3460-FCB9-4905-862F-D1B6DB6F5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06D5-3757-48A0-A3C0-398122E24390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3460-FCB9-4905-862F-D1B6DB6F5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06D5-3757-48A0-A3C0-398122E24390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3460-FCB9-4905-862F-D1B6DB6F5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06D5-3757-48A0-A3C0-398122E24390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3460-FCB9-4905-862F-D1B6DB6F5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hyperlink" Target="http://www.youtube.com/watch?v=NZngYDDDfW4" TargetMode="Externa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sk-SK" b="1" dirty="0" smtClean="0">
                <a:latin typeface="Garamond" pitchFamily="18" charset="0"/>
              </a:rPr>
              <a:t>Práca – trest alebo radosť?</a:t>
            </a:r>
            <a:endParaRPr lang="sk-SK" b="1" dirty="0">
              <a:latin typeface="Garamond" pitchFamily="18" charset="0"/>
            </a:endParaRPr>
          </a:p>
        </p:txBody>
      </p:sp>
      <p:pic>
        <p:nvPicPr>
          <p:cNvPr id="11266" name="Picture 2" descr="http://media.novinky.cz/428/314281-original1-3h5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20888"/>
            <a:ext cx="5715000" cy="399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1sg.sk/www/data/01/projekty/2011_2012/no/img/cv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32386" cy="3471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tapety.funhry.sk/file/18064/600x338/16:9/15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618" y="4005064"/>
            <a:ext cx="506438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content.usatoday.com/tech/_photos/2008/05/14/asi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4028614" cy="2699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://www.theblaze.com/wp-content/uploads/2011/11/Asimo-2-620x46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0943" y="332656"/>
            <a:ext cx="432305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BlokTextu 10">
            <a:hlinkClick r:id="rId5"/>
          </p:cNvPr>
          <p:cNvSpPr txBox="1"/>
          <p:nvPr/>
        </p:nvSpPr>
        <p:spPr>
          <a:xfrm>
            <a:off x="1547664" y="37170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5"/>
              </a:rPr>
              <a:t>http://www.youtube.com/watch?v=NZngYDDDfW4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Bookman Old Style" pitchFamily="18" charset="0"/>
              </a:rPr>
              <a:t>Detská práca</a:t>
            </a:r>
            <a:endParaRPr lang="sk-SK" b="1" dirty="0">
              <a:latin typeface="Bookman Old Styl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1800200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>
                <a:latin typeface="Bookman Old Style" pitchFamily="18" charset="0"/>
              </a:rPr>
              <a:t>v minulosti museli deti často pracovať;</a:t>
            </a:r>
          </a:p>
          <a:p>
            <a:r>
              <a:rPr lang="sk-SK" dirty="0" smtClean="0">
                <a:latin typeface="Bookman Old Style" pitchFamily="18" charset="0"/>
              </a:rPr>
              <a:t>dôvody: 1. chudoba (rodičia nestačili uživiť rodinu), 2. zachovanie remesla v rodine;</a:t>
            </a:r>
          </a:p>
          <a:p>
            <a:r>
              <a:rPr lang="sk-SK" dirty="0" smtClean="0">
                <a:latin typeface="Bookman Old Style" pitchFamily="18" charset="0"/>
              </a:rPr>
              <a:t> deti z bohatých rodín mohli študovať.</a:t>
            </a:r>
            <a:endParaRPr lang="sk-SK" dirty="0">
              <a:latin typeface="Bookman Old Style" pitchFamily="18" charset="0"/>
            </a:endParaRPr>
          </a:p>
        </p:txBody>
      </p:sp>
      <p:pic>
        <p:nvPicPr>
          <p:cNvPr id="23554" name="Picture 2" descr="http://www.ludovakultura.sk/fileadmin/images/hesla_full/sukennictv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461951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tmp.aktualne.centrum.sk/soumar/img/1092/90/10929065-detska-pra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405261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	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	</a:t>
            </a:r>
            <a:r>
              <a:rPr lang="sk-SK" b="1" dirty="0" smtClean="0">
                <a:latin typeface="Bookman Old Style" pitchFamily="18" charset="0"/>
              </a:rPr>
              <a:t>Chráni práva detí, ktoré sú zapísané v Dohovore o právach dieťaťa (1989, podpísalo ho 61  členských štátov OSN -  postupne ho prijalo všetkých 193 členských štátov OSN)</a:t>
            </a:r>
          </a:p>
        </p:txBody>
      </p:sp>
      <p:pic>
        <p:nvPicPr>
          <p:cNvPr id="25604" name="Picture 4" descr="http://www.kozmonautika.sk/sites/default/files/OS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63688" cy="1525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ookman Old Style" pitchFamily="18" charset="0"/>
              </a:rPr>
              <a:t>Článok 32</a:t>
            </a:r>
            <a:endParaRPr lang="sk-SK" dirty="0">
              <a:latin typeface="Bookman Old Styl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Máš právo na ochranu pred prácou na miestach alebo v podmienkach, ktoré by mohli uškodiť tvojmu zdraviu alebo prekážať tvojmu vzdelávaniu. Ak na tvojej práci niekto zarába, mal/a by si dostať spravodlivo zaplatené.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i="1" dirty="0" smtClean="0"/>
              <a:t>Dieťa má právo na ochranu pred prácou, ktorá ohrozuje jeho zdravie, výchovu alebo rozvoj. Štát musí stanoviť najnižšiu vekovú hranicu pre vstup do zamestnania a určiť pracovné podmienky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Článok 38</a:t>
            </a:r>
            <a:endParaRPr lang="sk-SK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Máš právo na ochranu v časoch vojny. Ak ešte nemáš pätnásť rokov, nesmieš byť v armáde                             </a:t>
            </a:r>
            <a:r>
              <a:rPr lang="sk-SK" dirty="0" smtClean="0"/>
              <a:t>ani</a:t>
            </a: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 sa zúčastňovať bojov.</a:t>
            </a:r>
          </a:p>
          <a:p>
            <a:pPr>
              <a:buNone/>
            </a:pPr>
            <a:endParaRPr lang="sk-SK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sk-SK" i="1" dirty="0" smtClean="0">
                <a:solidFill>
                  <a:schemeClr val="bg1">
                    <a:lumMod val="95000"/>
                  </a:schemeClr>
                </a:solidFill>
              </a:rPr>
              <a:t>Žiadne dieťa mladšie ako 15 rokov nesmie byť povolané do ozbrojených síl. Štáty musia tiež zabezpečiť ochranu a starostlivosť o deti, ktorých sa ozbrojený konflikt dotkne, podľa príslušných medzinárodných zákonov</a:t>
            </a: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atin typeface="Bookman Old Style" pitchFamily="18" charset="0"/>
              </a:rPr>
              <a:t>Deti v iných častiach sveta a u nás</a:t>
            </a:r>
            <a:endParaRPr lang="sk-SK" b="1" dirty="0">
              <a:latin typeface="Bookman Old Style" pitchFamily="18" charset="0"/>
            </a:endParaRPr>
          </a:p>
        </p:txBody>
      </p:sp>
      <p:sp>
        <p:nvSpPr>
          <p:cNvPr id="26626" name="AutoShape 2" descr="data:image/jpeg;base64,/9j/4AAQSkZJRgABAQAAAQABAAD/2wCEAAkGBhISEBQUEhIUFRUVFBUVFRQUFBQUFRQUFBUVFRQUFBUXHCYeFxkjGRQVHy8gIycpLCwsFR4xNTAqNSYrLSkBCQoKDgwOFw8PGiwkHBwsLCksKSwpLC0sLCkpLCwpKSwpKSwpKSwsLCwpKSkpKSksKSwpKSwsKSkpLCkpKSwsLP/AABEIAKgBKwMBIgACEQEDEQH/xAAcAAAABwEBAAAAAAAAAAAAAAAAAQIDBAUGBwj/xABCEAACAQIEAwYDBgQDBgcAAAABAgMAEQQSITEFBkETIlFhcYEHMpEUI0JScqFiksHwFTOxJDRDgtHhFlNzg6PS8f/EABgBAAMBAQAAAAAAAAAAAAAAAAABAgME/8QAIBEBAQACAgMBAQEBAAAAAAAAAAECERIhAzFRQRNhIv/aAAwDAQACEQMRAD8A6NLj1Btekz40Kt6gjAi9ydaPEAWtXHydXEMLxkO+W31q2yC1ZSLDOJbjapnEeYREtmNj0ud/SnKLiuZGWqTi/MSRKLDMSbadDe2vW9+lYnifOcj37M2A1Y6ghb6i5Fsx10196xnFuOM2bvhiTqRcAnfQeW371tj4/rG5fHRJOfwSSqiy+JNyL7gelSIfiCpPeUAAhSc2gY9BcfvpXLYOLm+YxlmY6akA2Fum4FvrSeIYyWTLcKLFhZbaabZQLgbn3NacMUcq60vxDivYxn5raOmg01Iv57VdYDjsUuxAPgTrXDcLhiQTey2soHjbz67n609hWnjksb6kGwJta9wAaV8eJzKu/KQfCieGubcE5/eM/fKW0Ck3FxY6k9DufDpW84RxyLELmiYEbHxB6gjoR/WsbjY0l2lqxFL7Uil9nRkUjNjFGnBiqQRrQYUjKOLp5JQaiFAaZkmYbUbCxIoBarIsQ5O1PNO1GxpNMdNHDUUOJvvUlXFMjHYmgqmn2cUaEGmDJU0RqTlpJjoCG+HDb1Fk4SKsylJy0gqv8PIqbBDprUgiiFA0QcMDUefALUw0zM9PZaVDYE30qQvDzVlFDToFPsulJJhCOlNPEa0PZeVIfCjwo7HTPCM0Ow8qu3wXlTJwwo2ejvZU3JBU0R6Uh0rPS9qucsDpXMeb+NGSdhmssbZRbUMQNbgHxNdD5l4ukEDyE7DTa5N8oUA+ZrhOP4iXbU6AmwHrrc9a08eP6jPLrQ8RjmYFRoN+6NyP6b1GRMuvU+5vbb+vtTZkOYWIHXXQA9asI8XGw7wAItcgnVtNdtDoa3ZIsUhUWNxtbpoDc386Igqb202Fj/1q0lWPsyxF/wAtr7evrf8AahhcOJCIxmY30BtYAXNrnpS2rip04m2Ya2t5benrUg8cOa4vfoevTr0qbjeAsLjsmUgX6EkE6baHrVHLgyp2o2LjUyLiJJ128PXetNyRjXSZikgRhFLJmIDA5ELqHDXGXuG9rGx3rFNGRU7hc4DqGvlJAfXdD8y38CLg+tK9wTqvTeBmLxRuVyl40cr+UsoYr7E29qey1A4Tje0iR/zKDpt/3qbnrBoDQCgIKWGpd6AjSYekdl5VMJpksb0AzHCPCj7MVKCg0iSOgGOxplo2vvU1YqbYGjQM9kSKNLilLJbcUTSg0aA+3NGMQaSoFOiO9HZh29DthSHhtTax3o7JJ0oZKjMpFOK5oBbR3pJgpWY0BJQBAmjzUYkFGdae6Wilko+2FIy0YiPhVzOlxh4TCkG3lSOwPhSTFVXyb/E8DQlonakmOlZDWDRx74s8UdZlgBugtJY/ma9h42AJ+vlXOcmgJ6k29uv9+BrcfFYL9ue1yVCKwIsLlAVt5ZevrWJZOg+nlv8A9a3wnTPL2U9hb+l/6+tIYjS3XceFNkaeOvTb+9KXAoJq6mLaAkoBVxw3FrCbjc6G/wDfp9Kp46cvWFrqkahuZv7sKzuPkDtcC1IQ0DS2rRjsAdxSWwnUdKkgU9AutVMk3B0r4VY6aTDhSV7NGIB6nbu26b10OwrmPwXL5MSl+6sina/eIINvC4A+ldQVdKm+2c9G3Slx+dHagDSMqjtRZxSGe9ALIomYUwb026HxpbGkr3pKJY1BYtfepcDE705Ro8qA70bYMUQTWnLmgjX2UUlsORUi+lJjB60Az2VEMLapZjpGegIbKaUsdSrCkMlGwZWI0JgAKkK1RMcLjSnstIT4gCnIsUDTEWDvvrVDx7mBMPL2SxSSyABiFuFAbUZm9PSiY3K6gt01yOalwYtetUHA+MLKlxoQcrpr3HsGKXPzWzDUXB8atVINVOiva3WdLUMyeVQVy0RZfGr5J0JYBSmS1R45r9aEk5rH00cZ+MvDLY3tQCFeOPMbd0yLdbA/oVK5xHOVN1Nrdf3rufxMxsQSDtoRLZpGVGLBCQFBL5bFrX2v1rjHF4U7S8aZAwuVF7L6X6VeHklujy8WXHl+K2Z7m9hr4VJwceu/tTQhNW3CcFdbnxq8sukYY9n4IL0meVV2ufQXpeImy1FSZ3BKlVABOp1NvAb1lN1vdQpMct+o9RUtGBqlw87OSDrVvh9BSy6PC7HJMF3oYfHITa59baVFmbM9gBc+JsP3pMHEcr5HUb20/vWqkut6TbN62678JsFlXEOCbNKVbw0RGQj2dv5hXRAbVk/hrEFwIIHzyO1/HRUH7J+1adt6naLNFzKSNKbiQ21qSjC1J0oI0Y6cVKc0o2UWpGZaOm3Jp7NRB6YMtHRoaOecAUWHW+tIJSCkYiS1GHtSWW9ARxMadjxVMmPWl5KXZpH2oUKixQG9OSUSlosMBQOIFR3UilrFTBwODSWFDLagr0AI4xXNeeebI8PiXW4LbaFiygDLfKBY7EgFlv6V0quWca4NgzO8+JMYdjchmL3I2+7By7WGumlbeKXfTLNp+QcSJGxIuSA0EiX/ACTQhhYdO8r/AFrYLAK4/B8QoMLJI8Id2dUQg5QpEYOU7EixdtqZX4y4sPcRRFeqntDceubQjx8zRnh3aMcutOySQeFRzhj41Rcmc7vjiVbCvEQDdwS8dx0LFRlPlrWqKVk0Vj4NgO7UP7VMpsVuKvTQQA9KfKlpzT4nx9pBC5FikhB/TIP+qCuX4x9dhYeX1r0PzTwFcVhZIgAGK3Q9M6kMvpci3vXBcXw6xdXurAkEeBGhBHjeo13t0YZf86RBg7j1H+oqZhIMqAU1hrgZT0AqWtLauJhoBUWeEeANT2WkPGDVylxVsWF1vT6J0pUr7gUiKdFawufE6Wp8i4kT4XXSlYfBqTqo+lOTYhel9Ppr0qXAKe08XY+QY7cPit0zj/5GrSJrWd5KOXAwg9czfV2q/jepZ08UFItQLUKCKEdLZdKSj0p3oBvs6JE1owaTrQByxjrSkXTSomJe3zMF9SBTDcYSNbnMwuouAPxMFGrEfmB9K0kxs69p3YnuKQGNQxzRhgHLvkyO0ZDDVmTfJYnNVLxTngJcph3sP+JiGXCxbX+Z+82hGy0v55DnGoIpBlA3IHl1+m9cn4v8Un1tiQT0jwsVkv4PPN3iP0CsXxDnXFSs5MhXOQWC2UGyhRewF9FG9V/P7S5/I7vxDnDCw6PKo8ddvYXNO8u8xQ4tCY3UlfmCtmA8CNjY+YBHUV564dwnEYlgVjldSQC6qSoudSXayj3NbjA4fh3Dn7QYhnlAsGRrsPG2WwA+tV/OWdJ52Xt2GSjDgDU29a5Hjvi5KFzRROU1UPISVLGx6C1wB+5rM4znLiGMJCs5HURKbAfxMNh61H89e6rn/jtfFOasLAD2kqgjpcXrFcW+MUS3EKFj4nb9651heASzPlzl3/JCDiZPfs+4PdhWv4R8Jp2sXjSIfmxDmR/aCGyj0djT1jB3VJxH4hY7FNljLfpiUsf2uaqsHJCGf7Wsrsp0CuuX0axBH1tXX8D8NsMgtM0k/wDASIYPaGKw+pNanh/DYUj7NIYkQ7osaqp9VAs3vR/T4ODi/LHLsfE8VGogeHDojFpIwCHIK2QyWyhjrr3j69OqcH+H+Aw9jHh1Zh+OX71r+Izd0ewFX7Lt4Dby9PCjU1nbaqTQmdvM0rNSwtC1SaOL0WcimCWpXakbiltR4SVkeeeThiY2lw6qMSNdTZZQN1boGts3lY+WqGIHhTq2NHsS6eeEhdWKyKVe1mVhYq6mzC31pZFa/wCLfD+zxEUyjSRMpP8AFGf/AKsv0rFriAReo9OjG7hwtRPtSC9JeTShSPIQoqP248v2prE4ckm5PtUqPFSKqqMhC7XXXawuQa2k6ZfvolDfSrHh6k2G9U0SPnLG2pJNhYa9BXQfhxwEz4lSR3I++2nUfIPdv2BpZ/BjdbrqXCuHLHBFH1SNVP6gBm/e9PmK21E+CI2NQeIY4wLmkYKpNgTfU+AtqdqepfTDdT1lNOs9YLH/ABKAgmeGFrxsVBlGRXyg3K++g897aVYYPnf/AGPtWXv3IGdSgOWIOWbQdTbS19/Wv55J5xrA9Imx8a7sPQan9q5fxP4lKFOaTM3hYBB7A6/SqT/xNjMV/lRMU6O/3cQHqdD6C5pzD6OTquL5sjTb9zr7KL1nuKfENQps4HkNLn1HTbrWMfhMr6S4g/pgjAGvQvJqf5abXliBAzOC9r6zMSBbXRQApPqDV8ZC2lPzzNM5SBWkPXIua3S7MdFHmfrUjBcPxckqNPIirnVSmZnYjKzfhGXTIB83UVXRY0R2YAZFY5RoFLCx0AsNL+lLn56GdCwBCuGIU2PdVlAHQfNVTRXYuIYbiH2qdMLKQGmYEglG1AdnJAORbm17gk7XrOYTlzF4pySrdbyzMVS19877j0qbxbnjEGSTsmMaSNnyg6i6IpBP/Kagk4udAzMRGNA8jLFHYflLEBva5p1EWKcvYKD/AHnFmQj/AIeGW/t2j6D+WktzJhYv92wUQI2eb75/WzaA+gocI5KknsY1lmv1iQpF7zzZV+imtrwj4TyCxkaGHyRftMvu8lo1PmqmouUi5jawWJ4vj8WLlnKDS/yRLp4myr9RTWF4RNiXK4bDs2W4JizTXPi0nyAeYyjXrXbeH/D/AASENJGcQ42fEsZreiHuD+WtOkYChQAANgBYD0A0FRfIqYOHRcvyTYuPCvFMJrr2k05GJVEK3LCMfdqlibanUAX0tXRMJ8OsGgXtjJiSNhM1oh+mGPKg9DetT2dqN46i5Wq4yG8LFHGoSNFRR+FFCL/KoApOJDW7tNyQNe4vQM7KPGr4yzqp3fheCVvxVN7GqWPjBJtlNQ+IcyyJstxU8dez20Lg0FFqyGC55UsQ+nrV/geYIZNmH1qTWsZp8LUBOIKToae+0igGFaiZqFqYxTKilmaw/vQVKiMdi0iQs3sOpPhWQ4T8WcJJO0MoaBgxUO5BjJBI1bTJr4i3mKY5g4wXa2thoB4DzrlfMHB2bGqI1v8AaGBUD85IDjy173oa0xwl9s7k7B8U+zODUPIgfOrxKWGZwbq2QdRlYm+3dri8kpU6UnjMEkE1mJKgjsySSOzHyqL7ADS3Shix1pcNNMc+j0WOvvpUkSXqlLaUExjL5ilfH8XPJ9XBW9RzCL1D/wAU9RR/4hanMKV8kaPg/CDiMscWZpmkCqlhl7PLdnZuljbyter/AJp4qeH4SfhxDrMzxyRzxd1J4DlJzsWzCxV0sB+HYa3wXDuPzwTLNCxR0PdI2sRZlZT8wPUHSpPH+asRjnVsRJny5sihERUDWvbKNdhvfatJh3tjl5NzS5T4q8SGHSFZguQZe0ChpmFzbNI99QCBcAHQa07wJsRN2kzyl3ylQ8rFiCxtdna5FrXAHhVPwTgpMmaVLImrCQEC/wCFWG+vhWoOJUpYgLb5QLAAeIUf9q03MU443NY4Z41RFNiqhR+LZSNQR1BFx6Cq/iYzkgMzBibj5diSNtRpYXB6X3vTeHmuTqbA6Eg9dDlHjtT2JtC92ytfUJmsbMLZtDe/7DrUc9r/AJyHOC8Djyh+yjUkG7ZSzfMACGckrp1FLxuAIu+a4Ua2JNwWCj0GtMNx9uzy2RUIAXKTcFWB6dTbx61AfHSzXjS9mt3RYXA1G3+po2NfpyXjixjunO2u2ig7G77n0A96pMbxuRtGa/7AVNl4YEVyxuw0CjbzJPWs4ZO9uCSfHbzo/Ct3TkjsdSaa36mtjy38NMZiwHsEjOod7i48UQasPPQedaPivI3D+Gwdti5JJHsQkYcRGVwPkRFGbe1zcgX16VnytXqRzHC4TNa4Om2l79bDzsCfrXZfhtwfBSYOOYYZTMv3ckkqmQmRACTEXJAXvC2W1tR0rN8l8AxOJkfEMq4aCRcn3K2keP8AEkEjXdFPytLfM3e1PTq2BMcaLGihEUWVRsAPX/U6mnd2aR6oBiTTqE04JFPUU4FFZ8avZoClC9FInhQDGgF0hmpuR6SjUtno6DQWPxprPTitT2WhHDKelIk4ejDUCpFqFqYZziPJcMgOlj5aVSx/DxkN0kce9bwUsUBTcG4SYxZiT61bfZaXajzGgkDH8QSJbsdei9T/ANqxvEOMGQ6tc9LbAeX1rG/EXmPE4fHyxvmC91oyLWMZHdI97g+YNUmB5tJPfJ/v1q8Z1tOVabi+KsQdbXsx+lj7GofC+ILHiI2kF1V1J0uQL94r7Xp+FWxSkRKXAGuVb2G2umgprD8lzvbtGSOxte5divS6rsfU1pMbUWyG+ZeHo4eM2YB/u2BG5PdIPgRashicK8YyuPQ/3t710HF8pSnKEm7ijQsgzE36C9ra9SapOYOXDGpZsTGtlzN2pZ3JvplCrYXvbUD1NXPFqJmbElCBc7UgAnYe50FOTyrfQtIfzNcC3kN/3HpRxba05ILaSMP4t9KWY1Gwv5nSlAihvVahEVbcs8vtiJdu4hBY+e4UeZ/0qDCqZhnYheuUZmt4AbX9TVthudZIYFhgRVtmu5F2YsxN7bXsQOu1K6/SaziWDXD4TKCSAwuXOZiWJJJPUkmsnPxoDQXv0/8AyqXH8XmmN5JGbyJ09gNB7UwuJ6AVnk1xuppY4ni8rbbeF/6CpnLuDkxMuUHKAMzyMLpGvi1uptYDqfCxIpYMPJK4SNWd22RFLMfIKNTWykX7Lh1wwYXYB52G5lI+S/ggsvqGPWs7lxjTHHlTuK44yJ2ELWiJswsB2pJsWktvfw6C3rVzw3A5nyRgAAXJUWv/AFI8zXPp+KNFIpSxIv8AMLjUEbfWthwnmt+zVobRmV1iJ0BQswHznZQbG/hU49TdaeSzK6n41b8Q+z5o1mgg/Kyo0khvuX7yi4NxudB0qC0jSsoGMw89iDlxERXUagg3cCqnFxYTCvnZjjZGLEkhhCGvc2B/zN9zceVW+GMk8Sn7BAVYZgEECtl1sbAh12p3sa00XL2FON7VsZncpJkVRKwgtkU3RYyoY3J7xudRtVXxv4dxDiOHlkkd8PI6xdizO5jISSRY1ZyT2LMhvrcZiBvcROG81rw6VY3hmjhc/eRv3+zJ2mhO5GlmXW+hFiLNtYplxk8bxHNh4GL9oPlmmKFVEZ/EiB2JbYsQOlT3EXW10jJYAAAAAAAAAAaAADYW6UgxqelLEIpWUCpCFJw0nY2qM8E67G9XKmky36U9lpR/4xIvzoafh4/GxsdPWrVIww7wqJi+Bxv0ANXufqeznaKRcEUBas/jOWpgbxysB4HWohxGJiNiC3n40tY30e7PbVZaJoz0qmg5jGzqQetT4uMRt+KpuB8koS9DRgGmsytsacRSKntRxVNLpSsLUQYVREiQ0faUdwaPLQHO8dAJwRNZhbXP3rD32rO4fl/h0Td2MztckXJkA9AO5b1N6kzwyOpLAADUmUmQj0jQqi+zGq3Dc44dSseR3ILF5DkIIGwSJFy721OvnvXdJji5O60UGNIFokMYIsQGW2h0BC6AeVR+I8eSL531tcIg7xHj4geZsPOqJ+L4nFm0ClU2zk2Fv/U1HtGG/UKncN5SiXvTffNe9mFo7+JS5LnzcsarfxOvqvbmLGYkkYaMZb6sT3f+aa4B9Ev60nFcmKYXeZ3eQ2LdiAACSPlVrdofNm+lXHFOZsJCCrSLcbKgDlbbWUaD00rMwfEEktdSigGzLdna5sQe8qqSDuNB4bVFv1U/xKwfI8CC8hJLarG7KGUa2DFDYm1rkab2qh4nw7CrqJ8upvGoz7WsQbi19d6aTE4rHzdn2jEHoTlRRewzBBa2oG3UeNbXl74NyOf9pYxi9hlsb676i5BANvlOopb6Nz8zRBbJESSfndunQBVsPqTTkPBcTJ8sL28cpA+pFejeWeQ8JhADHAvaA27RxncjxBPy6eFa5Yzbf666fWo5KeM8Rh2Rsr7imr12r47clWUY2FAMpAmyi176B/Y2B9q4qVpQCpyKEE6mkUtDTDt/wo47gUgSBckWINw5KhTOcxK/efiNiBlJG2gqDx3gqzRyIsQMsRbvAXZ8hIYE9TYX9RXJExJFbHhfMswUEu2b5rnUm5PeN9Tcg6+RrPLGTtrhlvpmnwih3BG63F+lt7fW/tV1y/hvuSCO6XzWNrECw6+YqPxTU5xvfoPHcWq24biFZRlAOmo6i2m3pYU5lPR3HV2oTw2d2IeQqvS56X0At0rR4Dl/GoGWN07MRXDucjNYC8a2DEEC/gDa25tTeI41h4ibC5/L3Wv5EjQH0qo4pzFPiO7conRVJH1NPKYwsbl7aTljipjxULzKZCJFGV+8yMwyh1/iGYEHrp5EdoXEW08NK5f8IuWmYfaJV7iMRFcfMwFiwv8AhW+h8fSupmEGua7301t2BnFKXWmDBagAaN0tJITzpRppVNCxpkcFNkNelF7URbzoBwE0gwr1FAMaJmoCFicJG26j6VDbl1D8ulW+RaMOBtSDPScEmTVHpscWnj0dCR41qTJTbwBtxVbpaUsPMSHe4qxhxiNswpOJ4HGw2qtPK1j3GI96NwLtF8DTt6zTwYmLY5h50X+PyDQxm9PUJkMHh5XaUORIrEiNI4z3U1+a2pbXf+Ee0aP4eQoxZ48t9bTSAL4/5d7n3Bq85l43jAvaYR88ViSIwGYDxAG9vKuZcU51ab/NdmI6HofppWt8l/IWPin7W24pgscF/wBkhhcdGGIi220Riv8ArXOuZ8ZxBXyYvtI76hNFQjbu5e6w9zTJ5lttmH7U2/FDKLEO9rtlsWtYam2vS96czyvuC+PCeqqM1WnDeAzzJnRCV6tcAemp1PkKr48M0jHIpI30Gw8zsB61ZJxqaGMRRzFV3bs7A3J1AkG+ltjbXrVxkv8AliEYPikAMguil5CAbBsrns+hvly77E+VekcLGMqm99AQbE36g6V5KwvEVixQlUHKsuYAm5MeY3BPUlSR716P+HvMwlg7FszPHoLC5ZCLo9xoBa41Nu7vUW9m2J9D7Af1pxX6dR0vrbpoKjIWOjdy/RTr6FgN/T2NFnSJSe6gGpYm1/Nidz63NIjuOwSzRtG6ZkZSrXOhB3868sc88nS8OxbROCUa7QyHaRL+P5hexHvsRXqTDY15RdEyodmkvmP/ALY1A/UQfKq3mflCHHYcw4m77ssndV4mtbNGQLC3gbg7G9M3ku1ExrT848iYnh0lpVzRE2jnUHs38AfyP/Cfa41rMAVRHMNhy7Kq/MxAHqdBWt4xw7UNFqYgEKgDvRpfKwHiNbjzqo5YwbmYS5TkiJLN0DZTlHmbkaVM4pxAq/dPnpoddb+u1TarEoYpHjFh3tbknQ+Fh0qtxWHI1X6DfzpD4wMSWUEnUlTkPrp3T9Kjyvc90n3tf6io18bcuu0vBYRntYe+3710TlL4bNKokmJWPcAfM48r7D+I+wO9Zb4fcOlnx0Khu6rCRwQCCkZBIN976C38Vd9zVjn7VLNdG8FB2aKiLlRRZVHQCnu3tQ7akXFLZHFxQO9LEgNIEa0RhHQ0boO5j0pdRSGFGk56ijYPNHemXiNLOJ8qcjkDUdBGZG6GlpIeop9zakgU9AMoNMy4fren8tMPGx60qCUdhTyYk9aipCwO9Pa0A8JqVm8KjZaVGtGwfJ8RTZhXwFHc0M1MOAwcXxGEfRmUeIuUYfmB2IqXjON4fFa4rDpIf/Mj7kvrmWxb3uKFCq9TbT3dVhuNYWJJiImYobEFgMwvuDte3jYU2MVGv+XHr+aRs59lAC+xDUKFdGN6cmc1aRLi3ewZiR0XZR6KNB7CmWGtHQppJtW45J5pliKGN8ssQy694SREiykMdbbW8loUKjL0qe3fsFzCmIgSWEZyw6X7rD5hl3uD6DxYb1Lw+EzENNZnGqg/In6RsW8/oBR0KJ2V6TUcnXbxBvc+3hSpCzCynL/EQCw/SDp7n6GhQpkbfDRuphyh1YfeBwHWzG5LhtGJN9/Xauac0/AKCQs+ClMBNz2TgvDf+Fh3ox/MB4UKFEDKcY5FxuDgEYgd1Ve88IMql2N3bud4D9QGlqweLJJN738D0oUKmxeKGaIGhQp1Tq3wn4UyRyT9XtGg/hU3Y+5y/wAtbZ5ps3ym1ChXPkYJjXU95TapksoZL3tQoVJmBxFlAG9Sftw96FCguVGnEak/aRQoUlzsrtQaRJMBtR0KDhazXFKvQoUwdWQUlpRQoUbIYtRm1FQqgSsdC1qOhSALIDSsgoUKJ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628" name="AutoShape 4" descr="data:image/jpeg;base64,/9j/4AAQSkZJRgABAQAAAQABAAD/2wCEAAkGBhISEBQUEhIUFRUVFBUVFRQUFBQUFRQUFBUVFRQUFBUXHCYeFxkjGRQVHy8gIycpLCwsFR4xNTAqNSYrLSkBCQoKDgwOFw8PGiwkHBwsLCksKSwpLC0sLCkpLCwpKSwpKSwpKSwsLCwpKSkpKSksKSwpKSwsKSkpLCkpKSwsLP/AABEIAKgBKwMBIgACEQEDEQH/xAAcAAAABwEBAAAAAAAAAAAAAAAAAQIDBAUGBwj/xABCEAACAQIEAwYDBgQDBgcAAAABAgMAEQQSITEFBkETIlFhcYEHMpEUI0JScqFiksHwFTOxJDRDgtHhFlNzg6PS8f/EABgBAAMBAQAAAAAAAAAAAAAAAAABAgME/8QAIBEBAQACAgMBAQEBAAAAAAAAAAECERIhAzFRQRNhIv/aAAwDAQACEQMRAD8A6NLj1Btekz40Kt6gjAi9ydaPEAWtXHydXEMLxkO+W31q2yC1ZSLDOJbjapnEeYREtmNj0ud/SnKLiuZGWqTi/MSRKLDMSbadDe2vW9+lYnifOcj37M2A1Y6ghb6i5Fsx10196xnFuOM2bvhiTqRcAnfQeW371tj4/rG5fHRJOfwSSqiy+JNyL7gelSIfiCpPeUAAhSc2gY9BcfvpXLYOLm+YxlmY6akA2Fum4FvrSeIYyWTLcKLFhZbaabZQLgbn3NacMUcq60vxDivYxn5raOmg01Iv57VdYDjsUuxAPgTrXDcLhiQTey2soHjbz67n609hWnjksb6kGwJta9wAaV8eJzKu/KQfCieGubcE5/eM/fKW0Ck3FxY6k9DufDpW84RxyLELmiYEbHxB6gjoR/WsbjY0l2lqxFL7Uil9nRkUjNjFGnBiqQRrQYUjKOLp5JQaiFAaZkmYbUbCxIoBarIsQ5O1PNO1GxpNMdNHDUUOJvvUlXFMjHYmgqmn2cUaEGmDJU0RqTlpJjoCG+HDb1Fk4SKsylJy0gqv8PIqbBDprUgiiFA0QcMDUefALUw0zM9PZaVDYE30qQvDzVlFDToFPsulJJhCOlNPEa0PZeVIfCjwo7HTPCM0Ow8qu3wXlTJwwo2ejvZU3JBU0R6Uh0rPS9qucsDpXMeb+NGSdhmssbZRbUMQNbgHxNdD5l4ukEDyE7DTa5N8oUA+ZrhOP4iXbU6AmwHrrc9a08eP6jPLrQ8RjmYFRoN+6NyP6b1GRMuvU+5vbb+vtTZkOYWIHXXQA9asI8XGw7wAItcgnVtNdtDoa3ZIsUhUWNxtbpoDc386Igqb202Fj/1q0lWPsyxF/wAtr7evrf8AahhcOJCIxmY30BtYAXNrnpS2rip04m2Ya2t5benrUg8cOa4vfoevTr0qbjeAsLjsmUgX6EkE6baHrVHLgyp2o2LjUyLiJJ128PXetNyRjXSZikgRhFLJmIDA5ELqHDXGXuG9rGx3rFNGRU7hc4DqGvlJAfXdD8y38CLg+tK9wTqvTeBmLxRuVyl40cr+UsoYr7E29qey1A4Tje0iR/zKDpt/3qbnrBoDQCgIKWGpd6AjSYekdl5VMJpksb0AzHCPCj7MVKCg0iSOgGOxplo2vvU1YqbYGjQM9kSKNLilLJbcUTSg0aA+3NGMQaSoFOiO9HZh29DthSHhtTax3o7JJ0oZKjMpFOK5oBbR3pJgpWY0BJQBAmjzUYkFGdae6Wilko+2FIy0YiPhVzOlxh4TCkG3lSOwPhSTFVXyb/E8DQlonakmOlZDWDRx74s8UdZlgBugtJY/ma9h42AJ+vlXOcmgJ6k29uv9+BrcfFYL9ue1yVCKwIsLlAVt5ZevrWJZOg+nlv8A9a3wnTPL2U9hb+l/6+tIYjS3XceFNkaeOvTb+9KXAoJq6mLaAkoBVxw3FrCbjc6G/wDfp9Kp46cvWFrqkahuZv7sKzuPkDtcC1IQ0DS2rRjsAdxSWwnUdKkgU9AutVMk3B0r4VY6aTDhSV7NGIB6nbu26b10OwrmPwXL5MSl+6sina/eIINvC4A+ldQVdKm+2c9G3Slx+dHagDSMqjtRZxSGe9ALIomYUwb026HxpbGkr3pKJY1BYtfepcDE705Ro8qA70bYMUQTWnLmgjX2UUlsORUi+lJjB60Az2VEMLapZjpGegIbKaUsdSrCkMlGwZWI0JgAKkK1RMcLjSnstIT4gCnIsUDTEWDvvrVDx7mBMPL2SxSSyABiFuFAbUZm9PSiY3K6gt01yOalwYtetUHA+MLKlxoQcrpr3HsGKXPzWzDUXB8atVINVOiva3WdLUMyeVQVy0RZfGr5J0JYBSmS1R45r9aEk5rH00cZ+MvDLY3tQCFeOPMbd0yLdbA/oVK5xHOVN1Nrdf3rufxMxsQSDtoRLZpGVGLBCQFBL5bFrX2v1rjHF4U7S8aZAwuVF7L6X6VeHklujy8WXHl+K2Z7m9hr4VJwceu/tTQhNW3CcFdbnxq8sukYY9n4IL0meVV2ufQXpeImy1FSZ3BKlVABOp1NvAb1lN1vdQpMct+o9RUtGBqlw87OSDrVvh9BSy6PC7HJMF3oYfHITa59baVFmbM9gBc+JsP3pMHEcr5HUb20/vWqkut6TbN62678JsFlXEOCbNKVbw0RGQj2dv5hXRAbVk/hrEFwIIHzyO1/HRUH7J+1adt6naLNFzKSNKbiQ21qSjC1J0oI0Y6cVKc0o2UWpGZaOm3Jp7NRB6YMtHRoaOecAUWHW+tIJSCkYiS1GHtSWW9ARxMadjxVMmPWl5KXZpH2oUKixQG9OSUSlosMBQOIFR3UilrFTBwODSWFDLagr0AI4xXNeeebI8PiXW4LbaFiygDLfKBY7EgFlv6V0quWca4NgzO8+JMYdjchmL3I2+7By7WGumlbeKXfTLNp+QcSJGxIuSA0EiX/ACTQhhYdO8r/AFrYLAK4/B8QoMLJI8Id2dUQg5QpEYOU7EixdtqZX4y4sPcRRFeqntDceubQjx8zRnh3aMcutOySQeFRzhj41Rcmc7vjiVbCvEQDdwS8dx0LFRlPlrWqKVk0Vj4NgO7UP7VMpsVuKvTQQA9KfKlpzT4nx9pBC5FikhB/TIP+qCuX4x9dhYeX1r0PzTwFcVhZIgAGK3Q9M6kMvpci3vXBcXw6xdXurAkEeBGhBHjeo13t0YZf86RBg7j1H+oqZhIMqAU1hrgZT0AqWtLauJhoBUWeEeANT2WkPGDVylxVsWF1vT6J0pUr7gUiKdFawufE6Wp8i4kT4XXSlYfBqTqo+lOTYhel9Ppr0qXAKe08XY+QY7cPit0zj/5GrSJrWd5KOXAwg9czfV2q/jepZ08UFItQLUKCKEdLZdKSj0p3oBvs6JE1owaTrQByxjrSkXTSomJe3zMF9SBTDcYSNbnMwuouAPxMFGrEfmB9K0kxs69p3YnuKQGNQxzRhgHLvkyO0ZDDVmTfJYnNVLxTngJcph3sP+JiGXCxbX+Z+82hGy0v55DnGoIpBlA3IHl1+m9cn4v8Un1tiQT0jwsVkv4PPN3iP0CsXxDnXFSs5MhXOQWC2UGyhRewF9FG9V/P7S5/I7vxDnDCw6PKo8ddvYXNO8u8xQ4tCY3UlfmCtmA8CNjY+YBHUV564dwnEYlgVjldSQC6qSoudSXayj3NbjA4fh3Dn7QYhnlAsGRrsPG2WwA+tV/OWdJ52Xt2GSjDgDU29a5Hjvi5KFzRROU1UPISVLGx6C1wB+5rM4znLiGMJCs5HURKbAfxMNh61H89e6rn/jtfFOasLAD2kqgjpcXrFcW+MUS3EKFj4nb9651heASzPlzl3/JCDiZPfs+4PdhWv4R8Jp2sXjSIfmxDmR/aCGyj0djT1jB3VJxH4hY7FNljLfpiUsf2uaqsHJCGf7Wsrsp0CuuX0axBH1tXX8D8NsMgtM0k/wDASIYPaGKw+pNanh/DYUj7NIYkQ7osaqp9VAs3vR/T4ODi/LHLsfE8VGogeHDojFpIwCHIK2QyWyhjrr3j69OqcH+H+Aw9jHh1Zh+OX71r+Izd0ewFX7Lt4Dby9PCjU1nbaqTQmdvM0rNSwtC1SaOL0WcimCWpXakbiltR4SVkeeeThiY2lw6qMSNdTZZQN1boGts3lY+WqGIHhTq2NHsS6eeEhdWKyKVe1mVhYq6mzC31pZFa/wCLfD+zxEUyjSRMpP8AFGf/AKsv0rFriAReo9OjG7hwtRPtSC9JeTShSPIQoqP248v2prE4ckm5PtUqPFSKqqMhC7XXXawuQa2k6ZfvolDfSrHh6k2G9U0SPnLG2pJNhYa9BXQfhxwEz4lSR3I++2nUfIPdv2BpZ/BjdbrqXCuHLHBFH1SNVP6gBm/e9PmK21E+CI2NQeIY4wLmkYKpNgTfU+AtqdqepfTDdT1lNOs9YLH/ABKAgmeGFrxsVBlGRXyg3K++g897aVYYPnf/AGPtWXv3IGdSgOWIOWbQdTbS19/Wv55J5xrA9Imx8a7sPQan9q5fxP4lKFOaTM3hYBB7A6/SqT/xNjMV/lRMU6O/3cQHqdD6C5pzD6OTquL5sjTb9zr7KL1nuKfENQps4HkNLn1HTbrWMfhMr6S4g/pgjAGvQvJqf5abXliBAzOC9r6zMSBbXRQApPqDV8ZC2lPzzNM5SBWkPXIua3S7MdFHmfrUjBcPxckqNPIirnVSmZnYjKzfhGXTIB83UVXRY0R2YAZFY5RoFLCx0AsNL+lLn56GdCwBCuGIU2PdVlAHQfNVTRXYuIYbiH2qdMLKQGmYEglG1AdnJAORbm17gk7XrOYTlzF4pySrdbyzMVS19877j0qbxbnjEGSTsmMaSNnyg6i6IpBP/Kagk4udAzMRGNA8jLFHYflLEBva5p1EWKcvYKD/AHnFmQj/AIeGW/t2j6D+WktzJhYv92wUQI2eb75/WzaA+gocI5KknsY1lmv1iQpF7zzZV+imtrwj4TyCxkaGHyRftMvu8lo1PmqmouUi5jawWJ4vj8WLlnKDS/yRLp4myr9RTWF4RNiXK4bDs2W4JizTXPi0nyAeYyjXrXbeH/D/AASENJGcQ42fEsZreiHuD+WtOkYChQAANgBYD0A0FRfIqYOHRcvyTYuPCvFMJrr2k05GJVEK3LCMfdqlibanUAX0tXRMJ8OsGgXtjJiSNhM1oh+mGPKg9DetT2dqN46i5Wq4yG8LFHGoSNFRR+FFCL/KoApOJDW7tNyQNe4vQM7KPGr4yzqp3fheCVvxVN7GqWPjBJtlNQ+IcyyJstxU8dez20Lg0FFqyGC55UsQ+nrV/geYIZNmH1qTWsZp8LUBOIKToae+0igGFaiZqFqYxTKilmaw/vQVKiMdi0iQs3sOpPhWQ4T8WcJJO0MoaBgxUO5BjJBI1bTJr4i3mKY5g4wXa2thoB4DzrlfMHB2bGqI1v8AaGBUD85IDjy173oa0xwl9s7k7B8U+zODUPIgfOrxKWGZwbq2QdRlYm+3dri8kpU6UnjMEkE1mJKgjsySSOzHyqL7ADS3Shix1pcNNMc+j0WOvvpUkSXqlLaUExjL5ilfH8XPJ9XBW9RzCL1D/wAU9RR/4hanMKV8kaPg/CDiMscWZpmkCqlhl7PLdnZuljbyter/AJp4qeH4SfhxDrMzxyRzxd1J4DlJzsWzCxV0sB+HYa3wXDuPzwTLNCxR0PdI2sRZlZT8wPUHSpPH+asRjnVsRJny5sihERUDWvbKNdhvfatJh3tjl5NzS5T4q8SGHSFZguQZe0ChpmFzbNI99QCBcAHQa07wJsRN2kzyl3ylQ8rFiCxtdna5FrXAHhVPwTgpMmaVLImrCQEC/wCFWG+vhWoOJUpYgLb5QLAAeIUf9q03MU443NY4Z41RFNiqhR+LZSNQR1BFx6Cq/iYzkgMzBibj5diSNtRpYXB6X3vTeHmuTqbA6Eg9dDlHjtT2JtC92ytfUJmsbMLZtDe/7DrUc9r/AJyHOC8Djyh+yjUkG7ZSzfMACGckrp1FLxuAIu+a4Ua2JNwWCj0GtMNx9uzy2RUIAXKTcFWB6dTbx61AfHSzXjS9mt3RYXA1G3+po2NfpyXjixjunO2u2ig7G77n0A96pMbxuRtGa/7AVNl4YEVyxuw0CjbzJPWs4ZO9uCSfHbzo/Ct3TkjsdSaa36mtjy38NMZiwHsEjOod7i48UQasPPQedaPivI3D+Gwdti5JJHsQkYcRGVwPkRFGbe1zcgX16VnytXqRzHC4TNa4Om2l79bDzsCfrXZfhtwfBSYOOYYZTMv3ckkqmQmRACTEXJAXvC2W1tR0rN8l8AxOJkfEMq4aCRcn3K2keP8AEkEjXdFPytLfM3e1PTq2BMcaLGihEUWVRsAPX/U6mnd2aR6oBiTTqE04JFPUU4FFZ8avZoClC9FInhQDGgF0hmpuR6SjUtno6DQWPxprPTitT2WhHDKelIk4ejDUCpFqFqYZziPJcMgOlj5aVSx/DxkN0kce9bwUsUBTcG4SYxZiT61bfZaXajzGgkDH8QSJbsdei9T/ANqxvEOMGQ6tc9LbAeX1rG/EXmPE4fHyxvmC91oyLWMZHdI97g+YNUmB5tJPfJ/v1q8Z1tOVabi+KsQdbXsx+lj7GofC+ILHiI2kF1V1J0uQL94r7Xp+FWxSkRKXAGuVb2G2umgprD8lzvbtGSOxte5divS6rsfU1pMbUWyG+ZeHo4eM2YB/u2BG5PdIPgRashicK8YyuPQ/3t710HF8pSnKEm7ijQsgzE36C9ra9SapOYOXDGpZsTGtlzN2pZ3JvplCrYXvbUD1NXPFqJmbElCBc7UgAnYe50FOTyrfQtIfzNcC3kN/3HpRxba05ILaSMP4t9KWY1Gwv5nSlAihvVahEVbcs8vtiJdu4hBY+e4UeZ/0qDCqZhnYheuUZmt4AbX9TVthudZIYFhgRVtmu5F2YsxN7bXsQOu1K6/SaziWDXD4TKCSAwuXOZiWJJJPUkmsnPxoDQXv0/8AyqXH8XmmN5JGbyJ09gNB7UwuJ6AVnk1xuppY4ni8rbbeF/6CpnLuDkxMuUHKAMzyMLpGvi1uptYDqfCxIpYMPJK4SNWd22RFLMfIKNTWykX7Lh1wwYXYB52G5lI+S/ggsvqGPWs7lxjTHHlTuK44yJ2ELWiJswsB2pJsWktvfw6C3rVzw3A5nyRgAAXJUWv/AFI8zXPp+KNFIpSxIv8AMLjUEbfWthwnmt+zVobRmV1iJ0BQswHznZQbG/hU49TdaeSzK6n41b8Q+z5o1mgg/Kyo0khvuX7yi4NxudB0qC0jSsoGMw89iDlxERXUagg3cCqnFxYTCvnZjjZGLEkhhCGvc2B/zN9zceVW+GMk8Sn7BAVYZgEECtl1sbAh12p3sa00XL2FON7VsZncpJkVRKwgtkU3RYyoY3J7xudRtVXxv4dxDiOHlkkd8PI6xdizO5jISSRY1ZyT2LMhvrcZiBvcROG81rw6VY3hmjhc/eRv3+zJ2mhO5GlmXW+hFiLNtYplxk8bxHNh4GL9oPlmmKFVEZ/EiB2JbYsQOlT3EXW10jJYAAAAAAAAAAaAADYW6UgxqelLEIpWUCpCFJw0nY2qM8E67G9XKmky36U9lpR/4xIvzoafh4/GxsdPWrVIww7wqJi+Bxv0ANXufqeznaKRcEUBas/jOWpgbxysB4HWohxGJiNiC3n40tY30e7PbVZaJoz0qmg5jGzqQetT4uMRt+KpuB8koS9DRgGmsytsacRSKntRxVNLpSsLUQYVREiQ0faUdwaPLQHO8dAJwRNZhbXP3rD32rO4fl/h0Td2MztckXJkA9AO5b1N6kzwyOpLAADUmUmQj0jQqi+zGq3Dc44dSseR3ILF5DkIIGwSJFy721OvnvXdJji5O60UGNIFokMYIsQGW2h0BC6AeVR+I8eSL531tcIg7xHj4geZsPOqJ+L4nFm0ClU2zk2Fv/U1HtGG/UKncN5SiXvTffNe9mFo7+JS5LnzcsarfxOvqvbmLGYkkYaMZb6sT3f+aa4B9Ev60nFcmKYXeZ3eQ2LdiAACSPlVrdofNm+lXHFOZsJCCrSLcbKgDlbbWUaD00rMwfEEktdSigGzLdna5sQe8qqSDuNB4bVFv1U/xKwfI8CC8hJLarG7KGUa2DFDYm1rkab2qh4nw7CrqJ8upvGoz7WsQbi19d6aTE4rHzdn2jEHoTlRRewzBBa2oG3UeNbXl74NyOf9pYxi9hlsb676i5BANvlOopb6Nz8zRBbJESSfndunQBVsPqTTkPBcTJ8sL28cpA+pFejeWeQ8JhADHAvaA27RxncjxBPy6eFa5Yzbf666fWo5KeM8Rh2Rsr7imr12r47clWUY2FAMpAmyi176B/Y2B9q4qVpQCpyKEE6mkUtDTDt/wo47gUgSBckWINw5KhTOcxK/efiNiBlJG2gqDx3gqzRyIsQMsRbvAXZ8hIYE9TYX9RXJExJFbHhfMswUEu2b5rnUm5PeN9Tcg6+RrPLGTtrhlvpmnwih3BG63F+lt7fW/tV1y/hvuSCO6XzWNrECw6+YqPxTU5xvfoPHcWq24biFZRlAOmo6i2m3pYU5lPR3HV2oTw2d2IeQqvS56X0At0rR4Dl/GoGWN07MRXDucjNYC8a2DEEC/gDa25tTeI41h4ibC5/L3Wv5EjQH0qo4pzFPiO7conRVJH1NPKYwsbl7aTljipjxULzKZCJFGV+8yMwyh1/iGYEHrp5EdoXEW08NK5f8IuWmYfaJV7iMRFcfMwFiwv8AhW+h8fSupmEGua7301t2BnFKXWmDBagAaN0tJITzpRppVNCxpkcFNkNelF7URbzoBwE0gwr1FAMaJmoCFicJG26j6VDbl1D8ulW+RaMOBtSDPScEmTVHpscWnj0dCR41qTJTbwBtxVbpaUsPMSHe4qxhxiNswpOJ4HGw2qtPK1j3GI96NwLtF8DTt6zTwYmLY5h50X+PyDQxm9PUJkMHh5XaUORIrEiNI4z3U1+a2pbXf+Ee0aP4eQoxZ48t9bTSAL4/5d7n3Bq85l43jAvaYR88ViSIwGYDxAG9vKuZcU51ab/NdmI6HofppWt8l/IWPin7W24pgscF/wBkhhcdGGIi220Riv8ArXOuZ8ZxBXyYvtI76hNFQjbu5e6w9zTJ5lttmH7U2/FDKLEO9rtlsWtYam2vS96czyvuC+PCeqqM1WnDeAzzJnRCV6tcAemp1PkKr48M0jHIpI30Gw8zsB61ZJxqaGMRRzFV3bs7A3J1AkG+ltjbXrVxkv8AliEYPikAMguil5CAbBsrns+hvly77E+VekcLGMqm99AQbE36g6V5KwvEVixQlUHKsuYAm5MeY3BPUlSR716P+HvMwlg7FszPHoLC5ZCLo9xoBa41Nu7vUW9m2J9D7Af1pxX6dR0vrbpoKjIWOjdy/RTr6FgN/T2NFnSJSe6gGpYm1/Nidz63NIjuOwSzRtG6ZkZSrXOhB3868sc88nS8OxbROCUa7QyHaRL+P5hexHvsRXqTDY15RdEyodmkvmP/ALY1A/UQfKq3mflCHHYcw4m77ssndV4mtbNGQLC3gbg7G9M3ku1ExrT848iYnh0lpVzRE2jnUHs38AfyP/Cfa41rMAVRHMNhy7Kq/MxAHqdBWt4xw7UNFqYgEKgDvRpfKwHiNbjzqo5YwbmYS5TkiJLN0DZTlHmbkaVM4pxAq/dPnpoddb+u1TarEoYpHjFh3tbknQ+Fh0qtxWHI1X6DfzpD4wMSWUEnUlTkPrp3T9Kjyvc90n3tf6io18bcuu0vBYRntYe+3710TlL4bNKokmJWPcAfM48r7D+I+wO9Zb4fcOlnx0Khu6rCRwQCCkZBIN976C38Vd9zVjn7VLNdG8FB2aKiLlRRZVHQCnu3tQ7akXFLZHFxQO9LEgNIEa0RhHQ0boO5j0pdRSGFGk56ijYPNHemXiNLOJ8qcjkDUdBGZG6GlpIeop9zakgU9AMoNMy4fren8tMPGx60qCUdhTyYk9aipCwO9Pa0A8JqVm8KjZaVGtGwfJ8RTZhXwFHc0M1MOAwcXxGEfRmUeIuUYfmB2IqXjON4fFa4rDpIf/Mj7kvrmWxb3uKFCq9TbT3dVhuNYWJJiImYobEFgMwvuDte3jYU2MVGv+XHr+aRs59lAC+xDUKFdGN6cmc1aRLi3ewZiR0XZR6KNB7CmWGtHQppJtW45J5pliKGN8ssQy694SREiykMdbbW8loUKjL0qe3fsFzCmIgSWEZyw6X7rD5hl3uD6DxYb1Lw+EzENNZnGqg/In6RsW8/oBR0KJ2V6TUcnXbxBvc+3hSpCzCynL/EQCw/SDp7n6GhQpkbfDRuphyh1YfeBwHWzG5LhtGJN9/Xauac0/AKCQs+ClMBNz2TgvDf+Fh3ox/MB4UKFEDKcY5FxuDgEYgd1Ve88IMql2N3bud4D9QGlqweLJJN738D0oUKmxeKGaIGhQp1Tq3wn4UyRyT9XtGg/hU3Y+5y/wAtbZ5ps3ym1ChXPkYJjXU95TapksoZL3tQoVJmBxFlAG9Sftw96FCguVGnEak/aRQoUlzsrtQaRJMBtR0KDhazXFKvQoUwdWQUlpRQoUbIYtRm1FQqgSsdC1qOhSALIDSsgoUKJ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32" name="Picture 8" descr="http://aktualne.centrum.sk/soumar/img/41/79/417974-zavidi-e-sa-zmestim-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376313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http://img.pesiazona.sk/wo/142276405/Podlozka-do-vane-EASY-BATH-Delta-Ba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80728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6" name="Picture 12" descr="http://img.aktuality.sk/stories/NAJNOVSIE_FOTKY/ILUSTRACNE/LUDIA_DETI/article/dieta_hlad_mankinandtruth_c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6199"/>
            <a:ext cx="4191000" cy="297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8" name="Picture 14" descr="http://img.cas.sk/img/8/article/1349403_kalorie-nadvaha-hamburger-chlapec-obezi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171949"/>
            <a:ext cx="4572000" cy="268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lovakaid.sk/wp-content/uploads/2010/12/plagat-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3528392" cy="257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img.najmama.sk/stories/Deti/article/hracky_prva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0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i3.cn.cz/3/1243941260_vsem-etiopie-vyu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411322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g.denik.cz/8/55/dc-zs-ceska-kamenice-skola_denik-3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1521" y="3429000"/>
            <a:ext cx="454247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.ihned.cz/attachment.php/620/33655620/aitu45BCDF7GHLMNO6QWdeghpryz1S9A/RTR2LDD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22283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http://ipravda.sk/res/2011/12/29/thumbs/futbalista-dieta-futbal-lopta-cla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421196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Omka\Pictures\mezinarodni_den_de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780928"/>
            <a:ext cx="3816424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sk-SK" b="1" dirty="0" smtClean="0">
                <a:latin typeface="Bookman Old Style" pitchFamily="18" charset="0"/>
              </a:rPr>
              <a:t>Práca, detská práca</a:t>
            </a:r>
            <a:endParaRPr lang="sk-SK" b="1" dirty="0">
              <a:latin typeface="Bookman Old Styl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Ak chcel človek prežiť, musel pracovať. Medzi prvé profesie patrili </a:t>
            </a:r>
            <a:r>
              <a:rPr lang="sk-SK" b="1" dirty="0" smtClean="0"/>
              <a:t>zberači, lovci, roľníci, remeselníci.</a:t>
            </a:r>
          </a:p>
          <a:p>
            <a:pPr marL="0" indent="0">
              <a:buNone/>
            </a:pPr>
            <a:r>
              <a:rPr lang="sk-SK" b="1" dirty="0" smtClean="0"/>
              <a:t>Roľníci </a:t>
            </a:r>
            <a:r>
              <a:rPr lang="sk-SK" dirty="0" smtClean="0"/>
              <a:t>využívali </a:t>
            </a:r>
            <a:r>
              <a:rPr lang="sk-SK" b="1" dirty="0" smtClean="0"/>
              <a:t>trojpoľný systém </a:t>
            </a:r>
            <a:r>
              <a:rPr lang="sk-SK" dirty="0" smtClean="0"/>
              <a:t>(pole malo 3 časti: 1. jariny, 2. oziminy, 3. úhor – nič sa nepestovalo).</a:t>
            </a:r>
          </a:p>
          <a:p>
            <a:pPr marL="0" indent="0">
              <a:buNone/>
            </a:pPr>
            <a:r>
              <a:rPr lang="sk-SK" b="1" dirty="0" smtClean="0"/>
              <a:t>Remeselníci </a:t>
            </a:r>
            <a:r>
              <a:rPr lang="sk-SK" dirty="0" smtClean="0"/>
              <a:t>vzišli z roľníkov, nevyrábali nástroje a výrobky už len pre seba, ale aj pre iných. Združovali sa v </a:t>
            </a:r>
            <a:r>
              <a:rPr lang="sk-SK" b="1" dirty="0" smtClean="0"/>
              <a:t>cechoch.</a:t>
            </a:r>
          </a:p>
          <a:p>
            <a:pPr marL="0" indent="0">
              <a:buNone/>
            </a:pPr>
            <a:r>
              <a:rPr lang="sk-SK" dirty="0" smtClean="0"/>
              <a:t>Neskôr ľuďom pomáhali stroje, robotníci začali pracovať v továrňach. Dnes sa využívajú roboty.</a:t>
            </a:r>
          </a:p>
          <a:p>
            <a:pPr marL="0" indent="0">
              <a:buNone/>
            </a:pPr>
            <a:r>
              <a:rPr lang="sk-SK" dirty="0" smtClean="0"/>
              <a:t>Pracovali nielen dospelí, ale často i deti (boli chudobní, alebo chceli zachovať remeslo v rodine). </a:t>
            </a:r>
          </a:p>
          <a:p>
            <a:pPr marL="0" indent="0">
              <a:buNone/>
            </a:pPr>
            <a:r>
              <a:rPr lang="sk-SK" dirty="0" smtClean="0"/>
              <a:t>Dodnes sa deti zneužívajú na ťažkú prácu alebo ich učia bojovať (Afrika, Ázia, Stredná a Južná Amerika). </a:t>
            </a:r>
            <a:r>
              <a:rPr lang="sk-SK" b="1" dirty="0" smtClean="0"/>
              <a:t>Detské práva chráni</a:t>
            </a:r>
            <a:r>
              <a:rPr lang="sk-SK" dirty="0" smtClean="0"/>
              <a:t> organizácia OSN </a:t>
            </a:r>
            <a:r>
              <a:rPr lang="sk-SK" b="1" dirty="0" smtClean="0"/>
              <a:t>Unicef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5472608" cy="738336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atin typeface="Garamond" pitchFamily="18" charset="0"/>
              </a:rPr>
              <a:t>Prvé ľudské profesie</a:t>
            </a:r>
            <a:endParaRPr lang="sk-SK" b="1" dirty="0">
              <a:latin typeface="Garamon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836712"/>
            <a:ext cx="4932040" cy="2476872"/>
          </a:xfrm>
        </p:spPr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zberač</a:t>
            </a:r>
          </a:p>
          <a:p>
            <a:r>
              <a:rPr lang="sk-SK" dirty="0" smtClean="0">
                <a:latin typeface="Comic Sans MS" pitchFamily="66" charset="0"/>
              </a:rPr>
              <a:t>lovec</a:t>
            </a:r>
          </a:p>
          <a:p>
            <a:r>
              <a:rPr lang="sk-SK" dirty="0" smtClean="0">
                <a:latin typeface="Comic Sans MS" pitchFamily="66" charset="0"/>
              </a:rPr>
              <a:t>roľník (poľnohospodár)</a:t>
            </a:r>
          </a:p>
          <a:p>
            <a:r>
              <a:rPr lang="sk-SK" dirty="0" smtClean="0">
                <a:latin typeface="Comic Sans MS" pitchFamily="66" charset="0"/>
              </a:rPr>
              <a:t>remeselník</a:t>
            </a:r>
          </a:p>
        </p:txBody>
      </p:sp>
      <p:pic>
        <p:nvPicPr>
          <p:cNvPr id="14340" name="Picture 4" descr="http://www.learner.org/courses/biology/images/archive/fullsize/1361_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2633464" cy="365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www.pzaleksince.estranky.sk/img/picture/121/Lovci-mamutu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720" y="2852936"/>
            <a:ext cx="2520280" cy="363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nd01.jxs.cz/357/741/fd98fe5f8d_47383342_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434940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nd03.jxs.cz/124/121/92239fc61f_56859738_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642121"/>
            <a:ext cx="2376264" cy="321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p&amp;ecaron;stování plod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17789"/>
            <a:ext cx="2233810" cy="164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tomas6.szm.com/Obrazky/Pravek/Ludia/feli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9338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11352" y="0"/>
            <a:ext cx="5832648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latin typeface="Bookman Old Style" pitchFamily="18" charset="0"/>
              </a:rPr>
              <a:t>Zberač a lovec</a:t>
            </a:r>
            <a:endParaRPr lang="sk-SK" b="1" dirty="0">
              <a:latin typeface="Bookman Old Style" pitchFamily="18" charset="0"/>
            </a:endParaRPr>
          </a:p>
        </p:txBody>
      </p:sp>
      <p:pic>
        <p:nvPicPr>
          <p:cNvPr id="18434" name="Picture 2" descr="http://www.oskole.sk/userfiles/image/novy/obrazky%20OSKOLE/l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836712"/>
            <a:ext cx="2809875" cy="399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img.ahaonline.cz/img/18/full/898680-img-zdenek-burian-obra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700808"/>
            <a:ext cx="3362377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lokTextu 7"/>
          <p:cNvSpPr txBox="1"/>
          <p:nvPr/>
        </p:nvSpPr>
        <p:spPr>
          <a:xfrm>
            <a:off x="4211960" y="11967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Bookman Old Style" pitchFamily="18" charset="0"/>
              </a:rPr>
              <a:t>MINULOSŤ</a:t>
            </a:r>
            <a:endParaRPr lang="sk-SK" b="1" dirty="0">
              <a:latin typeface="Bookman Old Style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3528" y="31409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Bookman Old Style" pitchFamily="18" charset="0"/>
              </a:rPr>
              <a:t>SÚČASNOSŤ</a:t>
            </a:r>
            <a:endParaRPr lang="sk-SK" b="1" dirty="0">
              <a:latin typeface="Bookman Old Style" pitchFamily="18" charset="0"/>
            </a:endParaRPr>
          </a:p>
        </p:txBody>
      </p:sp>
      <p:pic>
        <p:nvPicPr>
          <p:cNvPr id="18440" name="Picture 8" descr="http://www.zameklinhartovy.cz/files/zamek/Image/akce/DSC_1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43350"/>
            <a:ext cx="43815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4.bp.blogspot.com/_lgBf1VCDEQw/SdJ1lRjK9YI/AAAAAAAAFdo/zU1YFdc2gEg/s400/Safari-hunt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719489"/>
            <a:ext cx="3203762" cy="213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0"/>
            <a:ext cx="3168352" cy="1143000"/>
          </a:xfrm>
        </p:spPr>
        <p:txBody>
          <a:bodyPr/>
          <a:lstStyle/>
          <a:p>
            <a:r>
              <a:rPr lang="sk-SK" dirty="0" smtClean="0">
                <a:latin typeface="Bookman Old Style" pitchFamily="18" charset="0"/>
              </a:rPr>
              <a:t>Roľník</a:t>
            </a:r>
            <a:endParaRPr lang="sk-SK" dirty="0">
              <a:latin typeface="Bookman Old Style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79512" y="62068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Bookman Old Style" pitchFamily="18" charset="0"/>
              </a:rPr>
              <a:t>nástroje</a:t>
            </a:r>
            <a:endParaRPr lang="sk-SK" sz="3200" dirty="0">
              <a:latin typeface="Bookman Old Style" pitchFamily="18" charset="0"/>
            </a:endParaRPr>
          </a:p>
        </p:txBody>
      </p:sp>
      <p:pic>
        <p:nvPicPr>
          <p:cNvPr id="2050" name="Picture 2" descr="vrtání kam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217573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1259632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ookman Old Style" pitchFamily="18" charset="0"/>
              </a:rPr>
              <a:t>motyka</a:t>
            </a:r>
            <a:endParaRPr lang="sk-SK" dirty="0">
              <a:latin typeface="Bookman Old Style" pitchFamily="18" charset="0"/>
            </a:endParaRPr>
          </a:p>
        </p:txBody>
      </p:sp>
      <p:pic>
        <p:nvPicPr>
          <p:cNvPr id="2052" name="Picture 4" descr="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44824"/>
            <a:ext cx="253938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2987824" y="37170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ookman Old Style" pitchFamily="18" charset="0"/>
              </a:rPr>
              <a:t>motyky a sekery</a:t>
            </a:r>
            <a:endParaRPr lang="sk-SK" dirty="0">
              <a:latin typeface="Bookman Old Style" pitchFamily="18" charset="0"/>
            </a:endParaRPr>
          </a:p>
        </p:txBody>
      </p:sp>
      <p:pic>
        <p:nvPicPr>
          <p:cNvPr id="2054" name="Picture 6" descr="p&amp;ecaron;stování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9080"/>
            <a:ext cx="553201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historieweb.cz/sites/default/files/styles/obrazek_v_textu_600/public/obrazky/2012/06/13/deere-plu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7392" y="1124744"/>
            <a:ext cx="38566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lokTextu 9"/>
          <p:cNvSpPr txBox="1"/>
          <p:nvPr/>
        </p:nvSpPr>
        <p:spPr>
          <a:xfrm>
            <a:off x="8028384" y="13407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Bookman Old Style" pitchFamily="18" charset="0"/>
              </a:rPr>
              <a:t>pluh</a:t>
            </a:r>
            <a:endParaRPr lang="sk-SK" dirty="0">
              <a:latin typeface="Bookman Old Style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652120" y="30689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Bookman Old Style" pitchFamily="18" charset="0"/>
              </a:rPr>
              <a:t>DNES</a:t>
            </a:r>
            <a:endParaRPr lang="sk-SK" b="1" dirty="0">
              <a:latin typeface="Bookman Old Style" pitchFamily="18" charset="0"/>
            </a:endParaRPr>
          </a:p>
        </p:txBody>
      </p:sp>
      <p:pic>
        <p:nvPicPr>
          <p:cNvPr id="2058" name="Picture 10" descr="http://fotky.sme.sk/foto/263032/srdcom-polnohospodar?type=v&amp;x=650&amp;y=4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0366" y="3356992"/>
            <a:ext cx="345363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http://t1.gstatic.com/images?q=tbn:ANd9GcR5ap6sfsw113oyRdHUYIXmie9_2ePmG-UeXD4iP1sGv0BkjXNYy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5013176"/>
            <a:ext cx="2160240" cy="1768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BlokTextu 14"/>
          <p:cNvSpPr txBox="1"/>
          <p:nvPr/>
        </p:nvSpPr>
        <p:spPr>
          <a:xfrm>
            <a:off x="539552" y="15567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Bookman Old Style" pitchFamily="18" charset="0"/>
              </a:rPr>
              <a:t>MINULOSŤ</a:t>
            </a:r>
            <a:endParaRPr lang="sk-SK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oskole.sk/userfiles/image/zaida/dejepis/od%20lovca%20k%20rolnikovi/Od%20lovca%20k%20roln%C3%ADkovi%20-%205_%20r_%20j%C3%BAn%202010_html_6ad9bf1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67024"/>
            <a:ext cx="5724525" cy="399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Bookman Old Style" pitchFamily="18" charset="0"/>
              </a:rPr>
              <a:t>Trojpoľný systém</a:t>
            </a:r>
            <a:endParaRPr lang="sk-SK" b="1" dirty="0">
              <a:latin typeface="Bookman Old Styl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290892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latin typeface="Bookman Old Style" pitchFamily="18" charset="0"/>
              </a:rPr>
              <a:t>používaný v Európe od 8./12. stor.;</a:t>
            </a:r>
          </a:p>
          <a:p>
            <a:r>
              <a:rPr lang="sk-SK" dirty="0" smtClean="0">
                <a:latin typeface="Bookman Old Style" pitchFamily="18" charset="0"/>
              </a:rPr>
              <a:t>nahradil dvojpoľný systém (pôda sa rozdelila na 2 časti: 1. plodiny, 2. sa nechala ležať úhorom (lúka, pasenie dobytka, oviec);</a:t>
            </a:r>
          </a:p>
          <a:p>
            <a:r>
              <a:rPr lang="sk-SK" dirty="0" smtClean="0">
                <a:latin typeface="Bookman Old Style" pitchFamily="18" charset="0"/>
              </a:rPr>
              <a:t>pôda je delená na 3 časti: 1. jariny,               2. oziminy, 3. úhor).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ardice.cz/soubor/b616e51b4b/20080218114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635896" cy="261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Bookman Old Style" pitchFamily="18" charset="0"/>
              </a:rPr>
              <a:t>Roľník v minulosti a dnes</a:t>
            </a:r>
            <a:endParaRPr lang="sk-SK" b="1" dirty="0">
              <a:latin typeface="Bookman Old Style" pitchFamily="18" charset="0"/>
            </a:endParaRPr>
          </a:p>
        </p:txBody>
      </p:sp>
      <p:sp>
        <p:nvSpPr>
          <p:cNvPr id="5" name="Šípka doprava 4"/>
          <p:cNvSpPr/>
          <p:nvPr/>
        </p:nvSpPr>
        <p:spPr>
          <a:xfrm>
            <a:off x="3851920" y="1772816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460" name="Picture 4" descr="http://t3.gstatic.com/images?q=tbn:ANd9GcTu88xlOnibae9ImY8vEQzb9OsANaVdUYyG-qiBXr2mV4mjBGWB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816424" cy="226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www.novinky.brezova.sk/storage/2009/200909201605_ked%20nebo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2160240" cy="304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img.diva.sk/stories/2011/lifestyle/chudnutie/nakupovanie-potravin-jedlo-strava_2%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429000"/>
            <a:ext cx="235898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Šípka doprava 8"/>
          <p:cNvSpPr/>
          <p:nvPr/>
        </p:nvSpPr>
        <p:spPr>
          <a:xfrm>
            <a:off x="2627784" y="4725144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466" name="Picture 10" descr="http://t2.gstatic.com/images?q=tbn:ANd9GcSdt2TRODQuGfaKm347GBUlEJErnhjDjtDpFxFu0JK1po83RP4kR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429000"/>
            <a:ext cx="2664296" cy="190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8" name="Picture 12" descr="http://www.pluska.sk/thumb/images/gallery/plus7dni/z-domova/2013/02/maso.jpg?w=670&amp;h=376&amp;ip=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5006582"/>
            <a:ext cx="3672408" cy="185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www.istp.sk/ktp/povolania/2482-kovac-podkuv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140968"/>
            <a:ext cx="2354033" cy="192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www.cechpekarov-vs.sk/domain/paciga/files/ce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625" y="3717032"/>
            <a:ext cx="2124375" cy="29249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sk-SK" b="1" dirty="0" smtClean="0">
                <a:latin typeface="Bookman Old Style" pitchFamily="18" charset="0"/>
              </a:rPr>
              <a:t>Remeselník</a:t>
            </a:r>
            <a:endParaRPr lang="sk-SK" b="1" dirty="0">
              <a:latin typeface="Bookman Old Styl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2664296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>
                <a:latin typeface="Bookman Old Style" pitchFamily="18" charset="0"/>
              </a:rPr>
              <a:t>vznikli z roľníkov (nevyrábali nástroje len pre seba, ale aj pre iných);</a:t>
            </a:r>
          </a:p>
          <a:p>
            <a:r>
              <a:rPr lang="sk-SK" dirty="0" smtClean="0">
                <a:latin typeface="Bookman Old Style" pitchFamily="18" charset="0"/>
              </a:rPr>
              <a:t>„Remeslo má zlaté dno.“ (niektorí zbohatli, stali sa z nich vážení občania);</a:t>
            </a:r>
          </a:p>
          <a:p>
            <a:r>
              <a:rPr lang="sk-SK" dirty="0" smtClean="0">
                <a:latin typeface="Bookman Old Style" pitchFamily="18" charset="0"/>
              </a:rPr>
              <a:t>združovali sa do cechov (chránili ich výrobky, dozerali na kvalitu, cenu, konkurenciu...)</a:t>
            </a:r>
            <a:endParaRPr lang="sk-SK" dirty="0">
              <a:latin typeface="Bookman Old Style" pitchFamily="18" charset="0"/>
            </a:endParaRPr>
          </a:p>
        </p:txBody>
      </p:sp>
      <p:pic>
        <p:nvPicPr>
          <p:cNvPr id="20486" name="Picture 6" descr="http://t1.gstatic.com/images?q=tbn:ANd9GcTwcA0sHPcxZVAwiYYBZNJtPmursRaR-9bhVgTerycBkmY_i1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284984"/>
            <a:ext cx="251911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0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hrnčiarstvo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63888" y="45811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kováčstvo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925403"/>
            <a:ext cx="2448272" cy="193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BlokTextu 11"/>
          <p:cNvSpPr txBox="1"/>
          <p:nvPr/>
        </p:nvSpPr>
        <p:spPr>
          <a:xfrm>
            <a:off x="3635896" y="50851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zlatníctvo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492" name="Picture 12" descr="http://www.pravo-medicina.sk/___images/Novy%20podadresar/vedecka-pitv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212976"/>
            <a:ext cx="276433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BlokTextu 13"/>
          <p:cNvSpPr txBox="1"/>
          <p:nvPr/>
        </p:nvSpPr>
        <p:spPr>
          <a:xfrm>
            <a:off x="7236296" y="33569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lekárstvo</a:t>
            </a:r>
            <a:endParaRPr lang="sk-SK" dirty="0"/>
          </a:p>
        </p:txBody>
      </p:sp>
      <p:pic>
        <p:nvPicPr>
          <p:cNvPr id="20496" name="Picture 16" descr="http://www.shop.drotaria.sk/imagesfck/image/drotarstvo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013176"/>
            <a:ext cx="2782646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atin typeface="Bookman Old Style" pitchFamily="18" charset="0"/>
              </a:rPr>
              <a:t>Remeselník v minulosti a dnes</a:t>
            </a:r>
            <a:endParaRPr lang="sk-SK" b="1" dirty="0">
              <a:latin typeface="Bookman Old Style" pitchFamily="18" charset="0"/>
            </a:endParaRPr>
          </a:p>
        </p:txBody>
      </p:sp>
      <p:pic>
        <p:nvPicPr>
          <p:cNvPr id="21506" name="Picture 2" descr="http://t3.gstatic.com/images?q=tbn:ANd9GcQ0llc-BgxYfTE0ckDLeBWpeU3gEITG2FCawDglbzhj64LYOg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297810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Šípka doprava 4"/>
          <p:cNvSpPr/>
          <p:nvPr/>
        </p:nvSpPr>
        <p:spPr>
          <a:xfrm>
            <a:off x="3635896" y="1556792"/>
            <a:ext cx="936104" cy="576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508" name="Picture 4" descr="http://www.istp.sk/ktp/povolania/54006-lekar-v-odbore-detska-chirurg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764704"/>
            <a:ext cx="3851920" cy="2482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www.drotaria.sk/images/stories/akodivehusi/akodivehusi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381825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Šípka doprava 8"/>
          <p:cNvSpPr/>
          <p:nvPr/>
        </p:nvSpPr>
        <p:spPr>
          <a:xfrm>
            <a:off x="4139952" y="4725144"/>
            <a:ext cx="936104" cy="576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514" name="Picture 10" descr="http://www.martin.sk/data/foto/11585798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564321"/>
            <a:ext cx="3600400" cy="270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Bookman Old Style" pitchFamily="18" charset="0"/>
              </a:rPr>
              <a:t>Novšie druhy práce</a:t>
            </a:r>
            <a:endParaRPr lang="sk-SK" b="1" dirty="0">
              <a:latin typeface="Bookman Old Style" pitchFamily="18" charset="0"/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251520" y="1196753"/>
            <a:ext cx="8686800" cy="2232248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Bookman Old Style" pitchFamily="18" charset="0"/>
              </a:rPr>
              <a:t>nástup </a:t>
            </a:r>
            <a:r>
              <a:rPr lang="sk-SK" b="1" dirty="0" smtClean="0">
                <a:latin typeface="Bookman Old Style" pitchFamily="18" charset="0"/>
              </a:rPr>
              <a:t>strojovej výroby =</a:t>
            </a:r>
            <a:r>
              <a:rPr lang="sk-SK" b="1" dirty="0" smtClean="0">
                <a:latin typeface="Bookman Old Style" pitchFamily="18" charset="0"/>
                <a:cs typeface="Times New Roman"/>
              </a:rPr>
              <a:t>&gt; </a:t>
            </a:r>
            <a:r>
              <a:rPr lang="sk-SK" dirty="0" smtClean="0">
                <a:latin typeface="Bookman Old Style" pitchFamily="18" charset="0"/>
                <a:cs typeface="Times New Roman"/>
              </a:rPr>
              <a:t>vznik tovární (robotníci v priemysle)</a:t>
            </a:r>
          </a:p>
          <a:p>
            <a:r>
              <a:rPr lang="sk-SK" b="1" dirty="0" smtClean="0">
                <a:latin typeface="Bookman Old Style" pitchFamily="18" charset="0"/>
                <a:cs typeface="Times New Roman"/>
              </a:rPr>
              <a:t>súčasnosť – </a:t>
            </a:r>
            <a:r>
              <a:rPr lang="sk-SK" dirty="0" smtClean="0">
                <a:latin typeface="Bookman Old Style" pitchFamily="18" charset="0"/>
                <a:cs typeface="Times New Roman"/>
              </a:rPr>
              <a:t>ľudí nahrádzajú roboty v závodoch</a:t>
            </a:r>
            <a:endParaRPr lang="sk-SK" b="1" dirty="0">
              <a:latin typeface="Bookman Old Style" pitchFamily="18" charset="0"/>
            </a:endParaRPr>
          </a:p>
        </p:txBody>
      </p:sp>
      <p:pic>
        <p:nvPicPr>
          <p:cNvPr id="1032" name="Picture 8" descr="http://img.cas.sk/img/8/gallery/659694_patch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386142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img.mhsr.sk/Banovce07092009/Banovce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9000"/>
            <a:ext cx="460344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488</Words>
  <Application>Microsoft Office PowerPoint</Application>
  <PresentationFormat>Prezentácia na obrazovke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Práca – trest alebo radosť?</vt:lpstr>
      <vt:lpstr>Prvé ľudské profesie</vt:lpstr>
      <vt:lpstr>Zberač a lovec</vt:lpstr>
      <vt:lpstr>Roľník</vt:lpstr>
      <vt:lpstr>Trojpoľný systém</vt:lpstr>
      <vt:lpstr>Roľník v minulosti a dnes</vt:lpstr>
      <vt:lpstr>Remeselník</vt:lpstr>
      <vt:lpstr>Remeselník v minulosti a dnes</vt:lpstr>
      <vt:lpstr>Novšie druhy práce</vt:lpstr>
      <vt:lpstr>Prezentácia programu PowerPoint</vt:lpstr>
      <vt:lpstr>Detská práca</vt:lpstr>
      <vt:lpstr>Prezentácia programu PowerPoint</vt:lpstr>
      <vt:lpstr>Článok 32</vt:lpstr>
      <vt:lpstr>Článok 38</vt:lpstr>
      <vt:lpstr>Deti v iných častiach sveta a u nás</vt:lpstr>
      <vt:lpstr>Prezentácia programu PowerPoint</vt:lpstr>
      <vt:lpstr>Prezentácia programu PowerPoint</vt:lpstr>
      <vt:lpstr>Práca, detská práca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Práca – trest alebo radosť?</dc:title>
  <dc:creator>Home</dc:creator>
  <cp:lastModifiedBy>ProBook5</cp:lastModifiedBy>
  <cp:revision>93</cp:revision>
  <dcterms:created xsi:type="dcterms:W3CDTF">2013-03-29T20:34:17Z</dcterms:created>
  <dcterms:modified xsi:type="dcterms:W3CDTF">2020-03-26T18:02:52Z</dcterms:modified>
</cp:coreProperties>
</file>