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0" r:id="rId5"/>
    <p:sldId id="263" r:id="rId6"/>
    <p:sldId id="269" r:id="rId7"/>
    <p:sldId id="261" r:id="rId8"/>
    <p:sldId id="270" r:id="rId9"/>
    <p:sldId id="264" r:id="rId10"/>
    <p:sldId id="271" r:id="rId11"/>
    <p:sldId id="27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55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24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4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761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543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8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05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569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30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2C3C9-DA61-4858-B8ED-0AFC4A75823C}" type="datetimeFigureOut">
              <a:rPr lang="sk-SK" smtClean="0"/>
              <a:pPr/>
              <a:t>10. 11. 2020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9D37-9DF2-472F-8F09-4862359C46B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923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44450" y="632968"/>
            <a:ext cx="10303100" cy="629162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002060"/>
                </a:solidFill>
                <a:latin typeface="+mn-lt"/>
              </a:rPr>
              <a:t>Odborné učilište, Dúbravská cesta 1, 845 29 Bratislava</a:t>
            </a:r>
            <a:endParaRPr lang="sk-SK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568998" y="2778821"/>
            <a:ext cx="5620256" cy="1889517"/>
          </a:xfrm>
        </p:spPr>
        <p:txBody>
          <a:bodyPr>
            <a:noAutofit/>
          </a:bodyPr>
          <a:lstStyle/>
          <a:p>
            <a:r>
              <a:rPr lang="sk-SK" sz="4000" b="1" dirty="0" smtClean="0">
                <a:solidFill>
                  <a:srgbClr val="C00000"/>
                </a:solidFill>
              </a:rPr>
              <a:t>Stavebná výroba </a:t>
            </a:r>
          </a:p>
          <a:p>
            <a:r>
              <a:rPr lang="sk-SK" sz="4000" b="1" dirty="0" smtClean="0">
                <a:solidFill>
                  <a:srgbClr val="C00000"/>
                </a:solidFill>
              </a:rPr>
              <a:t>Maliarske a natieračské práce</a:t>
            </a:r>
            <a:endParaRPr lang="sk-SK" sz="4000" b="1" dirty="0">
              <a:solidFill>
                <a:srgbClr val="C00000"/>
              </a:solidFill>
            </a:endParaRPr>
          </a:p>
        </p:txBody>
      </p:sp>
      <p:pic>
        <p:nvPicPr>
          <p:cNvPr id="4" name="Obrázok 3" descr="C:\Users\žiak 1\Desktop\Painter-CP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03" y="1777285"/>
            <a:ext cx="4156522" cy="42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66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KUBIKOVA\Desktop\Fotky maliarska dielňa\IMG-20200122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261" y="533401"/>
            <a:ext cx="2426017" cy="4312919"/>
          </a:xfrm>
          <a:prstGeom prst="rect">
            <a:avLst/>
          </a:prstGeom>
          <a:noFill/>
        </p:spPr>
      </p:pic>
      <p:pic>
        <p:nvPicPr>
          <p:cNvPr id="5123" name="Picture 3" descr="C:\Users\JAKUBIKOVA\Desktop\Fotky maliarska dielňa\IMG-20200122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88" y="525418"/>
            <a:ext cx="2430508" cy="4320903"/>
          </a:xfrm>
          <a:prstGeom prst="rect">
            <a:avLst/>
          </a:prstGeom>
          <a:noFill/>
        </p:spPr>
      </p:pic>
      <p:pic>
        <p:nvPicPr>
          <p:cNvPr id="5124" name="Picture 4" descr="C:\Users\JAKUBIKOVA\Desktop\Fotky maliarska dielňa\IMG-20200122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926929" y="-648321"/>
            <a:ext cx="3010717" cy="5352387"/>
          </a:xfrm>
          <a:prstGeom prst="rect">
            <a:avLst/>
          </a:prstGeom>
          <a:noFill/>
        </p:spPr>
      </p:pic>
      <p:pic>
        <p:nvPicPr>
          <p:cNvPr id="5126" name="Picture 6" descr="C:\Users\JAKUBIKOVA\Desktop\Fotky maliarska dielňa\IMG-20200124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988721" y="2364286"/>
            <a:ext cx="2910860" cy="5344680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809895" y="4963885"/>
            <a:ext cx="4885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Maliarske práce na externej prevádzke pod dohľadom majstra OV</a:t>
            </a:r>
            <a:endParaRPr lang="sk-SK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AKUBIKOVA\Desktop\Fotky maliarska dielňa\IMG-20200122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5070" y="583475"/>
            <a:ext cx="2926896" cy="5203371"/>
          </a:xfrm>
          <a:prstGeom prst="rect">
            <a:avLst/>
          </a:prstGeom>
          <a:noFill/>
        </p:spPr>
      </p:pic>
      <p:pic>
        <p:nvPicPr>
          <p:cNvPr id="6149" name="Picture 5" descr="C:\Users\JAKUBIKOVA\Desktop\Fotky maliarska dielňa\IMG-20200122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212" y="579121"/>
            <a:ext cx="2927441" cy="5204340"/>
          </a:xfrm>
          <a:prstGeom prst="rect">
            <a:avLst/>
          </a:prstGeom>
          <a:noFill/>
        </p:spPr>
      </p:pic>
      <p:pic>
        <p:nvPicPr>
          <p:cNvPr id="6150" name="Picture 6" descr="C:\Users\JAKUBIKOVA\Desktop\Fotky maliarska dielňa\IMG-20200304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835419" y="-428262"/>
            <a:ext cx="2575017" cy="4577809"/>
          </a:xfrm>
          <a:prstGeom prst="rect">
            <a:avLst/>
          </a:prstGeom>
          <a:noFill/>
        </p:spPr>
      </p:pic>
      <p:pic>
        <p:nvPicPr>
          <p:cNvPr id="6151" name="Picture 7" descr="C:\Users\JAKUBIKOVA\Desktop\Fotky maliarska dielňa\IMG-20200122-WA0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832997" y="2196584"/>
            <a:ext cx="2581248" cy="4588885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849086" y="5796783"/>
            <a:ext cx="10097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Maliarske práce na externej prevádzke pod dohľadom majstra OV</a:t>
            </a:r>
            <a:endParaRPr lang="sk-SK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85611" y="669701"/>
            <a:ext cx="63366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Zúčastňujeme sa aj celoslovenských súťaží v maliarskych a natieračských prácach, kde sú naši žiaci veľmi úspešní. </a:t>
            </a:r>
            <a:endParaRPr lang="sk-SK" sz="2800" b="1" dirty="0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5" y="2866623"/>
            <a:ext cx="5821250" cy="327445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352" y="669701"/>
            <a:ext cx="3155324" cy="56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1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83" y="618185"/>
            <a:ext cx="9913872" cy="55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9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5640947" y="497473"/>
            <a:ext cx="466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C00000"/>
                </a:solidFill>
              </a:rPr>
              <a:t>Ď</a:t>
            </a:r>
            <a:r>
              <a:rPr lang="sk-SK" sz="3600" dirty="0" smtClean="0">
                <a:solidFill>
                  <a:srgbClr val="C00000"/>
                </a:solidFill>
              </a:rPr>
              <a:t>akujeme za pozornosť</a:t>
            </a:r>
            <a:endParaRPr lang="sk-SK" sz="3600" dirty="0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143805"/>
            <a:ext cx="9259910" cy="52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07077" y="662016"/>
            <a:ext cx="528463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Podmienky prijatia:</a:t>
            </a:r>
            <a:r>
              <a:rPr lang="sk-SK" dirty="0" smtClean="0"/>
              <a:t>  </a:t>
            </a:r>
          </a:p>
          <a:p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 žiak ŠZŠ, ZŠ integrovaná trieda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 úspešné vykonanie prijímacej skúšky</a:t>
            </a:r>
            <a:endParaRPr lang="sk-SK" sz="2400" dirty="0">
              <a:solidFill>
                <a:srgbClr val="00206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07077" y="2565519"/>
            <a:ext cx="3058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Dĺžka štúdia: </a:t>
            </a:r>
            <a:r>
              <a:rPr lang="sk-SK" sz="2400" dirty="0" smtClean="0">
                <a:solidFill>
                  <a:srgbClr val="002060"/>
                </a:solidFill>
              </a:rPr>
              <a:t>tri roky</a:t>
            </a:r>
            <a:endParaRPr lang="sk-SK" sz="2400" dirty="0">
              <a:solidFill>
                <a:srgbClr val="00206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807077" y="3453359"/>
            <a:ext cx="912507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Spôsob ukončenia štúdia:</a:t>
            </a:r>
          </a:p>
          <a:p>
            <a:endParaRPr lang="sk-SK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 získaním osvedčenia o zaškolení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 získaním osvedčenia o zaučení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 úspešným vykonaním záverečnej skúšky a získaním výučného listu</a:t>
            </a:r>
            <a:endParaRPr lang="sk-SK" sz="2400" dirty="0">
              <a:solidFill>
                <a:srgbClr val="002060"/>
              </a:solidFill>
            </a:endParaRPr>
          </a:p>
        </p:txBody>
      </p:sp>
      <p:pic>
        <p:nvPicPr>
          <p:cNvPr id="5" name="Obrázok 4" descr="C:\Users\JAKUBIKOVA\Desktop\Fotky maliarska dielňa\1589_drabest-drewniana-2x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708" y="953037"/>
            <a:ext cx="4919730" cy="374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JAKUBIKOVA\Desktop\Fotky maliarska dielňa\stetka_malirska_kulata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8835" y="3243671"/>
            <a:ext cx="2090058" cy="1269710"/>
          </a:xfrm>
          <a:prstGeom prst="rect">
            <a:avLst/>
          </a:prstGeom>
          <a:noFill/>
        </p:spPr>
      </p:pic>
      <p:pic>
        <p:nvPicPr>
          <p:cNvPr id="4100" name="Picture 4" descr="C:\Users\JAKUBIKOVA\Desktop\Fotky maliarska dielňa\46416e66f6de77c2d1c10d047c009b71--mmf400x400.jpg"/>
          <p:cNvPicPr>
            <a:picLocks noChangeAspect="1" noChangeArrowheads="1"/>
          </p:cNvPicPr>
          <p:nvPr/>
        </p:nvPicPr>
        <p:blipFill>
          <a:blip r:embed="rId4" cstate="print"/>
          <a:srcRect l="27402" t="-1890" r="26457" b="-1890"/>
          <a:stretch>
            <a:fillRect/>
          </a:stretch>
        </p:blipFill>
        <p:spPr bwMode="auto">
          <a:xfrm rot="20653480">
            <a:off x="9258343" y="1433387"/>
            <a:ext cx="1255701" cy="28242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4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09746" y="339635"/>
            <a:ext cx="1082475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C00000"/>
                </a:solidFill>
              </a:rPr>
              <a:t>Spôsob štúdia: </a:t>
            </a:r>
            <a:r>
              <a:rPr lang="sk-SK" sz="2800" b="1" dirty="0" smtClean="0">
                <a:solidFill>
                  <a:srgbClr val="002060"/>
                </a:solidFill>
              </a:rPr>
              <a:t>1.ročník</a:t>
            </a:r>
            <a:r>
              <a:rPr lang="sk-SK" sz="24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odborný výcvik sa vykonáva v priestoroch školy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v 2. polroku, ak je žiak šikovný a schopný, môže byť zaradený na externú prevádzku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prevádzku si môže zabezpečiť sám alebo mu ju môže zabezpečiť škola skupinovou formou, pod dohľadom majstra OV na prevádzke</a:t>
            </a:r>
          </a:p>
        </p:txBody>
      </p:sp>
      <p:sp>
        <p:nvSpPr>
          <p:cNvPr id="3" name="Obdĺžnik 2"/>
          <p:cNvSpPr/>
          <p:nvPr/>
        </p:nvSpPr>
        <p:spPr>
          <a:xfrm>
            <a:off x="679267" y="3283522"/>
            <a:ext cx="5222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Počas odbornej prípravy sa žiaci naučia: </a:t>
            </a:r>
          </a:p>
        </p:txBody>
      </p:sp>
      <p:sp>
        <p:nvSpPr>
          <p:cNvPr id="4" name="Obdĺžnik 3"/>
          <p:cNvSpPr/>
          <p:nvPr/>
        </p:nvSpPr>
        <p:spPr>
          <a:xfrm>
            <a:off x="722810" y="3726365"/>
            <a:ext cx="9884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Pripraviť povrchy pod maľby a nátery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Chôdzu na dvojitom maliarskom rebríku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Prípravu materiálu a ich správne použitie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Miešanie a tónovanie farieb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Prevedenie malieb a náterov bežnými technikami na rôznych podkladoch</a:t>
            </a:r>
          </a:p>
        </p:txBody>
      </p:sp>
      <p:pic>
        <p:nvPicPr>
          <p:cNvPr id="1026" name="Picture 2" descr="C:\Users\JAKUBIKOVA\Desktop\Fotky maliarska dielňa\valcek-moltopren-s-ruck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5554" y="3218770"/>
            <a:ext cx="1285875" cy="1857375"/>
          </a:xfrm>
          <a:prstGeom prst="rect">
            <a:avLst/>
          </a:prstGeom>
          <a:noFill/>
        </p:spPr>
      </p:pic>
      <p:pic>
        <p:nvPicPr>
          <p:cNvPr id="1027" name="Picture 3" descr="C:\Users\JAKUBIKOVA\Desktop\Fotky maliarska dielňa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74183" y="3002280"/>
            <a:ext cx="2444931" cy="2444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1987" y="418871"/>
            <a:ext cx="648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Naše práce v priestoroch školy a </a:t>
            </a:r>
            <a:r>
              <a:rPr lang="sk-SK" sz="2800" b="1" dirty="0" smtClean="0">
                <a:solidFill>
                  <a:srgbClr val="C00000"/>
                </a:solidFill>
              </a:rPr>
              <a:t>ZSS Rosa</a:t>
            </a:r>
            <a:endParaRPr lang="sk-SK" sz="2800" b="1" dirty="0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571222"/>
            <a:ext cx="5331854" cy="29991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750228"/>
            <a:ext cx="5099975" cy="28687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71" y="3843722"/>
            <a:ext cx="4527012" cy="254644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966651" y="4558937"/>
            <a:ext cx="4689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Maľba fasády pre </a:t>
            </a:r>
            <a:r>
              <a:rPr lang="sk-SK" sz="2400" i="1" dirty="0" smtClean="0">
                <a:solidFill>
                  <a:srgbClr val="C00000"/>
                </a:solidFill>
              </a:rPr>
              <a:t>ZSS</a:t>
            </a:r>
            <a:endParaRPr lang="sk-SK" sz="2400" i="1" dirty="0">
              <a:solidFill>
                <a:srgbClr val="C0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836022" y="5329645"/>
            <a:ext cx="431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Maľovanie vnútorných priestorov kultúrneho domu v areáli školy</a:t>
            </a:r>
            <a:endParaRPr lang="sk-SK" sz="2400" i="1" dirty="0">
              <a:solidFill>
                <a:srgbClr val="C00000"/>
              </a:solidFill>
            </a:endParaRPr>
          </a:p>
        </p:txBody>
      </p:sp>
      <p:sp>
        <p:nvSpPr>
          <p:cNvPr id="8" name="Šípka doprava 7"/>
          <p:cNvSpPr/>
          <p:nvPr/>
        </p:nvSpPr>
        <p:spPr>
          <a:xfrm rot="20415676">
            <a:off x="5230806" y="5238157"/>
            <a:ext cx="1674907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9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8" y="682582"/>
            <a:ext cx="5623776" cy="4217832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383" y="1609097"/>
            <a:ext cx="5626535" cy="3773510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371600" y="5055326"/>
            <a:ext cx="5277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C00000"/>
                </a:solidFill>
              </a:rPr>
              <a:t>Náter dreveného nábytku v priestoroch maliarskej dielne</a:t>
            </a:r>
            <a:endParaRPr lang="sk-SK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04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53439" y="468591"/>
            <a:ext cx="103544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C00000"/>
                </a:solidFill>
              </a:rPr>
              <a:t>Spôsob štúdia: </a:t>
            </a:r>
            <a:r>
              <a:rPr lang="sk-SK" sz="2800" b="1" dirty="0" smtClean="0">
                <a:solidFill>
                  <a:srgbClr val="002060"/>
                </a:solidFill>
              </a:rPr>
              <a:t>2.ročník</a:t>
            </a:r>
            <a:r>
              <a:rPr lang="sk-SK" sz="28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odborný výcvik sa vykonáva v priestoroch školy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ak je žiak šikovný a schopný, je zaradený na externú prevádzku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prevádzku si môže zabezpečiť sám alebo mu ju môže zabezpečiť škola skupinovou formou, pod dohľadom majstra OV na prevádzke</a:t>
            </a:r>
          </a:p>
        </p:txBody>
      </p:sp>
      <p:sp>
        <p:nvSpPr>
          <p:cNvPr id="3" name="Obdĺžnik 2"/>
          <p:cNvSpPr/>
          <p:nvPr/>
        </p:nvSpPr>
        <p:spPr>
          <a:xfrm>
            <a:off x="865664" y="3361900"/>
            <a:ext cx="9571018" cy="2805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C00000"/>
                </a:solidFill>
              </a:rPr>
              <a:t>Počas odbornej prípravy sa žiaci naučia:</a:t>
            </a:r>
            <a:endParaRPr lang="sk-SK" sz="24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b="1" dirty="0" smtClean="0">
                <a:solidFill>
                  <a:srgbClr val="002060"/>
                </a:solidFill>
              </a:rPr>
              <a:t> </a:t>
            </a:r>
            <a:r>
              <a:rPr lang="sk-SK" sz="2400" dirty="0" smtClean="0">
                <a:solidFill>
                  <a:srgbClr val="002060"/>
                </a:solidFill>
              </a:rPr>
              <a:t>aplikovať izolačné a dezinfekčné nátery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prevedenie malieb a náterov bežnými technikami na rôznych podkladoch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nanášanie náterových hmôt striekaním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určiť správny postup pri odstraňovaní chýb na náteroch a maľbách</a:t>
            </a:r>
            <a:endParaRPr lang="sk-SK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JAKUBIKOVA\Desktop\Fotky maliarska dielňa\74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104" y="3360836"/>
            <a:ext cx="2747554" cy="1148977"/>
          </a:xfrm>
          <a:prstGeom prst="rect">
            <a:avLst/>
          </a:prstGeom>
          <a:noFill/>
        </p:spPr>
      </p:pic>
      <p:pic>
        <p:nvPicPr>
          <p:cNvPr id="2051" name="Picture 3" descr="C:\Users\JAKUBIKOVA\Desktop\Fotky maliarska dielňa\1499135144_ew370_eh3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2447" y="530407"/>
            <a:ext cx="1925410" cy="1925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>
            <a:off x="3528263" y="632569"/>
            <a:ext cx="4796334" cy="2437203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15884" y="1800159"/>
            <a:ext cx="5166815" cy="28588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1845" y="1767104"/>
            <a:ext cx="5202514" cy="292641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13" y="3126961"/>
            <a:ext cx="4798352" cy="2699073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463041" y="5839098"/>
            <a:ext cx="9078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smtClean="0">
                <a:solidFill>
                  <a:srgbClr val="C00000"/>
                </a:solidFill>
              </a:rPr>
              <a:t>Renovácia drevených okenných krídiel v priestoroch maliarskej dielne </a:t>
            </a:r>
            <a:endParaRPr lang="sk-SK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5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09748" y="416341"/>
            <a:ext cx="10759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800" b="1" dirty="0" smtClean="0">
                <a:solidFill>
                  <a:srgbClr val="C00000"/>
                </a:solidFill>
              </a:rPr>
              <a:t>Spôsob štúdia: </a:t>
            </a:r>
            <a:r>
              <a:rPr lang="sk-SK" sz="2800" b="1" dirty="0" smtClean="0">
                <a:solidFill>
                  <a:srgbClr val="002060"/>
                </a:solidFill>
              </a:rPr>
              <a:t>3.ročník</a:t>
            </a:r>
            <a:r>
              <a:rPr lang="sk-SK" sz="2800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žiak je zaradený na individuálnu prax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 alebo praxuje skupinovou formou pod dohľadom majstra OV na externej prevádzke</a:t>
            </a:r>
          </a:p>
        </p:txBody>
      </p:sp>
      <p:sp>
        <p:nvSpPr>
          <p:cNvPr id="5" name="Obdĺžnik 4"/>
          <p:cNvSpPr/>
          <p:nvPr/>
        </p:nvSpPr>
        <p:spPr>
          <a:xfrm>
            <a:off x="689912" y="2130056"/>
            <a:ext cx="5234575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b="1" dirty="0" smtClean="0">
                <a:solidFill>
                  <a:srgbClr val="C00000"/>
                </a:solidFill>
              </a:rPr>
              <a:t>Počas odbornej prípravy sa žiaci naučia:</a:t>
            </a:r>
            <a:endParaRPr lang="sk-SK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709747" y="2691740"/>
            <a:ext cx="109684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Dekoratívne maliarske techniky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Základy tapetovania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Maliarske práce na fasádach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Imitáciu dreva na rôznych podkladoch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Správne vyhotoviť plastické nátery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rgbClr val="002060"/>
                </a:solidFill>
              </a:rPr>
              <a:t>Po vyučení sa môžu uplatniť v stavebných firmách, ale aj v súkromnom podnikaní ako SZČO</a:t>
            </a:r>
          </a:p>
        </p:txBody>
      </p:sp>
      <p:pic>
        <p:nvPicPr>
          <p:cNvPr id="3074" name="Picture 2" descr="Batikovacia technika"/>
          <p:cNvPicPr>
            <a:picLocks noChangeAspect="1" noChangeArrowheads="1"/>
          </p:cNvPicPr>
          <p:nvPr/>
        </p:nvPicPr>
        <p:blipFill>
          <a:blip r:embed="rId2" cstate="print"/>
          <a:srcRect l="1575" t="700" r="1181" b="1400"/>
          <a:stretch>
            <a:fillRect/>
          </a:stretch>
        </p:blipFill>
        <p:spPr bwMode="auto">
          <a:xfrm>
            <a:off x="6208157" y="2443015"/>
            <a:ext cx="4500949" cy="254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7158446" y="4976948"/>
            <a:ext cx="2873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i="1" dirty="0" err="1" smtClean="0">
                <a:solidFill>
                  <a:srgbClr val="C00000"/>
                </a:solidFill>
              </a:rPr>
              <a:t>Batikovacia</a:t>
            </a:r>
            <a:r>
              <a:rPr lang="sk-SK" sz="2400" i="1" dirty="0" smtClean="0">
                <a:solidFill>
                  <a:srgbClr val="C00000"/>
                </a:solidFill>
              </a:rPr>
              <a:t>  technika</a:t>
            </a:r>
            <a:endParaRPr lang="sk-SK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1" y="654287"/>
            <a:ext cx="9302962" cy="5232916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123406" y="5896685"/>
            <a:ext cx="943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i="1" dirty="0" smtClean="0">
                <a:solidFill>
                  <a:srgbClr val="C00000"/>
                </a:solidFill>
              </a:rPr>
              <a:t>Prevádzanie </a:t>
            </a:r>
            <a:r>
              <a:rPr lang="sk-SK" sz="2800" i="1" dirty="0" err="1" smtClean="0">
                <a:solidFill>
                  <a:srgbClr val="C00000"/>
                </a:solidFill>
              </a:rPr>
              <a:t>batikovacej</a:t>
            </a:r>
            <a:r>
              <a:rPr lang="sk-SK" sz="2800" i="1" dirty="0" smtClean="0">
                <a:solidFill>
                  <a:srgbClr val="C00000"/>
                </a:solidFill>
              </a:rPr>
              <a:t> techniky v priestoroch maliarskej dielne </a:t>
            </a:r>
            <a:endParaRPr lang="sk-SK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60793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380</Words>
  <Application>Microsoft Office PowerPoint</Application>
  <PresentationFormat>Širokouhlá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Motív Office</vt:lpstr>
      <vt:lpstr>Odborné učilište, Dúbravská cesta 1, 845 29 Bratislava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Odborné učilište, Dúbravská cesta 1, 845 29 Bratislava</dc:title>
  <dc:creator>Windows User</dc:creator>
  <cp:lastModifiedBy>Lenka Krušinová</cp:lastModifiedBy>
  <cp:revision>43</cp:revision>
  <dcterms:created xsi:type="dcterms:W3CDTF">2020-11-07T14:53:23Z</dcterms:created>
  <dcterms:modified xsi:type="dcterms:W3CDTF">2020-11-10T07:00:05Z</dcterms:modified>
</cp:coreProperties>
</file>