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9" r:id="rId8"/>
    <p:sldId id="270" r:id="rId9"/>
    <p:sldId id="271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3465-0388-426B-950C-6D903FE10464}" type="datetimeFigureOut">
              <a:rPr lang="sk-SK" smtClean="0"/>
              <a:pPr/>
              <a:t>29.4.2020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6B6B6-F29B-4B5D-A650-F2C2B53E87E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Dvaja kamaráti za odrobenú prácu dostali 15 €. Keďže prvý z nich urobil dvakrát viac roboty, chcel dvakrát viac peňazí. Ako ich rozdeliť?</a:t>
            </a:r>
          </a:p>
          <a:p>
            <a:pPr algn="ctr"/>
            <a:endParaRPr lang="sk-SK" sz="3600" dirty="0">
              <a:solidFill>
                <a:schemeClr val="bg1"/>
              </a:solidFill>
            </a:endParaRPr>
          </a:p>
          <a:p>
            <a:pPr algn="ctr"/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99592" y="3284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1051992" y="3437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1204392" y="35897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1356792" y="3742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1509192" y="38945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1661592" y="4046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1813992" y="4199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1966392" y="43517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2118792" y="4504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2271192" y="46565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2423592" y="4808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2575992" y="4961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2728392" y="51137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2880792" y="5266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033192" y="54185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Čo ale v prípade, ak by si zarobili 300 € alebo dokonca 600 € ? 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251520" y="472514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3203848" y="24928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251520" y="35730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1691680" y="23488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395536" y="24208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ál 20"/>
          <p:cNvSpPr/>
          <p:nvPr/>
        </p:nvSpPr>
        <p:spPr>
          <a:xfrm>
            <a:off x="547936" y="25732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700336" y="27256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852736" y="2878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1005136" y="30304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1157536" y="31828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6" name="Ovál 25"/>
          <p:cNvSpPr/>
          <p:nvPr/>
        </p:nvSpPr>
        <p:spPr>
          <a:xfrm>
            <a:off x="1309936" y="33352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1462336" y="34876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8" name="Ovál 27"/>
          <p:cNvSpPr/>
          <p:nvPr/>
        </p:nvSpPr>
        <p:spPr>
          <a:xfrm>
            <a:off x="1614736" y="3640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9" name="Ovál 28"/>
          <p:cNvSpPr/>
          <p:nvPr/>
        </p:nvSpPr>
        <p:spPr>
          <a:xfrm>
            <a:off x="1767136" y="37924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1919536" y="39448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5" name="Ovál 44"/>
          <p:cNvSpPr/>
          <p:nvPr/>
        </p:nvSpPr>
        <p:spPr>
          <a:xfrm>
            <a:off x="2071936" y="40972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6" name="Ovál 45"/>
          <p:cNvSpPr/>
          <p:nvPr/>
        </p:nvSpPr>
        <p:spPr>
          <a:xfrm>
            <a:off x="2224336" y="42496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7" name="Ovál 46"/>
          <p:cNvSpPr/>
          <p:nvPr/>
        </p:nvSpPr>
        <p:spPr>
          <a:xfrm>
            <a:off x="2376736" y="4402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8" name="Ovál 47"/>
          <p:cNvSpPr/>
          <p:nvPr/>
        </p:nvSpPr>
        <p:spPr>
          <a:xfrm>
            <a:off x="2529136" y="45544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9" name="Ovál 48"/>
          <p:cNvSpPr/>
          <p:nvPr/>
        </p:nvSpPr>
        <p:spPr>
          <a:xfrm>
            <a:off x="2681536" y="47068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0" name="Ovál 49"/>
          <p:cNvSpPr/>
          <p:nvPr/>
        </p:nvSpPr>
        <p:spPr>
          <a:xfrm>
            <a:off x="2833936" y="48592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1" name="Ovál 50"/>
          <p:cNvSpPr/>
          <p:nvPr/>
        </p:nvSpPr>
        <p:spPr>
          <a:xfrm>
            <a:off x="2986336" y="50116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2" name="Ovál 51"/>
          <p:cNvSpPr/>
          <p:nvPr/>
        </p:nvSpPr>
        <p:spPr>
          <a:xfrm>
            <a:off x="3138736" y="5164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291136" y="53164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3443536" y="54688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5" name="Ovál 54"/>
          <p:cNvSpPr/>
          <p:nvPr/>
        </p:nvSpPr>
        <p:spPr>
          <a:xfrm>
            <a:off x="3595936" y="56212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6" name="Ovál 55"/>
          <p:cNvSpPr/>
          <p:nvPr/>
        </p:nvSpPr>
        <p:spPr>
          <a:xfrm>
            <a:off x="3748336" y="57736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7" name="Ovál 56"/>
          <p:cNvSpPr/>
          <p:nvPr/>
        </p:nvSpPr>
        <p:spPr>
          <a:xfrm>
            <a:off x="1844080" y="25012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8" name="Ovál 57"/>
          <p:cNvSpPr/>
          <p:nvPr/>
        </p:nvSpPr>
        <p:spPr>
          <a:xfrm>
            <a:off x="1996480" y="26536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9" name="Ovál 58"/>
          <p:cNvSpPr/>
          <p:nvPr/>
        </p:nvSpPr>
        <p:spPr>
          <a:xfrm>
            <a:off x="2148880" y="28060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0" name="Ovál 59"/>
          <p:cNvSpPr/>
          <p:nvPr/>
        </p:nvSpPr>
        <p:spPr>
          <a:xfrm>
            <a:off x="2301280" y="29584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1" name="Ovál 60"/>
          <p:cNvSpPr/>
          <p:nvPr/>
        </p:nvSpPr>
        <p:spPr>
          <a:xfrm>
            <a:off x="2453680" y="31108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2" name="Ovál 61"/>
          <p:cNvSpPr/>
          <p:nvPr/>
        </p:nvSpPr>
        <p:spPr>
          <a:xfrm>
            <a:off x="2606080" y="32632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3" name="Ovál 62"/>
          <p:cNvSpPr/>
          <p:nvPr/>
        </p:nvSpPr>
        <p:spPr>
          <a:xfrm>
            <a:off x="2758480" y="34156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4" name="Ovál 63"/>
          <p:cNvSpPr/>
          <p:nvPr/>
        </p:nvSpPr>
        <p:spPr>
          <a:xfrm>
            <a:off x="2910880" y="35680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3063280" y="37204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3215680" y="38728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7" name="Ovál 66"/>
          <p:cNvSpPr/>
          <p:nvPr/>
        </p:nvSpPr>
        <p:spPr>
          <a:xfrm>
            <a:off x="3368080" y="40252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520480" y="41776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672880" y="43300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825280" y="44824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977680" y="46348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4130080" y="47872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3" name="Ovál 72"/>
          <p:cNvSpPr/>
          <p:nvPr/>
        </p:nvSpPr>
        <p:spPr>
          <a:xfrm>
            <a:off x="4282480" y="49396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4" name="Ovál 73"/>
          <p:cNvSpPr/>
          <p:nvPr/>
        </p:nvSpPr>
        <p:spPr>
          <a:xfrm>
            <a:off x="4434880" y="50920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5" name="Ovál 74"/>
          <p:cNvSpPr/>
          <p:nvPr/>
        </p:nvSpPr>
        <p:spPr>
          <a:xfrm>
            <a:off x="403920" y="37254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6" name="Ovál 75"/>
          <p:cNvSpPr/>
          <p:nvPr/>
        </p:nvSpPr>
        <p:spPr>
          <a:xfrm>
            <a:off x="556320" y="38778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7" name="Ovál 76"/>
          <p:cNvSpPr/>
          <p:nvPr/>
        </p:nvSpPr>
        <p:spPr>
          <a:xfrm>
            <a:off x="708720" y="40302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8" name="Ovál 77"/>
          <p:cNvSpPr/>
          <p:nvPr/>
        </p:nvSpPr>
        <p:spPr>
          <a:xfrm>
            <a:off x="861120" y="41826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1013520" y="43350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0" name="Ovál 79"/>
          <p:cNvSpPr/>
          <p:nvPr/>
        </p:nvSpPr>
        <p:spPr>
          <a:xfrm>
            <a:off x="1165920" y="44874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1318320" y="46398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2" name="Ovál 81"/>
          <p:cNvSpPr/>
          <p:nvPr/>
        </p:nvSpPr>
        <p:spPr>
          <a:xfrm>
            <a:off x="1470720" y="47922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3" name="Ovál 82"/>
          <p:cNvSpPr/>
          <p:nvPr/>
        </p:nvSpPr>
        <p:spPr>
          <a:xfrm>
            <a:off x="1623120" y="49446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4" name="Ovál 83"/>
          <p:cNvSpPr/>
          <p:nvPr/>
        </p:nvSpPr>
        <p:spPr>
          <a:xfrm>
            <a:off x="1775520" y="50970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5" name="Ovál 84"/>
          <p:cNvSpPr/>
          <p:nvPr/>
        </p:nvSpPr>
        <p:spPr>
          <a:xfrm>
            <a:off x="1927920" y="52494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6" name="Ovál 85"/>
          <p:cNvSpPr/>
          <p:nvPr/>
        </p:nvSpPr>
        <p:spPr>
          <a:xfrm>
            <a:off x="2080320" y="54018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7" name="Ovál 86"/>
          <p:cNvSpPr/>
          <p:nvPr/>
        </p:nvSpPr>
        <p:spPr>
          <a:xfrm>
            <a:off x="2232720" y="55542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8" name="Ovál 87"/>
          <p:cNvSpPr/>
          <p:nvPr/>
        </p:nvSpPr>
        <p:spPr>
          <a:xfrm>
            <a:off x="2385120" y="57066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89" name="Ovál 88"/>
          <p:cNvSpPr/>
          <p:nvPr/>
        </p:nvSpPr>
        <p:spPr>
          <a:xfrm>
            <a:off x="2537520" y="58590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2" name="Ovál 91"/>
          <p:cNvSpPr/>
          <p:nvPr/>
        </p:nvSpPr>
        <p:spPr>
          <a:xfrm>
            <a:off x="3356248" y="26452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3508648" y="27976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3661048" y="2950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3813448" y="31024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3965848" y="32548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4118248" y="34072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8" name="Ovál 97"/>
          <p:cNvSpPr/>
          <p:nvPr/>
        </p:nvSpPr>
        <p:spPr>
          <a:xfrm>
            <a:off x="4270648" y="35596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9" name="Ovál 98"/>
          <p:cNvSpPr/>
          <p:nvPr/>
        </p:nvSpPr>
        <p:spPr>
          <a:xfrm>
            <a:off x="403920" y="487754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0" name="Ovál 99"/>
          <p:cNvSpPr/>
          <p:nvPr/>
        </p:nvSpPr>
        <p:spPr>
          <a:xfrm>
            <a:off x="556320" y="502994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708720" y="518234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861120" y="533474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3" name="Ovál 102"/>
          <p:cNvSpPr/>
          <p:nvPr/>
        </p:nvSpPr>
        <p:spPr>
          <a:xfrm>
            <a:off x="1013520" y="548714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4" name="Ovál 103"/>
          <p:cNvSpPr/>
          <p:nvPr/>
        </p:nvSpPr>
        <p:spPr>
          <a:xfrm>
            <a:off x="1165920" y="563954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5" name="Ovál 104"/>
          <p:cNvSpPr/>
          <p:nvPr/>
        </p:nvSpPr>
        <p:spPr>
          <a:xfrm>
            <a:off x="1318320" y="579194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6" name="Ovál 105"/>
          <p:cNvSpPr/>
          <p:nvPr/>
        </p:nvSpPr>
        <p:spPr>
          <a:xfrm>
            <a:off x="1470720" y="594434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Jednoduché!</a:t>
            </a:r>
          </a:p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Jeden z nich má dvakrát viac, to znamená, že si majú peniaze rozdeliť v pomere 2 : 1.</a:t>
            </a:r>
            <a:endParaRPr lang="sk-SK" sz="3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BlokTextu 89"/>
          <p:cNvSpPr txBox="1"/>
          <p:nvPr/>
        </p:nvSpPr>
        <p:spPr>
          <a:xfrm>
            <a:off x="251520" y="4095070"/>
            <a:ext cx="4680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2 diely + 1 diel = 3 diely</a:t>
            </a:r>
          </a:p>
          <a:p>
            <a:endParaRPr lang="sk-SK" sz="3600" dirty="0" smtClean="0">
              <a:solidFill>
                <a:schemeClr val="bg1"/>
              </a:solidFill>
            </a:endParaRPr>
          </a:p>
          <a:p>
            <a:r>
              <a:rPr lang="sk-SK" sz="3600" dirty="0" smtClean="0">
                <a:solidFill>
                  <a:schemeClr val="bg1"/>
                </a:solidFill>
              </a:rPr>
              <a:t>300 € : 3 diely = 100 €</a:t>
            </a:r>
          </a:p>
          <a:p>
            <a:endParaRPr lang="sk-SK" sz="3600" dirty="0" smtClean="0">
              <a:solidFill>
                <a:schemeClr val="bg1"/>
              </a:solidFill>
            </a:endParaRPr>
          </a:p>
          <a:p>
            <a:endParaRPr lang="sk-SK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300 € treba rozdeliť na tri rovnaké diely (2+1).</a:t>
            </a:r>
          </a:p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1 diel je teda 100 €.</a:t>
            </a:r>
            <a:endParaRPr lang="sk-SK" sz="3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BlokTextu 89"/>
          <p:cNvSpPr txBox="1"/>
          <p:nvPr/>
        </p:nvSpPr>
        <p:spPr>
          <a:xfrm>
            <a:off x="251520" y="4095070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1 diel = 100 €</a:t>
            </a:r>
          </a:p>
          <a:p>
            <a:endParaRPr lang="sk-SK" sz="3600" dirty="0" smtClean="0">
              <a:solidFill>
                <a:schemeClr val="bg1"/>
              </a:solidFill>
            </a:endParaRPr>
          </a:p>
          <a:p>
            <a:r>
              <a:rPr lang="sk-SK" sz="3600" dirty="0" smtClean="0">
                <a:solidFill>
                  <a:schemeClr val="bg1"/>
                </a:solidFill>
              </a:rPr>
              <a:t>2 diely = 200 €</a:t>
            </a:r>
            <a:endParaRPr lang="sk-SK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Ak si teda majú peniaze rozdeliť v pomere 2 : 1,</a:t>
            </a:r>
          </a:p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znamená to, že usilovnejší dostal 2 diely a ten druhý 1 diel.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90" name="BlokTextu 89"/>
          <p:cNvSpPr txBox="1"/>
          <p:nvPr/>
        </p:nvSpPr>
        <p:spPr>
          <a:xfrm>
            <a:off x="251520" y="3023086"/>
            <a:ext cx="8892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2 : 1 </a:t>
            </a:r>
          </a:p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je to isté ako</a:t>
            </a:r>
          </a:p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200 : 100</a:t>
            </a:r>
          </a:p>
          <a:p>
            <a:pPr algn="ctr"/>
            <a:endParaRPr lang="sk-SK" sz="3600" smtClean="0">
              <a:solidFill>
                <a:schemeClr val="bg1"/>
              </a:solidFill>
            </a:endParaRPr>
          </a:p>
          <a:p>
            <a:pPr algn="ctr"/>
            <a:endParaRPr lang="sk-SK" sz="3600" dirty="0">
              <a:solidFill>
                <a:schemeClr val="bg1"/>
              </a:solidFill>
            </a:endParaRPr>
          </a:p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DÚ: Skúste rozdeliť </a:t>
            </a:r>
            <a:r>
              <a:rPr lang="sk-SK" sz="3600" dirty="0" err="1" smtClean="0">
                <a:solidFill>
                  <a:schemeClr val="bg1"/>
                </a:solidFill>
              </a:rPr>
              <a:t>Patovi</a:t>
            </a:r>
            <a:r>
              <a:rPr lang="sk-SK" sz="3600" dirty="0" smtClean="0">
                <a:solidFill>
                  <a:schemeClr val="bg1"/>
                </a:solidFill>
              </a:rPr>
              <a:t> a </a:t>
            </a:r>
            <a:r>
              <a:rPr lang="sk-SK" sz="3600" dirty="0" err="1" smtClean="0">
                <a:solidFill>
                  <a:schemeClr val="bg1"/>
                </a:solidFill>
              </a:rPr>
              <a:t>Matovi</a:t>
            </a:r>
            <a:r>
              <a:rPr lang="sk-SK" sz="3600" dirty="0" smtClean="0">
                <a:solidFill>
                  <a:schemeClr val="bg1"/>
                </a:solidFill>
              </a:rPr>
              <a:t> 600 eur.</a:t>
            </a:r>
            <a:endParaRPr lang="sk-SK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Tak šli pekne poporiadku. Dve € usilovnejšiemu, jedno tomu druhému.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99592" y="3284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1051992" y="3437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1204392" y="35897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1356792" y="3742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1509192" y="38945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1661592" y="4046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1813992" y="4199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1966392" y="43517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2118792" y="4504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2271192" y="46565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2423592" y="4808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2575992" y="4961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8100392" y="263691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355976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563888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A zase. Dve € usilovnejšiemu, jedno tomu druhému.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99592" y="3284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1051992" y="3437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1204392" y="35897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1356792" y="3742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1509192" y="38945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1661592" y="4046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1813992" y="4199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1966392" y="43517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2118792" y="4504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8100392" y="342900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4355976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3563888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8100392" y="263691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355976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563888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A stále dookola. Dve € usilovnejšiemu, jedno tomu druhému.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99592" y="3284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1051992" y="3437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1204392" y="35897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1356792" y="3742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1509192" y="38945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1661592" y="4046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8100392" y="4221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4355976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3563888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8100392" y="342900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4355976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3563888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8100392" y="263691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355976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563888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A znova. Dve € usilovnejšiemu, jedno tomu druhému.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99592" y="32849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1051992" y="34373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1204392" y="35897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8100392" y="501317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4355976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3563888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8100392" y="4221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4355976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3563888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8100392" y="342900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4355976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3563888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8100392" y="263691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355976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563888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A nakoniec. Dve € usilovnejšiemu, jedno tomu druhému. Rozdelené!!!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100392" y="580526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4355976" y="587727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3563888" y="587727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8100392" y="501317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4355976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3563888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8100392" y="4221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4355976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3563888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8100392" y="342900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4355976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3563888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8100392" y="263691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355976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563888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Všimnite si. Peniaze sa rozdelili na tri rovnaké diely. Prvý z nich dostal 2 diely, druhý 1 diel.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100392" y="580526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4355976" y="587727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3563888" y="587727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8100392" y="501317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4355976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3563888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8100392" y="4221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4355976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3563888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8100392" y="342900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4355976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3563888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8100392" y="263691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355976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563888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Ak má jeden z nich dostať dvakrát viac peňazí ako druhý, treba ich rozdeliť v pomere 2 : 1.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100392" y="580526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4355976" y="587727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3563888" y="587727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8100392" y="501317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4355976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3563888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8100392" y="4221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4355976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3563888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8100392" y="342900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4355976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3563888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8100392" y="263691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355976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563888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179512" y="11663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5496" y="77723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</a:rPr>
              <a:t>Pomer v matematike i v živote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0" y="126876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2 diely : 1 dielu. Spolu majú teda 3 diely.</a:t>
            </a:r>
          </a:p>
          <a:p>
            <a:pPr algn="ctr"/>
            <a:r>
              <a:rPr lang="sk-SK" sz="3600" dirty="0" smtClean="0">
                <a:solidFill>
                  <a:schemeClr val="bg1"/>
                </a:solidFill>
              </a:rPr>
              <a:t>15 € : 3 diely = 5 €</a:t>
            </a: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100392" y="580526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4355976" y="587727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3563888" y="587727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8100392" y="501317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4355976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3563888" y="5085184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8100392" y="422108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6" name="Ovál 35"/>
          <p:cNvSpPr/>
          <p:nvPr/>
        </p:nvSpPr>
        <p:spPr>
          <a:xfrm>
            <a:off x="4355976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3563888" y="429309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8100392" y="342900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4355976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3563888" y="35010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8100392" y="2636912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355976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43" name="Ovál 42"/>
          <p:cNvSpPr/>
          <p:nvPr/>
        </p:nvSpPr>
        <p:spPr>
          <a:xfrm>
            <a:off x="3563888" y="270892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1€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265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BlokTextu 20"/>
          <p:cNvSpPr txBox="1"/>
          <p:nvPr/>
        </p:nvSpPr>
        <p:spPr>
          <a:xfrm>
            <a:off x="179512" y="2924944"/>
            <a:ext cx="3168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bg1"/>
                </a:solidFill>
              </a:rPr>
              <a:t>1 diel = 5 €</a:t>
            </a:r>
          </a:p>
          <a:p>
            <a:endParaRPr lang="sk-SK" sz="3600" dirty="0" smtClean="0">
              <a:solidFill>
                <a:schemeClr val="bg1"/>
              </a:solidFill>
            </a:endParaRPr>
          </a:p>
          <a:p>
            <a:r>
              <a:rPr lang="sk-SK" sz="3600" dirty="0" smtClean="0">
                <a:solidFill>
                  <a:schemeClr val="bg1"/>
                </a:solidFill>
              </a:rPr>
              <a:t>2 diely = 10 eur</a:t>
            </a:r>
          </a:p>
          <a:p>
            <a:endParaRPr lang="sk-SK" sz="3600" dirty="0" smtClean="0">
              <a:solidFill>
                <a:schemeClr val="bg1"/>
              </a:solidFill>
            </a:endParaRPr>
          </a:p>
          <a:p>
            <a:r>
              <a:rPr lang="sk-SK" sz="3600" dirty="0" smtClean="0">
                <a:solidFill>
                  <a:schemeClr val="bg1"/>
                </a:solidFill>
              </a:rPr>
              <a:t>Spolu </a:t>
            </a:r>
          </a:p>
          <a:p>
            <a:r>
              <a:rPr lang="sk-SK" sz="3600" dirty="0" smtClean="0">
                <a:solidFill>
                  <a:schemeClr val="bg1"/>
                </a:solidFill>
              </a:rPr>
              <a:t>3 diely = 15 €</a:t>
            </a:r>
            <a:endParaRPr lang="sk-SK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793</Words>
  <Application>Microsoft Office PowerPoint</Application>
  <PresentationFormat>Prezentácia na obrazovke (4:3)</PresentationFormat>
  <Paragraphs>258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lenovo_ntb</dc:creator>
  <cp:lastModifiedBy>CABOVSKA</cp:lastModifiedBy>
  <cp:revision>6</cp:revision>
  <dcterms:created xsi:type="dcterms:W3CDTF">2011-03-29T19:51:17Z</dcterms:created>
  <dcterms:modified xsi:type="dcterms:W3CDTF">2020-04-29T12:26:54Z</dcterms:modified>
</cp:coreProperties>
</file>