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0033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51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776B5B-96FC-4D76-B03E-8B8BF418BD3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C07A0-3356-4857-86A8-10DDFBE7C15B}" type="slidenum">
              <a:rPr lang="cs-CZ"/>
              <a:pPr/>
              <a:t>1</a:t>
            </a:fld>
            <a:endParaRPr lang="cs-CZ"/>
          </a:p>
        </p:txBody>
      </p:sp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D900E-385B-4135-9863-97062A6E4F2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404EE-03A3-46BD-B9E9-5951C2FD164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0CAC6-E744-462A-A149-7169E40104E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obrázok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j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1F494B-ECEF-4511-87AA-6EBBBFB75C4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90E39-E1BD-491D-B283-F6CA2BC1CF8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5F433-BD35-498C-B8F5-B86032862D0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51965-EFB9-49A0-A155-5040C83A230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6DFED-4148-4FAD-9E0E-A2069AB6919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E7E56-0833-4EF7-8E30-6B77C3884B6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AA5DE-27E0-43A8-B927-722B45965AF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973E5-D275-43FD-A059-C60818B8828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39AC3-7DDB-475B-8E62-40E8863FAB8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 předlohy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styly předlohy textu.</a:t>
            </a:r>
          </a:p>
          <a:p>
            <a:pPr lvl="1"/>
            <a:r>
              <a:rPr lang="en-CA" smtClean="0"/>
              <a:t>Druhá úroveň</a:t>
            </a:r>
          </a:p>
          <a:p>
            <a:pPr lvl="2"/>
            <a:r>
              <a:rPr lang="en-CA" smtClean="0"/>
              <a:t>Třetí úroveň</a:t>
            </a:r>
          </a:p>
          <a:p>
            <a:pPr lvl="3"/>
            <a:r>
              <a:rPr lang="en-CA" smtClean="0"/>
              <a:t>Čtvrtá úroveň</a:t>
            </a:r>
          </a:p>
          <a:p>
            <a:pPr lvl="4"/>
            <a:r>
              <a:rPr lang="en-CA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0BF331-A179-433E-8E53-15920FA2C882}" type="slidenum">
              <a:rPr lang="en-CA"/>
              <a:pPr/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458200" cy="1143000"/>
          </a:xfrm>
        </p:spPr>
        <p:txBody>
          <a:bodyPr/>
          <a:lstStyle/>
          <a:p>
            <a:r>
              <a:rPr lang="cs-CZ" sz="7200"/>
              <a:t>Opis a charakteristika</a:t>
            </a:r>
            <a:endParaRPr lang="cs-CZ" sz="6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038600"/>
            <a:ext cx="4114800" cy="1524000"/>
          </a:xfrm>
        </p:spPr>
        <p:txBody>
          <a:bodyPr/>
          <a:lstStyle/>
          <a:p>
            <a:r>
              <a:rPr lang="cs-CZ" i="1">
                <a:effectLst>
                  <a:outerShdw blurRad="38100" dist="38100" dir="2700000" algn="tl">
                    <a:srgbClr val="000000"/>
                  </a:outerShdw>
                </a:effectLst>
              </a:rPr>
              <a:t>Mgr. Zita Fekečová</a:t>
            </a:r>
          </a:p>
          <a:p>
            <a:r>
              <a:rPr lang="cs-CZ" i="1">
                <a:effectLst>
                  <a:outerShdw blurRad="38100" dist="38100" dir="2700000" algn="tl">
                    <a:srgbClr val="000000"/>
                  </a:outerShdw>
                </a:effectLst>
              </a:rPr>
              <a:t>2009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752600" y="26670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5400" b="1" i="1">
                <a:solidFill>
                  <a:schemeClr val="hlink"/>
                </a:solidFill>
              </a:rPr>
              <a:t>Akí sme?</a:t>
            </a: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334000" y="2514600"/>
          <a:ext cx="2711450" cy="2971800"/>
        </p:xfrm>
        <a:graphic>
          <a:graphicData uri="http://schemas.openxmlformats.org/presentationml/2006/ole">
            <p:oleObj spid="_x0000_s4103" name="Klip" r:id="rId5" imgW="875520" imgH="95868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  <p:bldP spid="410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7200" b="1">
                <a:solidFill>
                  <a:schemeClr val="accent1"/>
                </a:solidFill>
              </a:rPr>
              <a:t>OBSAH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000">
                <a:solidFill>
                  <a:schemeClr val="bg2"/>
                </a:solidFill>
              </a:rPr>
              <a:t>Postava</a:t>
            </a:r>
          </a:p>
          <a:p>
            <a:r>
              <a:rPr lang="cs-CZ" sz="4000">
                <a:solidFill>
                  <a:schemeClr val="bg2"/>
                </a:solidFill>
              </a:rPr>
              <a:t>Tvár</a:t>
            </a:r>
          </a:p>
          <a:p>
            <a:r>
              <a:rPr lang="cs-CZ" sz="4000">
                <a:solidFill>
                  <a:schemeClr val="bg2"/>
                </a:solidFill>
              </a:rPr>
              <a:t>Vlastnosti</a:t>
            </a:r>
          </a:p>
          <a:p>
            <a:r>
              <a:rPr lang="cs-CZ" sz="4000">
                <a:solidFill>
                  <a:schemeClr val="bg2"/>
                </a:solidFill>
              </a:rPr>
              <a:t>Opis a charakteristika - rozdiely</a:t>
            </a:r>
          </a:p>
          <a:p>
            <a:r>
              <a:rPr lang="cs-CZ" sz="4000">
                <a:solidFill>
                  <a:schemeClr val="bg2"/>
                </a:solidFill>
              </a:rPr>
              <a:t>Cvičenia</a:t>
            </a:r>
          </a:p>
          <a:p>
            <a:endParaRPr 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/>
          <a:lstStyle/>
          <a:p>
            <a:r>
              <a:rPr lang="cs-CZ" sz="4800">
                <a:solidFill>
                  <a:schemeClr val="hlink"/>
                </a:solidFill>
              </a:rPr>
              <a:t>Vymenujte časti ľudského tela!</a:t>
            </a:r>
            <a:endParaRPr lang="cs-CZ" sz="6000">
              <a:solidFill>
                <a:schemeClr val="hlink"/>
              </a:solidFill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6156325" y="1412875"/>
          <a:ext cx="1731963" cy="4914900"/>
        </p:xfrm>
        <a:graphic>
          <a:graphicData uri="http://schemas.openxmlformats.org/presentationml/2006/ole">
            <p:oleObj spid="_x0000_s12291" name="Klip" r:id="rId3" imgW="1485360" imgH="4214520" progId="MS_ClipArt_Gallery.2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62000" y="2362200"/>
          <a:ext cx="3994150" cy="3519488"/>
        </p:xfrm>
        <a:graphic>
          <a:graphicData uri="http://schemas.openxmlformats.org/presentationml/2006/ole">
            <p:oleObj spid="_x0000_s12292" name="Klip" r:id="rId4" imgW="4097160" imgH="3606840" progId="MS_ClipArt_Gallery.2">
              <p:embed/>
            </p:oleObj>
          </a:graphicData>
        </a:graphic>
      </p:graphicFrame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971550" y="2420938"/>
            <a:ext cx="720725" cy="431800"/>
          </a:xfrm>
          <a:prstGeom prst="wedgeRoundRectCallout">
            <a:avLst>
              <a:gd name="adj1" fmla="val 98019"/>
              <a:gd name="adj2" fmla="val 6433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/>
              <a:t>uši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339975" y="1628775"/>
            <a:ext cx="9144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411413" y="1700213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/>
              <a:t>vlasy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059113" y="2276475"/>
            <a:ext cx="936625" cy="360363"/>
          </a:xfrm>
          <a:prstGeom prst="wedgeRoundRectCallout">
            <a:avLst>
              <a:gd name="adj1" fmla="val -82713"/>
              <a:gd name="adj2" fmla="val 1513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987675" y="2205038"/>
            <a:ext cx="99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/>
              <a:t>obočie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419475" y="2852738"/>
            <a:ext cx="914400" cy="863600"/>
          </a:xfrm>
          <a:prstGeom prst="wedgeRoundRectCallout">
            <a:avLst>
              <a:gd name="adj1" fmla="val -128648"/>
              <a:gd name="adj2" fmla="val -23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419475" y="2781300"/>
            <a:ext cx="977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000"/>
              <a:t>Oči, </a:t>
            </a:r>
          </a:p>
          <a:p>
            <a:r>
              <a:rPr lang="sk-SK" sz="2000"/>
              <a:t>mihal-</a:t>
            </a:r>
          </a:p>
          <a:p>
            <a:r>
              <a:rPr lang="sk-SK" sz="2000"/>
              <a:t>nice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1835150" y="3860800"/>
            <a:ext cx="865188" cy="576263"/>
          </a:xfrm>
          <a:prstGeom prst="wedgeRoundRectCallout">
            <a:avLst>
              <a:gd name="adj1" fmla="val 10185"/>
              <a:gd name="adj2" fmla="val -1163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835150" y="3933825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/>
              <a:t>brada</a:t>
            </a: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900113" y="3284538"/>
            <a:ext cx="914400" cy="792162"/>
          </a:xfrm>
          <a:prstGeom prst="wedgeRoundRectCallout">
            <a:avLst>
              <a:gd name="adj1" fmla="val 110940"/>
              <a:gd name="adj2" fmla="val -373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/>
              <a:t>Ústa,</a:t>
            </a:r>
          </a:p>
          <a:p>
            <a:pPr algn="ctr"/>
            <a:r>
              <a:rPr lang="sk-SK"/>
              <a:t>pery</a:t>
            </a: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1258888" y="1557338"/>
            <a:ext cx="914400" cy="358775"/>
          </a:xfrm>
          <a:prstGeom prst="wedgeRoundRectCallout">
            <a:avLst>
              <a:gd name="adj1" fmla="val 65972"/>
              <a:gd name="adj2" fmla="val 318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384300" y="1504950"/>
            <a:ext cx="69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/>
              <a:t>čelo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0" y="2924175"/>
            <a:ext cx="755650" cy="360363"/>
          </a:xfrm>
          <a:prstGeom prst="wedgeRoundRectCallout">
            <a:avLst>
              <a:gd name="adj1" fmla="val 287606"/>
              <a:gd name="adj2" fmla="val 394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87313" y="2801938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/>
              <a:t>nos</a:t>
            </a:r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7524750" y="1700213"/>
            <a:ext cx="914400" cy="609600"/>
          </a:xfrm>
          <a:prstGeom prst="wedgeEllipseCallout">
            <a:avLst>
              <a:gd name="adj1" fmla="val -85593"/>
              <a:gd name="adj2" fmla="val 312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>
                <a:solidFill>
                  <a:schemeClr val="bg2"/>
                </a:solidFill>
              </a:rPr>
              <a:t>krk</a:t>
            </a:r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5219700" y="1268413"/>
            <a:ext cx="1154113" cy="609600"/>
          </a:xfrm>
          <a:prstGeom prst="wedgeEllipseCallout">
            <a:avLst>
              <a:gd name="adj1" fmla="val 78333"/>
              <a:gd name="adj2" fmla="val 208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>
                <a:solidFill>
                  <a:schemeClr val="bg2"/>
                </a:solidFill>
              </a:rPr>
              <a:t>hlava</a:t>
            </a:r>
          </a:p>
        </p:txBody>
      </p:sp>
      <p:sp>
        <p:nvSpPr>
          <p:cNvPr id="12331" name="AutoShape 43"/>
          <p:cNvSpPr>
            <a:spLocks noChangeArrowheads="1"/>
          </p:cNvSpPr>
          <p:nvPr/>
        </p:nvSpPr>
        <p:spPr bwMode="auto">
          <a:xfrm>
            <a:off x="4716463" y="2060575"/>
            <a:ext cx="1490662" cy="503238"/>
          </a:xfrm>
          <a:prstGeom prst="wedgeEllipseCallout">
            <a:avLst>
              <a:gd name="adj1" fmla="val 59264"/>
              <a:gd name="adj2" fmla="val -1782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>
                <a:solidFill>
                  <a:schemeClr val="bg2"/>
                </a:solidFill>
              </a:rPr>
              <a:t>ramená</a:t>
            </a:r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4787900" y="2997200"/>
            <a:ext cx="1203325" cy="609600"/>
          </a:xfrm>
          <a:prstGeom prst="wedgeEllipseCallout">
            <a:avLst>
              <a:gd name="adj1" fmla="val 63722"/>
              <a:gd name="adj2" fmla="val -3203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>
                <a:solidFill>
                  <a:schemeClr val="bg2"/>
                </a:solidFill>
              </a:rPr>
              <a:t>lakeť</a:t>
            </a:r>
          </a:p>
        </p:txBody>
      </p:sp>
      <p:sp>
        <p:nvSpPr>
          <p:cNvPr id="12333" name="AutoShape 45"/>
          <p:cNvSpPr>
            <a:spLocks noChangeArrowheads="1"/>
          </p:cNvSpPr>
          <p:nvPr/>
        </p:nvSpPr>
        <p:spPr bwMode="auto">
          <a:xfrm>
            <a:off x="7885113" y="2997200"/>
            <a:ext cx="1042987" cy="609600"/>
          </a:xfrm>
          <a:prstGeom prst="wedgeEllipseCallout">
            <a:avLst>
              <a:gd name="adj1" fmla="val -122907"/>
              <a:gd name="adj2" fmla="val 755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>
                <a:solidFill>
                  <a:schemeClr val="bg2"/>
                </a:solidFill>
              </a:rPr>
              <a:t>ruky</a:t>
            </a:r>
          </a:p>
        </p:txBody>
      </p:sp>
      <p:sp>
        <p:nvSpPr>
          <p:cNvPr id="12334" name="AutoShape 46"/>
          <p:cNvSpPr>
            <a:spLocks noChangeArrowheads="1"/>
          </p:cNvSpPr>
          <p:nvPr/>
        </p:nvSpPr>
        <p:spPr bwMode="auto">
          <a:xfrm>
            <a:off x="7092950" y="3573463"/>
            <a:ext cx="1008063" cy="431800"/>
          </a:xfrm>
          <a:prstGeom prst="wedgeEllipseCallout">
            <a:avLst>
              <a:gd name="adj1" fmla="val -73463"/>
              <a:gd name="adj2" fmla="val -9706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>
                <a:solidFill>
                  <a:schemeClr val="bg2"/>
                </a:solidFill>
              </a:rPr>
              <a:t>dlaň</a:t>
            </a:r>
          </a:p>
        </p:txBody>
      </p:sp>
      <p:sp>
        <p:nvSpPr>
          <p:cNvPr id="12335" name="AutoShape 47"/>
          <p:cNvSpPr>
            <a:spLocks noChangeArrowheads="1"/>
          </p:cNvSpPr>
          <p:nvPr/>
        </p:nvSpPr>
        <p:spPr bwMode="auto">
          <a:xfrm>
            <a:off x="6011863" y="3789363"/>
            <a:ext cx="1081087" cy="431800"/>
          </a:xfrm>
          <a:prstGeom prst="wedgeEllipseCallout">
            <a:avLst>
              <a:gd name="adj1" fmla="val 11968"/>
              <a:gd name="adj2" fmla="val -17022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>
                <a:solidFill>
                  <a:schemeClr val="bg2"/>
                </a:solidFill>
              </a:rPr>
              <a:t>prsty</a:t>
            </a:r>
          </a:p>
        </p:txBody>
      </p:sp>
      <p:sp>
        <p:nvSpPr>
          <p:cNvPr id="12336" name="AutoShape 48"/>
          <p:cNvSpPr>
            <a:spLocks noChangeArrowheads="1"/>
          </p:cNvSpPr>
          <p:nvPr/>
        </p:nvSpPr>
        <p:spPr bwMode="auto">
          <a:xfrm>
            <a:off x="5148263" y="4797425"/>
            <a:ext cx="1368425" cy="576263"/>
          </a:xfrm>
          <a:prstGeom prst="wedgeEllipseCallout">
            <a:avLst>
              <a:gd name="adj1" fmla="val 65546"/>
              <a:gd name="adj2" fmla="val -2272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>
                <a:solidFill>
                  <a:schemeClr val="bg2"/>
                </a:solidFill>
              </a:rPr>
              <a:t>kolená</a:t>
            </a:r>
          </a:p>
        </p:txBody>
      </p:sp>
      <p:sp>
        <p:nvSpPr>
          <p:cNvPr id="12337" name="AutoShape 49"/>
          <p:cNvSpPr>
            <a:spLocks noChangeArrowheads="1"/>
          </p:cNvSpPr>
          <p:nvPr/>
        </p:nvSpPr>
        <p:spPr bwMode="auto">
          <a:xfrm>
            <a:off x="5435600" y="5661025"/>
            <a:ext cx="914400" cy="609600"/>
          </a:xfrm>
          <a:prstGeom prst="wedgeEllipseCallout">
            <a:avLst>
              <a:gd name="adj1" fmla="val 98093"/>
              <a:gd name="adj2" fmla="val -1770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>
                <a:solidFill>
                  <a:schemeClr val="bg2"/>
                </a:solidFill>
              </a:rPr>
              <a:t>päta</a:t>
            </a:r>
          </a:p>
        </p:txBody>
      </p:sp>
      <p:sp>
        <p:nvSpPr>
          <p:cNvPr id="12338" name="AutoShape 50"/>
          <p:cNvSpPr>
            <a:spLocks noChangeArrowheads="1"/>
          </p:cNvSpPr>
          <p:nvPr/>
        </p:nvSpPr>
        <p:spPr bwMode="auto">
          <a:xfrm>
            <a:off x="7308850" y="6021388"/>
            <a:ext cx="1150938" cy="503237"/>
          </a:xfrm>
          <a:prstGeom prst="wedgeEllipseCallout">
            <a:avLst>
              <a:gd name="adj1" fmla="val -67657"/>
              <a:gd name="adj2" fmla="val 7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>
                <a:solidFill>
                  <a:schemeClr val="bg2"/>
                </a:solidFill>
              </a:rPr>
              <a:t>palce</a:t>
            </a:r>
          </a:p>
        </p:txBody>
      </p:sp>
      <p:sp>
        <p:nvSpPr>
          <p:cNvPr id="12339" name="AutoShape 51"/>
          <p:cNvSpPr>
            <a:spLocks noChangeArrowheads="1"/>
          </p:cNvSpPr>
          <p:nvPr/>
        </p:nvSpPr>
        <p:spPr bwMode="auto">
          <a:xfrm>
            <a:off x="7308850" y="5373688"/>
            <a:ext cx="1079500" cy="609600"/>
          </a:xfrm>
          <a:prstGeom prst="wedgeEllipseCallout">
            <a:avLst>
              <a:gd name="adj1" fmla="val -70296"/>
              <a:gd name="adj2" fmla="val -2239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>
                <a:solidFill>
                  <a:schemeClr val="bg2"/>
                </a:solidFill>
              </a:rPr>
              <a:t>lýtka</a:t>
            </a:r>
          </a:p>
        </p:txBody>
      </p:sp>
      <p:sp>
        <p:nvSpPr>
          <p:cNvPr id="12340" name="AutoShape 52"/>
          <p:cNvSpPr>
            <a:spLocks noChangeArrowheads="1"/>
          </p:cNvSpPr>
          <p:nvPr/>
        </p:nvSpPr>
        <p:spPr bwMode="auto">
          <a:xfrm>
            <a:off x="7596188" y="4365625"/>
            <a:ext cx="1079500" cy="609600"/>
          </a:xfrm>
          <a:prstGeom prst="wedgeEllipseCallout">
            <a:avLst>
              <a:gd name="adj1" fmla="val -72648"/>
              <a:gd name="adj2" fmla="val -4895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>
                <a:solidFill>
                  <a:schemeClr val="bg2"/>
                </a:solidFill>
              </a:rPr>
              <a:t>boky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5" grpId="0" animBg="1"/>
      <p:bldP spid="12297" grpId="0"/>
      <p:bldP spid="12299" grpId="0"/>
      <p:bldP spid="12301" grpId="0"/>
      <p:bldP spid="12303" grpId="0"/>
      <p:bldP spid="12304" grpId="0" animBg="1"/>
      <p:bldP spid="12307" grpId="0"/>
      <p:bldP spid="12309" grpId="0"/>
      <p:bldP spid="12329" grpId="0" animBg="1"/>
      <p:bldP spid="12330" grpId="0" animBg="1"/>
      <p:bldP spid="12331" grpId="0" animBg="1"/>
      <p:bldP spid="12332" grpId="0" animBg="1"/>
      <p:bldP spid="12333" grpId="0" animBg="1"/>
      <p:bldP spid="12334" grpId="0" animBg="1"/>
      <p:bldP spid="12335" grpId="0" animBg="1"/>
      <p:bldP spid="12336" grpId="0" animBg="1"/>
      <p:bldP spid="12337" grpId="0" animBg="1"/>
      <p:bldP spid="12338" grpId="0" animBg="1"/>
      <p:bldP spid="12339" grpId="0" animBg="1"/>
      <p:bldP spid="123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Aká môže byť postava?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5410200" cy="4114800"/>
          </a:xfrm>
        </p:spPr>
        <p:txBody>
          <a:bodyPr/>
          <a:lstStyle/>
          <a:p>
            <a:r>
              <a:rPr lang="cs-CZ" sz="2800">
                <a:solidFill>
                  <a:schemeClr val="bg2"/>
                </a:solidFill>
              </a:rPr>
              <a:t>vysoká, nízka, stredná</a:t>
            </a:r>
          </a:p>
          <a:p>
            <a:r>
              <a:rPr lang="cs-CZ" sz="2800">
                <a:solidFill>
                  <a:schemeClr val="bg2"/>
                </a:solidFill>
              </a:rPr>
              <a:t>štíhla, tučná, plnotučná</a:t>
            </a:r>
          </a:p>
          <a:p>
            <a:r>
              <a:rPr lang="cs-CZ" sz="2800">
                <a:solidFill>
                  <a:schemeClr val="bg2"/>
                </a:solidFill>
              </a:rPr>
              <a:t>súmerná, priemerná, zaujímavá</a:t>
            </a:r>
          </a:p>
          <a:p>
            <a:r>
              <a:rPr lang="cs-CZ" sz="2800">
                <a:solidFill>
                  <a:schemeClr val="bg2"/>
                </a:solidFill>
              </a:rPr>
              <a:t>mať postavu ako modelka</a:t>
            </a:r>
          </a:p>
          <a:p>
            <a:r>
              <a:rPr lang="cs-CZ" sz="2800">
                <a:solidFill>
                  <a:schemeClr val="bg2"/>
                </a:solidFill>
              </a:rPr>
              <a:t>vypracovaná, vyšportovaná</a:t>
            </a:r>
          </a:p>
          <a:p>
            <a:r>
              <a:rPr lang="cs-CZ" sz="2800">
                <a:solidFill>
                  <a:schemeClr val="bg2"/>
                </a:solidFill>
              </a:rPr>
              <a:t>byť oblečený ako? - športovo, elegantne, spoločensky, nosiť pracovný úbor, rovnošatu</a:t>
            </a:r>
          </a:p>
          <a:p>
            <a:endParaRPr lang="cs-CZ" sz="2800">
              <a:solidFill>
                <a:schemeClr val="bg2"/>
              </a:solidFill>
            </a:endParaRPr>
          </a:p>
          <a:p>
            <a:endParaRPr lang="cs-CZ" sz="2800">
              <a:solidFill>
                <a:schemeClr val="bg2"/>
              </a:solidFill>
            </a:endParaRP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486400" y="1600200"/>
          <a:ext cx="1963738" cy="4114800"/>
        </p:xfrm>
        <a:graphic>
          <a:graphicData uri="http://schemas.openxmlformats.org/presentationml/2006/ole">
            <p:oleObj spid="_x0000_s10246" name="Klip" r:id="rId3" imgW="520200" imgH="108792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b="1" i="1"/>
              <a:t>Akú môžeme mať tvár?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495800" y="1524000"/>
          <a:ext cx="3943350" cy="4114800"/>
        </p:xfrm>
        <a:graphic>
          <a:graphicData uri="http://schemas.openxmlformats.org/presentationml/2006/ole">
            <p:oleObj spid="_x0000_s11268" name="Klip" r:id="rId4" imgW="4754520" imgH="4960800" progId="MS_ClipArt_Gallery.2">
              <p:embed/>
            </p:oleObj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36725" y="217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0" y="838200"/>
            <a:ext cx="7467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200">
                <a:solidFill>
                  <a:schemeClr val="bg2"/>
                </a:solidFill>
                <a:sym typeface="Symbol" pitchFamily="18" charset="2"/>
              </a:rPr>
              <a:t> oválnu, okrúhlu, podlhovastú, srdcovitú,</a:t>
            </a:r>
          </a:p>
          <a:p>
            <a:r>
              <a:rPr lang="cs-CZ" sz="3200">
                <a:solidFill>
                  <a:schemeClr val="bg2"/>
                </a:solidFill>
                <a:sym typeface="Symbol" pitchFamily="18" charset="2"/>
              </a:rPr>
              <a:t>úzku, širokú, s červenými lícami</a:t>
            </a:r>
          </a:p>
          <a:p>
            <a:endParaRPr lang="cs-CZ" sz="320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507523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chemeClr val="hlink"/>
                </a:solidFill>
              </a:rPr>
              <a:t>Vlasy:</a:t>
            </a:r>
            <a:r>
              <a:rPr lang="cs-CZ" sz="3200">
                <a:solidFill>
                  <a:schemeClr val="hlink"/>
                </a:solidFill>
              </a:rPr>
              <a:t> </a:t>
            </a:r>
            <a:r>
              <a:rPr lang="cs-CZ" sz="3200">
                <a:solidFill>
                  <a:schemeClr val="bg2"/>
                </a:solidFill>
              </a:rPr>
              <a:t>dlhé, krátke, polodlhé</a:t>
            </a:r>
          </a:p>
          <a:p>
            <a:r>
              <a:rPr lang="cs-CZ" sz="3200">
                <a:solidFill>
                  <a:schemeClr val="bg2"/>
                </a:solidFill>
              </a:rPr>
              <a:t>             hnedé, čierne, blond</a:t>
            </a:r>
            <a:r>
              <a:rPr lang="cs-CZ" sz="3600" b="1">
                <a:solidFill>
                  <a:schemeClr val="hlink"/>
                </a:solidFill>
              </a:rPr>
              <a:t> </a:t>
            </a:r>
            <a:endParaRPr lang="cs-CZ" sz="3200">
              <a:solidFill>
                <a:schemeClr val="bg2"/>
              </a:solidFill>
            </a:endParaRPr>
          </a:p>
          <a:p>
            <a:r>
              <a:rPr lang="cs-CZ" sz="3200">
                <a:solidFill>
                  <a:schemeClr val="bg2"/>
                </a:solidFill>
              </a:rPr>
              <a:t>             ryšavé, tmavo-,bledo-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81000" y="3429000"/>
            <a:ext cx="47021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chemeClr val="hlink"/>
                </a:solidFill>
              </a:rPr>
              <a:t>Oči:</a:t>
            </a:r>
            <a:r>
              <a:rPr lang="cs-CZ" sz="3200">
                <a:solidFill>
                  <a:schemeClr val="bg2"/>
                </a:solidFill>
              </a:rPr>
              <a:t>malé, veľké, šikmé, </a:t>
            </a:r>
          </a:p>
          <a:p>
            <a:r>
              <a:rPr lang="cs-CZ" sz="3200">
                <a:solidFill>
                  <a:schemeClr val="bg2"/>
                </a:solidFill>
              </a:rPr>
              <a:t>        jasné, žiarivé, unavené</a:t>
            </a:r>
            <a:endParaRPr lang="cs-CZ" sz="3600" b="1">
              <a:solidFill>
                <a:schemeClr val="hlink"/>
              </a:solidFill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57200" y="4419600"/>
            <a:ext cx="36607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chemeClr val="hlink"/>
                </a:solidFill>
              </a:rPr>
              <a:t>Nos: </a:t>
            </a:r>
            <a:r>
              <a:rPr lang="cs-CZ" sz="3200">
                <a:solidFill>
                  <a:schemeClr val="bg2"/>
                </a:solidFill>
              </a:rPr>
              <a:t>malý, veľký, </a:t>
            </a:r>
          </a:p>
          <a:p>
            <a:r>
              <a:rPr lang="cs-CZ" sz="3200">
                <a:solidFill>
                  <a:schemeClr val="bg2"/>
                </a:solidFill>
              </a:rPr>
              <a:t>          krivý, zlomený</a:t>
            </a:r>
            <a:endParaRPr lang="cs-CZ" sz="3600" b="1">
              <a:solidFill>
                <a:schemeClr val="hlink"/>
              </a:solidFill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77825" y="5410200"/>
            <a:ext cx="8766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chemeClr val="hlink"/>
                </a:solidFill>
              </a:rPr>
              <a:t>Ústa, pery: </a:t>
            </a:r>
            <a:r>
              <a:rPr lang="cs-CZ" sz="3200">
                <a:solidFill>
                  <a:schemeClr val="bg2"/>
                </a:solidFill>
              </a:rPr>
              <a:t>malé, veľké, úzke, široké, hrubé, tenké</a:t>
            </a:r>
            <a:endParaRPr lang="cs-CZ" sz="36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zd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3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3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3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3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71" grpId="0" autoUpdateAnimBg="0"/>
      <p:bldP spid="11272" grpId="0" autoUpdateAnimBg="0"/>
      <p:bldP spid="11274" grpId="0" autoUpdateAnimBg="0"/>
      <p:bldP spid="11276" grpId="0" autoUpdateAnimBg="0"/>
      <p:bldP spid="1127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Opis osoby a charakteristika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OPIS</a:t>
            </a:r>
          </a:p>
          <a:p>
            <a:r>
              <a:rPr lang="cs-CZ" sz="24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Zachytáva vonkajšie znaky osoby -vonkajšia charakteristika</a:t>
            </a:r>
          </a:p>
          <a:p>
            <a:pPr>
              <a:buFontTx/>
              <a:buNone/>
            </a:pPr>
            <a:r>
              <a:rPr lang="cs-CZ" sz="24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(tvár, postava, oblečenie)</a:t>
            </a:r>
          </a:p>
          <a:p>
            <a:pPr>
              <a:buFontTx/>
              <a:buNone/>
            </a:pPr>
            <a:r>
              <a:rPr lang="cs-CZ" sz="24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r>
              <a:rPr 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CHARAKTERISTIKA</a:t>
            </a:r>
          </a:p>
          <a:p>
            <a:r>
              <a:rPr lang="cs-CZ" sz="24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Vystihuje človeka, jeho schopnosti, záujmy, vzťahy - vnútorná charakteristika</a:t>
            </a:r>
            <a:r>
              <a:rPr lang="cs-CZ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cs-CZ" sz="2400" b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sz="24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Vlastnosti pomenúvame priamo (je dobrý,…) alebo nepriamo opisom (v každej situácii ochotne pomôže)</a:t>
            </a:r>
            <a:endParaRPr lang="cs-CZ" sz="240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1"/>
      <p:bldP spid="13315" grpId="0" build="p"/>
      <p:bldP spid="133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Charakterizujte osoby,  ktoré vidíte na obrázku!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295400" y="2103438"/>
          <a:ext cx="2590800" cy="3870325"/>
        </p:xfrm>
        <a:graphic>
          <a:graphicData uri="http://schemas.openxmlformats.org/presentationml/2006/ole">
            <p:oleObj spid="_x0000_s17411" name="Klip" r:id="rId3" imgW="2590476" imgH="3870476" progId="MS_ClipArt_Gallery.2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257800" y="2103438"/>
          <a:ext cx="2590800" cy="3870325"/>
        </p:xfrm>
        <a:graphic>
          <a:graphicData uri="http://schemas.openxmlformats.org/presentationml/2006/ole">
            <p:oleObj spid="_x0000_s17414" name="Klip" r:id="rId4" imgW="2590476" imgH="3870476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257800" y="2103438"/>
          <a:ext cx="2590800" cy="3870325"/>
        </p:xfrm>
        <a:graphic>
          <a:graphicData uri="http://schemas.openxmlformats.org/presentationml/2006/ole">
            <p:oleObj spid="_x0000_s18438" name="Klip" r:id="rId3" imgW="2590476" imgH="3870476" progId="MS_ClipArt_Gallery.2">
              <p:embed/>
            </p:oleObj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1295400" y="2103438"/>
          <a:ext cx="2590800" cy="3870325"/>
        </p:xfrm>
        <a:graphic>
          <a:graphicData uri="http://schemas.openxmlformats.org/presentationml/2006/ole">
            <p:oleObj spid="_x0000_s18439" name="Klip" r:id="rId4" imgW="2590476" imgH="3870476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/>
              <a:t>Ďakujem za pozornosť!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/>
              <a:t>Mgr. Zita Fekečová</a:t>
            </a:r>
          </a:p>
          <a:p>
            <a:r>
              <a:rPr lang="sk-SK"/>
              <a:t>ZŠ s VJM Svätý Peter</a:t>
            </a:r>
          </a:p>
          <a:p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redvolený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244</Words>
  <Application>Microsoft PowerPoint</Application>
  <PresentationFormat>Prezentácia na obrazovke (4:3)</PresentationFormat>
  <Paragraphs>65</Paragraphs>
  <Slides>9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Times New Roman</vt:lpstr>
      <vt:lpstr>Symbol</vt:lpstr>
      <vt:lpstr>Predvolený návrh</vt:lpstr>
      <vt:lpstr>Microsoft Clip Gallery</vt:lpstr>
      <vt:lpstr>Opis a charakteristika</vt:lpstr>
      <vt:lpstr>OBSAH</vt:lpstr>
      <vt:lpstr>Vymenujte časti ľudského tela!</vt:lpstr>
      <vt:lpstr>Aká môže byť postava?</vt:lpstr>
      <vt:lpstr>Akú môžeme mať tvár?</vt:lpstr>
      <vt:lpstr>Opis osoby a charakteristika</vt:lpstr>
      <vt:lpstr>Charakterizujte osoby,  ktoré vidíte na obrázku!</vt:lpstr>
      <vt:lpstr>Snímka 8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 a charakteristika</dc:title>
  <dc:creator>Anna</dc:creator>
  <cp:lastModifiedBy>Anna</cp:lastModifiedBy>
  <cp:revision>7</cp:revision>
  <dcterms:created xsi:type="dcterms:W3CDTF">1601-01-01T00:00:00Z</dcterms:created>
  <dcterms:modified xsi:type="dcterms:W3CDTF">2020-05-18T06:41:49Z</dcterms:modified>
</cp:coreProperties>
</file>