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307" r:id="rId2"/>
    <p:sldId id="312" r:id="rId3"/>
    <p:sldId id="313" r:id="rId4"/>
    <p:sldId id="314" r:id="rId5"/>
    <p:sldId id="308" r:id="rId6"/>
    <p:sldId id="310" r:id="rId7"/>
    <p:sldId id="317" r:id="rId8"/>
    <p:sldId id="288" r:id="rId9"/>
    <p:sldId id="316" r:id="rId10"/>
    <p:sldId id="285" r:id="rId11"/>
    <p:sldId id="298" r:id="rId12"/>
    <p:sldId id="297" r:id="rId13"/>
    <p:sldId id="315" r:id="rId14"/>
    <p:sldId id="290" r:id="rId15"/>
    <p:sldId id="258" r:id="rId16"/>
    <p:sldId id="272" r:id="rId17"/>
    <p:sldId id="270" r:id="rId18"/>
    <p:sldId id="261" r:id="rId19"/>
    <p:sldId id="295" r:id="rId20"/>
    <p:sldId id="300" r:id="rId21"/>
    <p:sldId id="293" r:id="rId22"/>
    <p:sldId id="265" r:id="rId23"/>
    <p:sldId id="280" r:id="rId24"/>
    <p:sldId id="318" r:id="rId25"/>
    <p:sldId id="319" r:id="rId26"/>
    <p:sldId id="275" r:id="rId27"/>
    <p:sldId id="306" r:id="rId28"/>
    <p:sldId id="276" r:id="rId29"/>
    <p:sldId id="277" r:id="rId30"/>
    <p:sldId id="279" r:id="rId31"/>
    <p:sldId id="302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te2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87" autoAdjust="0"/>
  </p:normalViewPr>
  <p:slideViewPr>
    <p:cSldViewPr>
      <p:cViewPr varScale="1">
        <p:scale>
          <a:sx n="40" d="100"/>
          <a:sy n="40" d="100"/>
        </p:scale>
        <p:origin x="58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5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3AA72-02BA-4AF6-AF15-8EAC5C29619A}" type="datetimeFigureOut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D6CDB-E496-4AE2-8810-BB1AC4024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211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48440-11DF-4585-AA50-617EC39166A5}" type="datetimeFigureOut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CF9BD-E632-4B78-BA5D-6345C8138C0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6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6508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7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78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605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31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74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Sovy </a:t>
            </a:r>
            <a:r>
              <a:rPr lang="sk-SK" dirty="0" smtClean="0"/>
              <a:t>sú veľmi podobné dravcom a to spôsobom lovu. Majú </a:t>
            </a:r>
            <a:r>
              <a:rPr lang="sk-SK" b="1" dirty="0" smtClean="0"/>
              <a:t>zahnutý zobák a silné </a:t>
            </a:r>
            <a:r>
              <a:rPr lang="sk-SK" b="1" dirty="0" err="1" smtClean="0"/>
              <a:t>pazúry.Lovia</a:t>
            </a:r>
            <a:r>
              <a:rPr lang="sk-SK" b="1" dirty="0" smtClean="0"/>
              <a:t> za súmraku a v noci.</a:t>
            </a:r>
            <a:r>
              <a:rPr lang="sk-SK" dirty="0" smtClean="0"/>
              <a:t> Pri love im pomáha </a:t>
            </a:r>
            <a:r>
              <a:rPr lang="sk-SK" b="1" dirty="0" smtClean="0"/>
              <a:t>veľmi dobrý zrak a sluch</a:t>
            </a:r>
            <a:r>
              <a:rPr lang="sk-SK" dirty="0" smtClean="0"/>
              <a:t>. Ich perie je mäkké, preto je ich </a:t>
            </a:r>
            <a:r>
              <a:rPr lang="sk-SK" b="1" dirty="0" smtClean="0"/>
              <a:t>let veľmi tichý</a:t>
            </a:r>
            <a:r>
              <a:rPr lang="sk-SK" dirty="0" smtClean="0"/>
              <a:t>. Živia sa drobnými živočíchmi (hraboše, myši), vtákmi a hmyzom. Sovy patria medzi </a:t>
            </a:r>
            <a:r>
              <a:rPr lang="sk-SK" b="1" dirty="0" smtClean="0"/>
              <a:t>chránené živočíchy.</a:t>
            </a:r>
            <a:r>
              <a:rPr lang="sk-SK" dirty="0" smtClean="0"/>
              <a:t> 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90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u="sng" dirty="0" smtClean="0"/>
              <a:t>Ďateľ veľký: </a:t>
            </a:r>
            <a:endParaRPr lang="sk-SK" dirty="0" smtClean="0"/>
          </a:p>
          <a:p>
            <a:r>
              <a:rPr lang="sk-SK" dirty="0" smtClean="0"/>
              <a:t>žije v zmiešaných lesoch,</a:t>
            </a:r>
          </a:p>
          <a:p>
            <a:r>
              <a:rPr lang="sk-SK" dirty="0" smtClean="0"/>
              <a:t>poznáme ho podľa </a:t>
            </a:r>
            <a:r>
              <a:rPr lang="sk-SK" dirty="0" err="1" smtClean="0"/>
              <a:t>klopavého</a:t>
            </a:r>
            <a:r>
              <a:rPr lang="sk-SK" dirty="0" smtClean="0"/>
              <a:t> zvuku,</a:t>
            </a:r>
          </a:p>
          <a:p>
            <a:r>
              <a:rPr lang="sk-SK" dirty="0" smtClean="0"/>
              <a:t>po kmeni stromov sa pohybuje </a:t>
            </a:r>
            <a:r>
              <a:rPr lang="sk-SK" b="1" dirty="0" smtClean="0"/>
              <a:t>šplhavými nohami,</a:t>
            </a:r>
            <a:endParaRPr lang="sk-SK" dirty="0" smtClean="0"/>
          </a:p>
          <a:p>
            <a:r>
              <a:rPr lang="sk-SK" dirty="0" smtClean="0"/>
              <a:t>má </a:t>
            </a:r>
            <a:r>
              <a:rPr lang="sk-SK" b="1" dirty="0" smtClean="0"/>
              <a:t>silný zobák, lepkavý jazyk s háčikmi</a:t>
            </a:r>
            <a:r>
              <a:rPr lang="sk-SK" dirty="0" smtClean="0"/>
              <a:t>, pomocou ktorého vyberá </a:t>
            </a:r>
            <a:r>
              <a:rPr lang="sk-SK" b="1" dirty="0" smtClean="0"/>
              <a:t>larvy hmyzu</a:t>
            </a:r>
            <a:r>
              <a:rPr lang="sk-SK" dirty="0" smtClean="0"/>
              <a:t> zo stromov,</a:t>
            </a:r>
          </a:p>
          <a:p>
            <a:r>
              <a:rPr lang="sk-SK" b="1" dirty="0" smtClean="0"/>
              <a:t>je stály vták</a:t>
            </a:r>
            <a:r>
              <a:rPr lang="sk-SK" dirty="0" smtClean="0"/>
              <a:t> – neodlieta na zimu do teplých krajín.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973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u="sng" dirty="0" smtClean="0"/>
              <a:t>Kukučka jarabá:</a:t>
            </a:r>
            <a:endParaRPr lang="sk-SK" dirty="0" smtClean="0"/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živí sa </a:t>
            </a:r>
            <a:r>
              <a:rPr lang="sk-SK" b="1" dirty="0" smtClean="0"/>
              <a:t>hmyzom</a:t>
            </a:r>
            <a:r>
              <a:rPr lang="sk-SK" dirty="0" smtClean="0"/>
              <a:t>, najmä chlpatými húsenicami,</a:t>
            </a:r>
          </a:p>
          <a:p>
            <a:r>
              <a:rPr lang="sk-SK" dirty="0" smtClean="0"/>
              <a:t>typickým hlasovým prejavom je </a:t>
            </a:r>
            <a:r>
              <a:rPr lang="sk-SK" b="1" dirty="0" smtClean="0"/>
              <a:t>kukanie</a:t>
            </a:r>
            <a:r>
              <a:rPr lang="sk-SK" dirty="0" smtClean="0"/>
              <a:t> – ozýva sa ním samec,</a:t>
            </a:r>
          </a:p>
          <a:p>
            <a:r>
              <a:rPr lang="sk-SK" b="1" dirty="0" smtClean="0"/>
              <a:t>je sťahovavá</a:t>
            </a:r>
            <a:r>
              <a:rPr lang="sk-SK" dirty="0" smtClean="0"/>
              <a:t> – na zimu odlieta do teplých krajín,</a:t>
            </a:r>
          </a:p>
          <a:p>
            <a:r>
              <a:rPr lang="sk-SK" dirty="0" smtClean="0"/>
              <a:t>samička znáša vajcia na zem a v zobáku ich prenáša do hniezd iných vtákov,</a:t>
            </a:r>
            <a:r>
              <a:rPr lang="sk-SK" b="1" dirty="0" smtClean="0"/>
              <a:t> o mláďatá sa nestará</a:t>
            </a:r>
            <a:r>
              <a:rPr lang="sk-SK" dirty="0" smtClean="0"/>
              <a:t>,</a:t>
            </a:r>
          </a:p>
          <a:p>
            <a:r>
              <a:rPr lang="sk-SK" dirty="0" smtClean="0"/>
              <a:t>mláďa vytlačí z hniezda ostatné vajcia, a tak má potravu len pre seba.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31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F9BD-E632-4B78-BA5D-6345C8138C07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522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5E58-E6F8-47DA-ABCB-5A4A8C962356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E431-EAE8-4E15-8609-28C292F8280D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BE05-36A9-477F-9382-B488063A21DE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BC5F-E4C8-48D3-81E0-795F56667538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93CF-7BC5-49D5-8DEA-AD4F568BB121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74AA-E8B2-4533-A25B-60349715F70B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3A9-AD44-4386-B9FA-DD2BF78289F2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9308-BD0E-426C-B751-E511497CE2DE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F0F6-82A5-4DCE-B111-052CF4DC3C2A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DDDC-4510-461E-8620-5B3E6AB66928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FB6B-1454-4961-B288-A869BE819194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22A8-D5EE-4219-85AA-1D599C1CE2DD}" type="datetime1">
              <a:rPr lang="sk-SK" smtClean="0"/>
              <a:pPr/>
              <a:t>25. 4. 2020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7DF8-6E87-40DA-844B-15715C570A1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LES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74779"/>
            <a:ext cx="8143932" cy="4768865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LISTNATÉ STROMY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2" name="Zástupný symbol pro obsah 11" descr="4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500174"/>
            <a:ext cx="3500462" cy="4786346"/>
          </a:xfrm>
        </p:spPr>
      </p:pic>
      <p:pic>
        <p:nvPicPr>
          <p:cNvPr id="8" name="Obrázek 7" descr="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643050"/>
            <a:ext cx="3286148" cy="40005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357322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FFFF00"/>
                </a:solidFill>
              </a:rPr>
              <a:t/>
            </a:r>
            <a:br>
              <a:rPr lang="sk-SK" sz="3600" b="1" dirty="0" smtClean="0">
                <a:solidFill>
                  <a:srgbClr val="FFFF00"/>
                </a:solidFill>
              </a:rPr>
            </a:br>
            <a:r>
              <a:rPr lang="sk-SK" sz="3600" b="1" dirty="0" smtClean="0">
                <a:solidFill>
                  <a:srgbClr val="FFFF00"/>
                </a:solidFill>
              </a:rPr>
              <a:t>V JESENI NÁM CUPKY-LUPKY PADÁ DÁŽDIK NA CHALÚPKY.</a:t>
            </a:r>
            <a:br>
              <a:rPr lang="sk-SK" sz="3600" b="1" dirty="0" smtClean="0">
                <a:solidFill>
                  <a:srgbClr val="FFFF00"/>
                </a:solidFill>
              </a:rPr>
            </a:br>
            <a:r>
              <a:rPr lang="sk-SK" sz="3600" b="1" dirty="0" smtClean="0">
                <a:solidFill>
                  <a:srgbClr val="FFFF00"/>
                </a:solidFill>
              </a:rPr>
              <a:t>PRŠÍ, PRŠÍ, LEN SA LEJE, ZATVÁRAJTE OKNÁ, DVERE.</a:t>
            </a:r>
            <a:br>
              <a:rPr lang="sk-SK" sz="3600" b="1" dirty="0" smtClean="0">
                <a:solidFill>
                  <a:srgbClr val="FFFF00"/>
                </a:solidFill>
              </a:rPr>
            </a:br>
            <a:endParaRPr lang="sk-SK" sz="3600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857496"/>
            <a:ext cx="6500858" cy="3786214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b="1" dirty="0" smtClean="0">
                <a:solidFill>
                  <a:srgbClr val="FFFF00"/>
                </a:solidFill>
              </a:rPr>
              <a:t>FARBIČKAMI TROMI FARBÍ JESEŇ STROMY.</a:t>
            </a:r>
            <a:br>
              <a:rPr lang="sk-SK" b="1" dirty="0" smtClean="0">
                <a:solidFill>
                  <a:srgbClr val="FFFF00"/>
                </a:solidFill>
              </a:rPr>
            </a:br>
            <a:r>
              <a:rPr lang="sk-SK" b="1" dirty="0" smtClean="0">
                <a:solidFill>
                  <a:srgbClr val="FFFF00"/>
                </a:solidFill>
              </a:rPr>
              <a:t>MAĽUJE A RÁTA: ŽLTÁ, HNEDÁ, ZLATÁ…</a:t>
            </a:r>
            <a:br>
              <a:rPr lang="sk-SK" b="1" dirty="0" smtClean="0">
                <a:solidFill>
                  <a:srgbClr val="FFFF00"/>
                </a:solidFill>
              </a:rPr>
            </a:b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6000" b="1" dirty="0" smtClean="0">
                <a:solidFill>
                  <a:srgbClr val="FFFF00"/>
                </a:solidFill>
              </a:rPr>
              <a:t>DUB</a:t>
            </a:r>
            <a:endParaRPr lang="sk-SK" sz="6000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14554"/>
            <a:ext cx="6000792" cy="4171958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FFFF00"/>
                </a:solidFill>
              </a:rPr>
              <a:t>PLODY LESA</a:t>
            </a:r>
            <a:br>
              <a:rPr lang="sk-SK" b="1" dirty="0" smtClean="0">
                <a:solidFill>
                  <a:srgbClr val="FFFF00"/>
                </a:solidFill>
              </a:rPr>
            </a:br>
            <a:r>
              <a:rPr lang="sk-SK" sz="6000" b="1" dirty="0" smtClean="0">
                <a:solidFill>
                  <a:srgbClr val="FFFF00"/>
                </a:solidFill>
              </a:rPr>
              <a:t>                   MALINY</a:t>
            </a:r>
            <a:endParaRPr lang="sk-SK" sz="6000" b="1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3116"/>
            <a:ext cx="5214974" cy="3929090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6000" b="1" dirty="0" smtClean="0">
                <a:solidFill>
                  <a:srgbClr val="FFFF00"/>
                </a:solidFill>
              </a:rPr>
              <a:t>                  ŠÍPKY</a:t>
            </a:r>
            <a:endParaRPr lang="sk-SK" sz="6000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595960" cy="3862397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6000" b="1" dirty="0" smtClean="0">
                <a:solidFill>
                  <a:srgbClr val="FFFF00"/>
                </a:solidFill>
              </a:rPr>
              <a:t>                  ČERNICE</a:t>
            </a:r>
            <a:endParaRPr lang="sk-SK" sz="6000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000792" cy="4000528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643074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FFFF00"/>
                </a:solidFill>
              </a:rPr>
              <a:t>DUBÁK TAM A DUBÁK TU, DNES BUDEM MAŤ ROBOTU.</a:t>
            </a:r>
            <a:br>
              <a:rPr lang="sk-SK" sz="2800" b="1" dirty="0" smtClean="0">
                <a:solidFill>
                  <a:srgbClr val="FFFF00"/>
                </a:solidFill>
              </a:rPr>
            </a:br>
            <a:r>
              <a:rPr lang="sk-SK" sz="2800" b="1" dirty="0" smtClean="0">
                <a:solidFill>
                  <a:srgbClr val="FFFF00"/>
                </a:solidFill>
              </a:rPr>
              <a:t>NAZBIERAM Z NICH KOĽKO CHCEM, NA VEČERU JEDEN ZJEM.</a:t>
            </a:r>
            <a:br>
              <a:rPr lang="sk-SK" sz="2800" b="1" dirty="0" smtClean="0">
                <a:solidFill>
                  <a:srgbClr val="FFFF00"/>
                </a:solidFill>
              </a:rPr>
            </a:br>
            <a:r>
              <a:rPr lang="sk-SK" sz="2800" b="1" dirty="0" smtClean="0">
                <a:solidFill>
                  <a:srgbClr val="FFFF00"/>
                </a:solidFill>
              </a:rPr>
              <a:t>RADIA MI UŽ PODAKTORÍ: - OSTATNÉ DAJ DO KOMORY.</a:t>
            </a:r>
            <a:br>
              <a:rPr lang="sk-SK" sz="2800" b="1" dirty="0" smtClean="0">
                <a:solidFill>
                  <a:srgbClr val="FFFF00"/>
                </a:solidFill>
              </a:rPr>
            </a:br>
            <a:r>
              <a:rPr lang="sk-SK" sz="2800" b="1" dirty="0" smtClean="0">
                <a:solidFill>
                  <a:srgbClr val="FFFF00"/>
                </a:solidFill>
              </a:rPr>
              <a:t>ČO MÁM SPRAVIŤ, DOBRE VIEM, PRIATEĽOM ICH ODNESIEM.</a:t>
            </a:r>
            <a:br>
              <a:rPr lang="sk-SK" sz="2800" b="1" dirty="0" smtClean="0">
                <a:solidFill>
                  <a:srgbClr val="FFFF00"/>
                </a:solidFill>
              </a:rPr>
            </a:br>
            <a:endParaRPr lang="sk-SK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2714620"/>
            <a:ext cx="6572296" cy="3562350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3357586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b="1" dirty="0" smtClean="0">
                <a:solidFill>
                  <a:srgbClr val="FFFF00"/>
                </a:solidFill>
              </a:rPr>
              <a:t>                     MUCHOTRÁVKA </a:t>
            </a:r>
            <a:r>
              <a:rPr lang="sk-SK" sz="2700" b="1" dirty="0" smtClean="0">
                <a:solidFill>
                  <a:srgbClr val="FFFF00"/>
                </a:solidFill>
              </a:rPr>
              <a:t/>
            </a:r>
            <a:br>
              <a:rPr lang="sk-SK" sz="2700" b="1" dirty="0" smtClean="0">
                <a:solidFill>
                  <a:srgbClr val="FFFF00"/>
                </a:solidFill>
              </a:rPr>
            </a:br>
            <a:r>
              <a:rPr lang="sk-SK" sz="3100" b="1" dirty="0" smtClean="0">
                <a:solidFill>
                  <a:schemeClr val="bg1"/>
                </a:solidFill>
              </a:rPr>
              <a:t>V LESE POPOD BUČKY ČERVENÉ KLOBÚČKY.</a:t>
            </a:r>
            <a:br>
              <a:rPr lang="sk-SK" sz="3100" b="1" dirty="0" smtClean="0">
                <a:solidFill>
                  <a:schemeClr val="bg1"/>
                </a:solidFill>
              </a:rPr>
            </a:br>
            <a:r>
              <a:rPr lang="sk-SK" sz="3100" b="1" dirty="0" smtClean="0">
                <a:solidFill>
                  <a:schemeClr val="bg1"/>
                </a:solidFill>
              </a:rPr>
              <a:t>A SUKNIČKY V PÁSE. TO TAM V PLNEJ KRÁSE</a:t>
            </a:r>
            <a:br>
              <a:rPr lang="sk-SK" sz="3100" b="1" dirty="0" smtClean="0">
                <a:solidFill>
                  <a:schemeClr val="bg1"/>
                </a:solidFill>
              </a:rPr>
            </a:br>
            <a:r>
              <a:rPr lang="sk-SK" sz="3100" b="1" dirty="0" smtClean="0">
                <a:solidFill>
                  <a:schemeClr val="bg1"/>
                </a:solidFill>
              </a:rPr>
              <a:t>MUCHOTRÁVKY STOJA, SLIMÁKA SA BOJA.</a:t>
            </a:r>
            <a:br>
              <a:rPr lang="sk-SK" sz="3100" b="1" dirty="0" smtClean="0">
                <a:solidFill>
                  <a:schemeClr val="bg1"/>
                </a:solidFill>
              </a:rPr>
            </a:br>
            <a:r>
              <a:rPr lang="sk-SK" sz="3100" b="1" dirty="0" smtClean="0">
                <a:solidFill>
                  <a:schemeClr val="bg1"/>
                </a:solidFill>
              </a:rPr>
              <a:t>SLIMÁK IBA MRKNE NA NE A POMALY, NEBADANE</a:t>
            </a:r>
            <a:br>
              <a:rPr lang="sk-SK" sz="3100" b="1" dirty="0" smtClean="0">
                <a:solidFill>
                  <a:schemeClr val="bg1"/>
                </a:solidFill>
              </a:rPr>
            </a:br>
            <a:r>
              <a:rPr lang="sk-SK" sz="3100" b="1" dirty="0" smtClean="0">
                <a:solidFill>
                  <a:schemeClr val="bg1"/>
                </a:solidFill>
              </a:rPr>
              <a:t>TIAHNE K HNEDÝM HRÍBIKOM, KTORÉ ČUPIA POD KRÍKO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857496"/>
            <a:ext cx="6215106" cy="3743325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9144000" cy="1500209"/>
          </a:xfrm>
        </p:spPr>
        <p:txBody>
          <a:bodyPr>
            <a:normAutofit fontScale="90000"/>
          </a:bodyPr>
          <a:lstStyle/>
          <a:p>
            <a:pPr algn="l"/>
            <a:r>
              <a:rPr lang="sk-SK" sz="2700" dirty="0"/>
              <a:t/>
            </a:r>
            <a:br>
              <a:rPr lang="sk-SK" sz="2700" dirty="0"/>
            </a:br>
            <a:r>
              <a:rPr lang="sk-SK" sz="2700" b="1" dirty="0" smtClean="0">
                <a:solidFill>
                  <a:srgbClr val="FFFF00"/>
                </a:solidFill>
              </a:rPr>
              <a:t>ŠU-ŠU, ŠUMIA VETVIČKY, VRAJ NAPLNIA KOŠÍČKY. </a:t>
            </a:r>
            <a:br>
              <a:rPr lang="sk-SK" sz="2700" b="1" dirty="0" smtClean="0">
                <a:solidFill>
                  <a:srgbClr val="FFFF00"/>
                </a:solidFill>
              </a:rPr>
            </a:br>
            <a:r>
              <a:rPr lang="sk-SK" sz="2700" b="1" dirty="0" smtClean="0">
                <a:solidFill>
                  <a:srgbClr val="FFFF00"/>
                </a:solidFill>
              </a:rPr>
              <a:t>NA ZNÁMOSŤ SA VŠETKÝM DÁVA, V JESENI LÍSTIE OPADÁVA. </a:t>
            </a:r>
            <a:br>
              <a:rPr lang="sk-SK" sz="2700" b="1" dirty="0" smtClean="0">
                <a:solidFill>
                  <a:srgbClr val="FFFF00"/>
                </a:solidFill>
              </a:rPr>
            </a:br>
            <a:r>
              <a:rPr lang="sk-SK" sz="2700" b="1" dirty="0" smtClean="0">
                <a:solidFill>
                  <a:srgbClr val="FFFF00"/>
                </a:solidFill>
              </a:rPr>
              <a:t>SLNIEČKO SA RADUJE, ŠARKAN S VETROM TANCUJE.</a:t>
            </a:r>
            <a:br>
              <a:rPr lang="sk-SK" sz="2700" b="1" dirty="0" smtClean="0">
                <a:solidFill>
                  <a:srgbClr val="FFFF00"/>
                </a:solidFill>
              </a:rPr>
            </a:br>
            <a:r>
              <a:rPr lang="sk-SK" sz="2700" b="1" dirty="0" smtClean="0">
                <a:solidFill>
                  <a:srgbClr val="FFFF00"/>
                </a:solidFill>
              </a:rPr>
              <a:t>HOP-CUP, HOP-CUP TRALALA, JESEŇ DARY ROZDÁVA.</a:t>
            </a:r>
            <a:r>
              <a:rPr lang="sk-SK" b="1" dirty="0" smtClean="0">
                <a:solidFill>
                  <a:srgbClr val="FFFF00"/>
                </a:solidFill>
              </a:rPr>
              <a:t/>
            </a:r>
            <a:br>
              <a:rPr lang="sk-SK" b="1" dirty="0" smtClean="0">
                <a:solidFill>
                  <a:srgbClr val="FFFF00"/>
                </a:solidFill>
              </a:rPr>
            </a:b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8001056" cy="4643470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KONÍK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214975" cy="4214830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417638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ŽIVOT V LESE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857232"/>
            <a:ext cx="914400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sk-SK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k-SK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VŠETKY RASTLINY A ŽIVOČÍCHY ŽIJÚCE V LESE TVORIA SPOLOČENSTVO LESA. DO SPOLOČENSTVA LESA PATRIA AJ LESNÉ DREVINY. </a:t>
            </a:r>
          </a:p>
          <a:p>
            <a:endParaRPr lang="sk-SK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k-SK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DREVINY SÚ RASTLINY, KTORÉ MAJÚ DREVNATÚ STONKU.</a:t>
            </a:r>
          </a:p>
          <a:p>
            <a:r>
              <a:rPr lang="sk-SK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PATRIA SEM:</a:t>
            </a:r>
          </a:p>
          <a:p>
            <a:r>
              <a:rPr lang="sk-SK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STROMY </a:t>
            </a:r>
            <a:r>
              <a:rPr lang="sk-SK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ICH STONKA SA ROZKONÁRUJE V URČITEJ VÝŠKE NAD ZEMOU, </a:t>
            </a:r>
          </a:p>
          <a:p>
            <a:r>
              <a:rPr lang="sk-SK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KRY </a:t>
            </a:r>
            <a:r>
              <a:rPr lang="sk-SK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ICH STONKA SA ROZKONÁRUJE HNEĎ OD ZEME</a:t>
            </a:r>
            <a:r>
              <a:rPr lang="sk-SK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sk-SK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SLIMÁK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1533" y="1600200"/>
            <a:ext cx="4580934" cy="4525963"/>
          </a:xfrm>
          <a:prstGeom prst="flowChartAlternateProcess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VÁŽKA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63"/>
            <a:ext cx="7215238" cy="4643457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    MOTÝĽ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5"/>
            <a:ext cx="6929486" cy="4714908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algn="l"/>
            <a:r>
              <a:rPr lang="cs-CZ" sz="2700" b="1" dirty="0" smtClean="0">
                <a:solidFill>
                  <a:srgbClr val="FFFF00"/>
                </a:solidFill>
              </a:rPr>
              <a:t>SOVA SEDÍ, KUKÁ Z LESA, CEZ DEŇ ANI NEPOHNE SA.</a:t>
            </a:r>
            <a:br>
              <a:rPr lang="cs-CZ" sz="2700" b="1" dirty="0" smtClean="0">
                <a:solidFill>
                  <a:srgbClr val="FFFF00"/>
                </a:solidFill>
              </a:rPr>
            </a:br>
            <a:r>
              <a:rPr lang="cs-CZ" sz="2700" b="1" dirty="0" smtClean="0">
                <a:solidFill>
                  <a:srgbClr val="FFFF00"/>
                </a:solidFill>
              </a:rPr>
              <a:t>V NOCI HÚKA: "KUVIK V SKRÝŠI, POĎME SPOLU CHYTAŤ MYŠI."</a:t>
            </a:r>
            <a:br>
              <a:rPr lang="cs-CZ" sz="2700" b="1" dirty="0" smtClean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929190" y="1785926"/>
            <a:ext cx="4004608" cy="4525963"/>
          </a:xfrm>
          <a:prstGeom prst="flowChartAlternateProcess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16"/>
            <a:ext cx="3357587" cy="3714776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ĎATEĽ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00200"/>
            <a:ext cx="7286676" cy="4829196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KUKUČKÁ JARABA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57224" y="1600200"/>
            <a:ext cx="6918997" cy="4525963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LASICA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428736"/>
            <a:ext cx="6167461" cy="4239433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500198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FFFF00"/>
                </a:solidFill>
              </a:rPr>
              <a:t>PADÁ LÍSTIE, ŠUCHOCE: ŠUCHY, ŠUCHY, ŠUCHY.</a:t>
            </a:r>
            <a:br>
              <a:rPr lang="sk-SK" sz="3600" b="1" dirty="0" smtClean="0">
                <a:solidFill>
                  <a:srgbClr val="FFFF00"/>
                </a:solidFill>
              </a:rPr>
            </a:br>
            <a:r>
              <a:rPr lang="sk-SK" sz="3600" b="1" dirty="0" smtClean="0">
                <a:solidFill>
                  <a:srgbClr val="FFFF00"/>
                </a:solidFill>
              </a:rPr>
              <a:t>JEŽKO PO ŇOM DUPOCE: DUPI, DUPI, DUPI.</a:t>
            </a:r>
            <a:br>
              <a:rPr lang="sk-SK" sz="3600" b="1" dirty="0" smtClean="0">
                <a:solidFill>
                  <a:srgbClr val="FFFF00"/>
                </a:solidFill>
              </a:rPr>
            </a:br>
            <a:endParaRPr lang="sk-SK" sz="3600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2143116"/>
            <a:ext cx="6715172" cy="4137838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VLK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7786741" cy="4829196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274638"/>
            <a:ext cx="4214842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DIVIAK</a:t>
            </a:r>
            <a:br>
              <a:rPr lang="sk-SK" b="1" dirty="0" smtClean="0">
                <a:solidFill>
                  <a:srgbClr val="FFFF00"/>
                </a:solidFill>
              </a:rPr>
            </a:b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1" y="1428736"/>
            <a:ext cx="7096157" cy="4491056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TELO DREVÍN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oundRect">
            <a:avLst/>
          </a:prstGeom>
          <a:ln w="76200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sz="9600" b="1" dirty="0" smtClean="0"/>
              <a:t>    </a:t>
            </a:r>
          </a:p>
          <a:p>
            <a:pPr>
              <a:buNone/>
            </a:pPr>
            <a:r>
              <a:rPr lang="sk-SK" sz="9600" b="1" dirty="0" smtClean="0">
                <a:solidFill>
                  <a:srgbClr val="FFFF00"/>
                </a:solidFill>
              </a:rPr>
              <a:t> Telo drevín tvorí: </a:t>
            </a:r>
            <a:endParaRPr lang="sk-SK" sz="9600" dirty="0" smtClean="0">
              <a:solidFill>
                <a:srgbClr val="FFFF00"/>
              </a:solidFill>
            </a:endParaRPr>
          </a:p>
          <a:p>
            <a:r>
              <a:rPr lang="sk-SK" sz="9600" b="1" dirty="0" smtClean="0">
                <a:solidFill>
                  <a:srgbClr val="FFFF00"/>
                </a:solidFill>
              </a:rPr>
              <a:t>1. koreň, </a:t>
            </a:r>
            <a:endParaRPr lang="sk-SK" sz="9600" dirty="0" smtClean="0">
              <a:solidFill>
                <a:srgbClr val="FFFF00"/>
              </a:solidFill>
            </a:endParaRPr>
          </a:p>
          <a:p>
            <a:r>
              <a:rPr lang="sk-SK" sz="9600" b="1" dirty="0" smtClean="0">
                <a:solidFill>
                  <a:srgbClr val="FFFF00"/>
                </a:solidFill>
              </a:rPr>
              <a:t>2. kmeň, </a:t>
            </a:r>
            <a:endParaRPr lang="sk-SK" sz="9600" dirty="0" smtClean="0">
              <a:solidFill>
                <a:srgbClr val="FFFF00"/>
              </a:solidFill>
            </a:endParaRPr>
          </a:p>
          <a:p>
            <a:r>
              <a:rPr lang="sk-SK" sz="9600" b="1" dirty="0" smtClean="0">
                <a:solidFill>
                  <a:srgbClr val="FFFF00"/>
                </a:solidFill>
              </a:rPr>
              <a:t>3. koruna.</a:t>
            </a:r>
            <a:endParaRPr lang="sk-SK" sz="9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k-SK" sz="9600" b="1" dirty="0" smtClean="0">
                <a:solidFill>
                  <a:srgbClr val="FFFF00"/>
                </a:solidFill>
              </a:rPr>
              <a:t>      Koreň:</a:t>
            </a:r>
            <a:endParaRPr lang="sk-SK" sz="9600" dirty="0" smtClean="0">
              <a:solidFill>
                <a:srgbClr val="FFFF00"/>
              </a:solidFill>
            </a:endParaRPr>
          </a:p>
          <a:p>
            <a:r>
              <a:rPr lang="sk-SK" sz="9600" b="1" dirty="0" smtClean="0">
                <a:solidFill>
                  <a:srgbClr val="FFFF00"/>
                </a:solidFill>
              </a:rPr>
              <a:t>Koreňmi </a:t>
            </a:r>
            <a:r>
              <a:rPr lang="sk-SK" sz="9600" dirty="0" smtClean="0">
                <a:solidFill>
                  <a:srgbClr val="FFFF00"/>
                </a:solidFill>
              </a:rPr>
              <a:t>drevina nasáva vodu z pôdy a dopravuje živiny do kmeňa. Korene sú zväčša rozrastené pod zemou do takej šírky do akej je rozkonárená koruna.</a:t>
            </a:r>
          </a:p>
          <a:p>
            <a:pPr>
              <a:buNone/>
            </a:pPr>
            <a:r>
              <a:rPr lang="sk-SK" sz="9600" b="1" dirty="0" smtClean="0">
                <a:solidFill>
                  <a:srgbClr val="FFFF00"/>
                </a:solidFill>
              </a:rPr>
              <a:t>      Koruna:</a:t>
            </a:r>
            <a:endParaRPr lang="sk-SK" sz="9600" dirty="0" smtClean="0">
              <a:solidFill>
                <a:srgbClr val="FFFF00"/>
              </a:solidFill>
            </a:endParaRPr>
          </a:p>
          <a:p>
            <a:r>
              <a:rPr lang="sk-SK" sz="9600" b="1" dirty="0" smtClean="0">
                <a:solidFill>
                  <a:srgbClr val="FFFF00"/>
                </a:solidFill>
              </a:rPr>
              <a:t>Korunu </a:t>
            </a:r>
            <a:r>
              <a:rPr lang="sk-SK" sz="9600" dirty="0" smtClean="0">
                <a:solidFill>
                  <a:srgbClr val="FFFF00"/>
                </a:solidFill>
              </a:rPr>
              <a:t>dreviny tvoria konáre, na ktorých rastú listy. Na korune rastú aj kvety a plody so semenami.</a:t>
            </a:r>
          </a:p>
          <a:p>
            <a:pPr>
              <a:buNone/>
            </a:pPr>
            <a:r>
              <a:rPr lang="sk-SK" sz="9600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r>
              <a:rPr lang="sk-SK" sz="9600" b="1" dirty="0" smtClean="0">
                <a:solidFill>
                  <a:srgbClr val="FFFF00"/>
                </a:solidFill>
              </a:rPr>
              <a:t>      Kmeň:</a:t>
            </a:r>
            <a:endParaRPr lang="sk-SK" sz="9600" dirty="0" smtClean="0">
              <a:solidFill>
                <a:srgbClr val="FFFF00"/>
              </a:solidFill>
            </a:endParaRPr>
          </a:p>
          <a:p>
            <a:r>
              <a:rPr lang="sk-SK" sz="9600" b="1" dirty="0" smtClean="0">
                <a:solidFill>
                  <a:srgbClr val="FFFF00"/>
                </a:solidFill>
              </a:rPr>
              <a:t>Kmeň </a:t>
            </a:r>
            <a:r>
              <a:rPr lang="sk-SK" sz="9600" dirty="0" smtClean="0">
                <a:solidFill>
                  <a:srgbClr val="FFFF00"/>
                </a:solidFill>
              </a:rPr>
              <a:t>je zhrubnutá drevnatá stonka. Kmeň nesie korunu. Kmeň vedie živiny z koreňov do koruny a naopak z koruny do koreňov.</a:t>
            </a:r>
          </a:p>
          <a:p>
            <a:pPr>
              <a:buNone/>
            </a:pPr>
            <a:r>
              <a:rPr lang="sk-SK" sz="9600" dirty="0" smtClean="0">
                <a:solidFill>
                  <a:srgbClr val="FFFF00"/>
                </a:solidFill>
              </a:rPr>
              <a:t> 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42976" y="357165"/>
            <a:ext cx="2000264" cy="1000147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LÍŠKA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143404" cy="3214710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4071966" cy="3071834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5715008" y="571480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</a:rPr>
              <a:t>ZAJAC</a:t>
            </a:r>
            <a:endParaRPr lang="sk-SK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000364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JELEŇ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00528" cy="3429024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214842" cy="3562362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572132" y="50004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</a:rPr>
              <a:t>SRNKY</a:t>
            </a:r>
            <a:endParaRPr lang="sk-SK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     MEDVEĎ HNEDÝ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7215238" cy="4857784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785794"/>
            <a:ext cx="8072462" cy="1785956"/>
          </a:xfrm>
        </p:spPr>
        <p:txBody>
          <a:bodyPr>
            <a:noAutofit/>
          </a:bodyPr>
          <a:lstStyle/>
          <a:p>
            <a:pPr algn="l"/>
            <a:r>
              <a:rPr lang="sk-SK" sz="2800" b="1" dirty="0" smtClean="0">
                <a:solidFill>
                  <a:schemeClr val="bg1"/>
                </a:solidFill>
              </a:rPr>
              <a:t>PADAJÚ LISTY V ZÁHRADE, </a:t>
            </a:r>
            <a:br>
              <a:rPr lang="sk-SK" sz="2800" b="1" dirty="0" smtClean="0">
                <a:solidFill>
                  <a:schemeClr val="bg1"/>
                </a:solidFill>
              </a:rPr>
            </a:br>
            <a:r>
              <a:rPr lang="sk-SK" sz="2800" b="1" dirty="0" smtClean="0">
                <a:solidFill>
                  <a:schemeClr val="bg1"/>
                </a:solidFill>
              </a:rPr>
              <a:t>V LESE A KAŽDÝ LIST NÁM ROZPRÁVKU NESIE.</a:t>
            </a:r>
            <a:br>
              <a:rPr lang="sk-SK" sz="2800" b="1" dirty="0" smtClean="0">
                <a:solidFill>
                  <a:schemeClr val="bg1"/>
                </a:solidFill>
              </a:rPr>
            </a:br>
            <a:r>
              <a:rPr lang="sk-SK" sz="2800" b="1" dirty="0" smtClean="0">
                <a:solidFill>
                  <a:schemeClr val="bg1"/>
                </a:solidFill>
              </a:rPr>
              <a:t>JEDEN O JARI, DRUHÝ O LETE, ŽE PRIŠLA JESEŇ, </a:t>
            </a:r>
            <a:br>
              <a:rPr lang="sk-SK" sz="2800" b="1" dirty="0" smtClean="0">
                <a:solidFill>
                  <a:schemeClr val="bg1"/>
                </a:solidFill>
              </a:rPr>
            </a:br>
            <a:r>
              <a:rPr lang="sk-SK" sz="2800" b="1" dirty="0" smtClean="0">
                <a:solidFill>
                  <a:schemeClr val="bg1"/>
                </a:solidFill>
              </a:rPr>
              <a:t>O TOM UŽ VIETE.</a:t>
            </a:r>
            <a:br>
              <a:rPr lang="sk-SK" sz="2800" b="1" dirty="0" smtClean="0">
                <a:solidFill>
                  <a:schemeClr val="bg1"/>
                </a:solidFill>
              </a:rPr>
            </a:br>
            <a:r>
              <a:rPr lang="sk-SK" sz="2800" b="1" dirty="0" smtClean="0">
                <a:solidFill>
                  <a:schemeClr val="bg1"/>
                </a:solidFill>
              </a:rPr>
              <a:t>ČO PRÍDE POTOM? HÁDAŤ MÔŽETE.</a:t>
            </a:r>
            <a:br>
              <a:rPr lang="sk-SK" sz="2800" b="1" dirty="0" smtClean="0">
                <a:solidFill>
                  <a:schemeClr val="bg1"/>
                </a:solidFill>
              </a:rPr>
            </a:br>
            <a:r>
              <a:rPr lang="sk-SK" sz="2800" b="1" dirty="0" smtClean="0">
                <a:solidFill>
                  <a:schemeClr val="bg1"/>
                </a:solidFill>
              </a:rPr>
              <a:t>NAPADNE SNEHU, ZMRZNE ZEM CELÁ, </a:t>
            </a:r>
            <a:br>
              <a:rPr lang="sk-SK" sz="2800" b="1" dirty="0" smtClean="0">
                <a:solidFill>
                  <a:schemeClr val="bg1"/>
                </a:solidFill>
              </a:rPr>
            </a:br>
            <a:r>
              <a:rPr lang="sk-SK" sz="2800" b="1" dirty="0" smtClean="0">
                <a:solidFill>
                  <a:schemeClr val="bg1"/>
                </a:solidFill>
              </a:rPr>
              <a:t>TO BUDE ZIMNÁ ROZPRÁVKA BIELA.</a:t>
            </a:r>
            <a:r>
              <a:rPr lang="sk-SK" sz="2400" b="1" dirty="0">
                <a:solidFill>
                  <a:srgbClr val="FFFF00"/>
                </a:solidFill>
              </a:rPr>
              <a:t/>
            </a:r>
            <a:br>
              <a:rPr lang="sk-SK" sz="2400" b="1" dirty="0">
                <a:solidFill>
                  <a:srgbClr val="FFFF00"/>
                </a:solidFill>
              </a:rPr>
            </a:br>
            <a:endParaRPr lang="sk-SK" sz="2400" b="1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143248"/>
            <a:ext cx="7500990" cy="3500486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86848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 </a:t>
            </a:r>
            <a:br>
              <a:rPr lang="sk-SK" dirty="0" smtClean="0"/>
            </a:b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sz="2700" b="1" dirty="0" smtClean="0">
                <a:solidFill>
                  <a:srgbClr val="FFFF00"/>
                </a:solidFill>
              </a:rPr>
              <a:t> </a:t>
            </a:r>
            <a:r>
              <a:rPr lang="sk-SK" sz="2700" b="1" dirty="0" smtClean="0">
                <a:solidFill>
                  <a:schemeClr val="bg1"/>
                </a:solidFill>
              </a:rPr>
              <a:t>PRVÁ SNEŽIENKA</a:t>
            </a:r>
            <a:r>
              <a:rPr lang="sk-SK" sz="2700" b="1" dirty="0" smtClean="0">
                <a:solidFill>
                  <a:srgbClr val="FFFF00"/>
                </a:solidFill>
              </a:rPr>
              <a:t/>
            </a:r>
            <a:br>
              <a:rPr lang="sk-SK" sz="2700" b="1" dirty="0" smtClean="0">
                <a:solidFill>
                  <a:srgbClr val="FFFF00"/>
                </a:solidFill>
              </a:rPr>
            </a:br>
            <a:r>
              <a:rPr lang="sk-SK" sz="2700" b="1" dirty="0" smtClean="0">
                <a:solidFill>
                  <a:srgbClr val="FFFF00"/>
                </a:solidFill>
              </a:rPr>
              <a:t>STONKA, DVA LÍSTKY – A JE VONKU ZELENÁ KOLÍSKA PRE SNEŽIENKU.</a:t>
            </a:r>
            <a:br>
              <a:rPr lang="sk-SK" sz="2700" b="1" dirty="0" smtClean="0">
                <a:solidFill>
                  <a:srgbClr val="FFFF00"/>
                </a:solidFill>
              </a:rPr>
            </a:br>
            <a:r>
              <a:rPr lang="sk-SK" sz="2700" b="1" dirty="0" smtClean="0">
                <a:solidFill>
                  <a:srgbClr val="FFFF00"/>
                </a:solidFill>
              </a:rPr>
              <a:t>EŠTE JE V ZAVINOVAČKE, JE CELKOM MALÁ, MOŽNOŽE BY SA POLÁMALA.</a:t>
            </a:r>
            <a:br>
              <a:rPr lang="sk-SK" sz="2700" b="1" dirty="0" smtClean="0">
                <a:solidFill>
                  <a:srgbClr val="FFFF00"/>
                </a:solidFill>
              </a:rPr>
            </a:br>
            <a:r>
              <a:rPr lang="sk-SK" sz="2700" b="1" dirty="0" smtClean="0">
                <a:solidFill>
                  <a:srgbClr val="FFFF00"/>
                </a:solidFill>
              </a:rPr>
              <a:t>A TAKTO MÔŽE TÍŠKO SPAŤ A ĽAHUČKO SA KOLÍSAŤ.</a:t>
            </a:r>
            <a:r>
              <a:rPr lang="sk-SK" dirty="0" smtClean="0">
                <a:solidFill>
                  <a:srgbClr val="FFFF00"/>
                </a:solidFill>
              </a:rPr>
              <a:t/>
            </a:r>
            <a:br>
              <a:rPr lang="sk-SK" dirty="0" smtClean="0">
                <a:solidFill>
                  <a:srgbClr val="FFFF00"/>
                </a:solidFill>
              </a:rPr>
            </a:b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7072362" cy="4000528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STROMY V LESE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  <a:prstGeom prst="roundRect">
            <a:avLst/>
          </a:prstGeom>
          <a:ln w="76200">
            <a:solidFill>
              <a:srgbClr val="00B050"/>
            </a:solidFill>
          </a:ln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sk-SK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sk-SK" sz="9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 LESOCH RASTÚ STROMY: </a:t>
            </a:r>
          </a:p>
          <a:p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IHLIČNATÉ,</a:t>
            </a:r>
          </a:p>
          <a:p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LISTNATÉ.</a:t>
            </a:r>
          </a:p>
          <a:p>
            <a:pPr>
              <a:buNone/>
            </a:pPr>
            <a:r>
              <a:rPr lang="sk-SK" sz="9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IHLIČNATÉ STROMY:</a:t>
            </a:r>
          </a:p>
          <a:p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MAJÚ ŠTÍHLE A PRUŽNÉ KMENE,</a:t>
            </a:r>
          </a:p>
          <a:p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ODOLÁVAJÚ CHLADU A SILNÉMU VETRU,</a:t>
            </a:r>
          </a:p>
          <a:p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NEMENIA SVOJ VZHĽAD POČAS ROKA,</a:t>
            </a:r>
          </a:p>
          <a:p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ICH LISTY SÚ IHLICE, KTORÉ NA JESEŇ NEOPADÁVAJÚ (OKREM SMREKOVCA),</a:t>
            </a:r>
          </a:p>
          <a:p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RASTÚ NA NICH ŠIŠKY, V KTORÝCH SÚ ULOŽENÉ SEMENÁ,</a:t>
            </a:r>
          </a:p>
          <a:p>
            <a:pPr>
              <a:buNone/>
            </a:pPr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PATRÍ SEM </a:t>
            </a:r>
            <a:r>
              <a:rPr lang="sk-SK" sz="9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SMREK, BOROVICA, JEDĽA, SMREKOVEC</a:t>
            </a:r>
          </a:p>
          <a:p>
            <a:pPr>
              <a:buNone/>
            </a:pPr>
            <a:r>
              <a:rPr lang="sk-SK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endParaRPr lang="sk-SK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/>
            </a:r>
            <a:br>
              <a:rPr lang="sk-SK" sz="2400" b="1" dirty="0" smtClean="0"/>
            </a:br>
            <a:endParaRPr lang="sk-SK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214422"/>
            <a:ext cx="7929618" cy="5286412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21443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BOROVICA LESNÁ</a:t>
            </a:r>
            <a:r>
              <a:rPr lang="sk-SK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k-SK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sk-SK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428868"/>
            <a:ext cx="2286016" cy="2286016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14422"/>
            <a:ext cx="2857520" cy="527002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2109796" cy="2804931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72034" y="1071546"/>
            <a:ext cx="4071966" cy="5093993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JEDĽA</a:t>
            </a:r>
            <a:endParaRPr lang="sk-SK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929190" cy="4772194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SMREK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357694"/>
            <a:ext cx="4762500" cy="1857375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6"/>
            <a:ext cx="2824177" cy="3952896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571612"/>
            <a:ext cx="2357454" cy="2428892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LISTNATÉ STROMY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prstGeom prst="roundRect">
            <a:avLst/>
          </a:prstGeo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</a:rPr>
              <a:t> LISTNATÉ STROMY: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b="1" dirty="0" smtClean="0">
                <a:solidFill>
                  <a:srgbClr val="FFFF00"/>
                </a:solidFill>
              </a:rPr>
              <a:t>MENIA</a:t>
            </a:r>
            <a:r>
              <a:rPr lang="sk-SK" dirty="0" smtClean="0">
                <a:solidFill>
                  <a:srgbClr val="FFFF00"/>
                </a:solidFill>
              </a:rPr>
              <a:t> SVOJ VZHĽAD POČAS ROKA,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 NA JAR NA KONÁROCH RASTÚ PÚČIKY, Z KTORÝCH SA VYVINÚ </a:t>
            </a:r>
            <a:r>
              <a:rPr lang="sk-SK" b="1" dirty="0" smtClean="0">
                <a:solidFill>
                  <a:srgbClr val="FFFF00"/>
                </a:solidFill>
              </a:rPr>
              <a:t>LISTY A KVETY</a:t>
            </a:r>
            <a:r>
              <a:rPr lang="sk-SK" dirty="0" smtClean="0">
                <a:solidFill>
                  <a:srgbClr val="FFFF00"/>
                </a:solidFill>
              </a:rPr>
              <a:t>,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 V LETE DOZRIEVAJÚ </a:t>
            </a:r>
            <a:r>
              <a:rPr lang="sk-SK" b="1" dirty="0" smtClean="0">
                <a:solidFill>
                  <a:srgbClr val="FFFF00"/>
                </a:solidFill>
              </a:rPr>
              <a:t>PLODY,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 smtClean="0">
                <a:solidFill>
                  <a:srgbClr val="FFFF00"/>
                </a:solidFill>
              </a:rPr>
              <a:t> NA JESEŇ SA </a:t>
            </a:r>
            <a:r>
              <a:rPr lang="sk-SK" b="1" dirty="0" smtClean="0">
                <a:solidFill>
                  <a:srgbClr val="FFFF00"/>
                </a:solidFill>
              </a:rPr>
              <a:t>LÍSTIE SFARBÍ</a:t>
            </a:r>
            <a:r>
              <a:rPr lang="sk-SK" dirty="0" smtClean="0">
                <a:solidFill>
                  <a:srgbClr val="FFFF00"/>
                </a:solidFill>
              </a:rPr>
              <a:t> A ZO STROMU </a:t>
            </a:r>
            <a:r>
              <a:rPr lang="sk-SK" b="1" dirty="0" smtClean="0">
                <a:solidFill>
                  <a:srgbClr val="FFFF00"/>
                </a:solidFill>
              </a:rPr>
              <a:t>OPADÁVA</a:t>
            </a:r>
            <a:r>
              <a:rPr lang="sk-SK" dirty="0" smtClean="0">
                <a:solidFill>
                  <a:srgbClr val="FFFF00"/>
                </a:solidFill>
              </a:rPr>
              <a:t>,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 PATRÍ SEM </a:t>
            </a:r>
            <a:r>
              <a:rPr lang="sk-SK" b="1" dirty="0" smtClean="0">
                <a:solidFill>
                  <a:srgbClr val="FFFF00"/>
                </a:solidFill>
              </a:rPr>
              <a:t>DUB, BUK, BREZA</a:t>
            </a:r>
            <a:r>
              <a:rPr lang="sk-SK" dirty="0" smtClean="0">
                <a:solidFill>
                  <a:srgbClr val="FFFF00"/>
                </a:solidFill>
              </a:rPr>
              <a:t>.</a:t>
            </a:r>
          </a:p>
          <a:p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585</TotalTime>
  <Words>452</Words>
  <Application>Microsoft Office PowerPoint</Application>
  <PresentationFormat>Prezentácia na obrazovke (4:3)</PresentationFormat>
  <Paragraphs>103</Paragraphs>
  <Slides>34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sady Office</vt:lpstr>
      <vt:lpstr>LES</vt:lpstr>
      <vt:lpstr>ŽIVOT V LESE</vt:lpstr>
      <vt:lpstr>TELO DREVÍN</vt:lpstr>
      <vt:lpstr>STROMY V LESE</vt:lpstr>
      <vt:lpstr> </vt:lpstr>
      <vt:lpstr>BOROVICA LESNÁ </vt:lpstr>
      <vt:lpstr>JEDĽA</vt:lpstr>
      <vt:lpstr>SMREK</vt:lpstr>
      <vt:lpstr>LISTNATÉ STROMY</vt:lpstr>
      <vt:lpstr>LISTNATÉ STROMY</vt:lpstr>
      <vt:lpstr> V JESENI NÁM CUPKY-LUPKY PADÁ DÁŽDIK NA CHALÚPKY. PRŠÍ, PRŠÍ, LEN SA LEJE, ZATVÁRAJTE OKNÁ, DVERE. </vt:lpstr>
      <vt:lpstr> FARBIČKAMI TROMI FARBÍ JESEŇ STROMY. MAĽUJE A RÁTA: ŽLTÁ, HNEDÁ, ZLATÁ… </vt:lpstr>
      <vt:lpstr>PLODY LESA                    MALINY</vt:lpstr>
      <vt:lpstr>Prezentácia programu PowerPoint</vt:lpstr>
      <vt:lpstr>Prezentácia programu PowerPoint</vt:lpstr>
      <vt:lpstr>DUBÁK TAM A DUBÁK TU, DNES BUDEM MAŤ ROBOTU. NAZBIERAM Z NICH KOĽKO CHCEM, NA VEČERU JEDEN ZJEM. RADIA MI UŽ PODAKTORÍ: - OSTATNÉ DAJ DO KOMORY. ČO MÁM SPRAVIŤ, DOBRE VIEM, PRIATEĽOM ICH ODNESIEM. </vt:lpstr>
      <vt:lpstr>                     MUCHOTRÁVKA  V LESE POPOD BUČKY ČERVENÉ KLOBÚČKY. A SUKNIČKY V PÁSE. TO TAM V PLNEJ KRÁSE MUCHOTRÁVKY STOJA, SLIMÁKA SA BOJA. SLIMÁK IBA MRKNE NA NE A POMALY, NEBADANE TIAHNE K HNEDÝM HRÍBIKOM, KTORÉ ČUPIA POD KRÍKO</vt:lpstr>
      <vt:lpstr> ŠU-ŠU, ŠUMIA VETVIČKY, VRAJ NAPLNIA KOŠÍČKY.  NA ZNÁMOSŤ SA VŠETKÝM DÁVA, V JESENI LÍSTIE OPADÁVA.  SLNIEČKO SA RADUJE, ŠARKAN S VETROM TANCUJE. HOP-CUP, HOP-CUP TRALALA, JESEŇ DARY ROZDÁVA. </vt:lpstr>
      <vt:lpstr>KONÍK</vt:lpstr>
      <vt:lpstr>SLIMÁK</vt:lpstr>
      <vt:lpstr>VÁŽKA</vt:lpstr>
      <vt:lpstr>    MOTÝĽ</vt:lpstr>
      <vt:lpstr>SOVA SEDÍ, KUKÁ Z LESA, CEZ DEŇ ANI NEPOHNE SA. V NOCI HÚKA: "KUVIK V SKRÝŠI, POĎME SPOLU CHYTAŤ MYŠI."  </vt:lpstr>
      <vt:lpstr>ĎATEĽ</vt:lpstr>
      <vt:lpstr>KUKUČKÁ JARABA</vt:lpstr>
      <vt:lpstr>LASICA</vt:lpstr>
      <vt:lpstr>PADÁ LÍSTIE, ŠUCHOCE: ŠUCHY, ŠUCHY, ŠUCHY. JEŽKO PO ŇOM DUPOCE: DUPI, DUPI, DUPI. </vt:lpstr>
      <vt:lpstr>VLK</vt:lpstr>
      <vt:lpstr>DIVIAK </vt:lpstr>
      <vt:lpstr>LÍŠKA</vt:lpstr>
      <vt:lpstr>JELEŇ</vt:lpstr>
      <vt:lpstr>     MEDVEĎ HNEDÝ</vt:lpstr>
      <vt:lpstr>PADAJÚ LISTY V ZÁHRADE,  V LESE A KAŽDÝ LIST NÁM ROZPRÁVKU NESIE. JEDEN O JARI, DRUHÝ O LETE, ŽE PRIŠLA JESEŇ,  O TOM UŽ VIETE. ČO PRÍDE POTOM? HÁDAŤ MÔŽETE. NAPADNE SNEHU, ZMRZNE ZEM CELÁ,  TO BUDE ZIMNÁ ROZPRÁVKA BIELA. </vt:lpstr>
      <vt:lpstr>    PRVÁ SNEŽIENKA STONKA, DVA LÍSTKY – A JE VONKU ZELENÁ KOLÍSKA PRE SNEŽIENKU. EŠTE JE V ZAVINOVAČKE, JE CELKOM MALÁ, MOŽNOŽE BY SA POLÁMALA. A TAKTO MÔŽE TÍŠKO SPAŤ A ĽAHUČKO SA KOLÍSAŤ.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note2</dc:creator>
  <cp:lastModifiedBy>NoteBook</cp:lastModifiedBy>
  <cp:revision>67</cp:revision>
  <dcterms:created xsi:type="dcterms:W3CDTF">2009-10-13T16:44:32Z</dcterms:created>
  <dcterms:modified xsi:type="dcterms:W3CDTF">2020-04-25T19:28:52Z</dcterms:modified>
</cp:coreProperties>
</file>