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676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209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115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15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67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69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2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894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157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125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717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BF94-E5AB-423C-84B7-4F2234FAE771}" type="datetimeFigureOut">
              <a:rPr lang="sk-SK" smtClean="0"/>
              <a:t>28. 3. 2020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DF71-291F-4768-BE13-2224658D384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872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10.xml"/><Relationship Id="rId7" Type="http://schemas.openxmlformats.org/officeDocument/2006/relationships/image" Target="../media/image12.jpeg"/><Relationship Id="rId12" Type="http://schemas.openxmlformats.org/officeDocument/2006/relationships/slide" Target="slide1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fif"/><Relationship Id="rId10" Type="http://schemas.openxmlformats.org/officeDocument/2006/relationships/image" Target="../media/image15.jpeg"/><Relationship Id="rId4" Type="http://schemas.openxmlformats.org/officeDocument/2006/relationships/slide" Target="slide1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83417" y="203200"/>
            <a:ext cx="9144000" cy="1270000"/>
          </a:xfrm>
        </p:spPr>
        <p:txBody>
          <a:bodyPr/>
          <a:lstStyle/>
          <a:p>
            <a:r>
              <a:rPr lang="sk-SK" dirty="0" smtClean="0"/>
              <a:t>Zvieratá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47208" y="1711452"/>
            <a:ext cx="9080209" cy="552328"/>
          </a:xfrm>
        </p:spPr>
        <p:txBody>
          <a:bodyPr/>
          <a:lstStyle/>
          <a:p>
            <a:r>
              <a:rPr lang="sk-SK" dirty="0" smtClean="0"/>
              <a:t>Majka Kovácsová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96" y="2502032"/>
            <a:ext cx="5918506" cy="40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2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DOBRE</a:t>
            </a:r>
            <a:endParaRPr lang="sk-SK" sz="96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>
            <a:hlinkClick r:id="rId2" action="ppaction://hlinksldjump"/>
          </p:cNvPr>
          <p:cNvSpPr/>
          <p:nvPr/>
        </p:nvSpPr>
        <p:spPr>
          <a:xfrm>
            <a:off x="8913181" y="4562475"/>
            <a:ext cx="2201662" cy="1526959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Ďalšia otázka.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17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>
                <a:solidFill>
                  <a:srgbClr val="92D050"/>
                </a:solidFill>
                <a:latin typeface="Algerian" panose="04020705040A02060702" pitchFamily="82" charset="0"/>
              </a:rPr>
              <a:t>DOBRE</a:t>
            </a:r>
            <a:endParaRPr lang="sk-SK" sz="9600" dirty="0">
              <a:solidFill>
                <a:srgbClr val="92D05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Šípka doprava 3"/>
          <p:cNvSpPr/>
          <p:nvPr/>
        </p:nvSpPr>
        <p:spPr>
          <a:xfrm>
            <a:off x="8566951" y="4562475"/>
            <a:ext cx="2423604" cy="144706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289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7200" b="1" u="sng" dirty="0" smtClean="0">
                <a:latin typeface="Eras Bold ITC" panose="020B0907030504020204" pitchFamily="34" charset="0"/>
              </a:rPr>
              <a:t>Vyhodnotenie</a:t>
            </a:r>
            <a:endParaRPr lang="sk-SK" sz="7200" b="1" u="sng" dirty="0">
              <a:latin typeface="Eras Bold ITC" panose="020B0907030504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72357" y="1690688"/>
            <a:ext cx="10522997" cy="4351338"/>
          </a:xfrm>
        </p:spPr>
        <p:txBody>
          <a:bodyPr/>
          <a:lstStyle/>
          <a:p>
            <a:pPr marL="514350" indent="-514350">
              <a:buAutoNum type="arabicPlain"/>
            </a:pPr>
            <a:r>
              <a:rPr lang="sk-SK" dirty="0" smtClean="0"/>
              <a:t>12-11 bodov</a:t>
            </a:r>
          </a:p>
          <a:p>
            <a:pPr marL="514350" indent="-514350">
              <a:buAutoNum type="arabicPlain"/>
            </a:pPr>
            <a:r>
              <a:rPr lang="sk-SK" dirty="0" smtClean="0"/>
              <a:t>10-9 bodov</a:t>
            </a:r>
          </a:p>
          <a:p>
            <a:pPr marL="514350" indent="-514350">
              <a:buAutoNum type="arabicPlain"/>
            </a:pPr>
            <a:r>
              <a:rPr lang="sk-SK" dirty="0" smtClean="0"/>
              <a:t>8-7 bodov</a:t>
            </a:r>
          </a:p>
          <a:p>
            <a:pPr marL="514350" indent="-514350">
              <a:buAutoNum type="arabicPlain"/>
            </a:pPr>
            <a:r>
              <a:rPr lang="sk-SK" dirty="0" smtClean="0"/>
              <a:t>6-5 bodov</a:t>
            </a:r>
          </a:p>
          <a:p>
            <a:pPr marL="514350" indent="-514350">
              <a:buAutoNum type="arabicPlain"/>
            </a:pPr>
            <a:r>
              <a:rPr lang="sk-SK" dirty="0" smtClean="0"/>
              <a:t>4-0 </a:t>
            </a:r>
            <a:r>
              <a:rPr lang="sk-SK" dirty="0" smtClean="0"/>
              <a:t>bodov</a:t>
            </a:r>
          </a:p>
          <a:p>
            <a:pPr marL="514350" indent="-514350">
              <a:buAutoNum type="arabicPlain" startAt="5"/>
            </a:pPr>
            <a:endParaRPr lang="sk-SK" dirty="0"/>
          </a:p>
          <a:p>
            <a:pPr marL="0" indent="0" algn="ctr">
              <a:buNone/>
            </a:pPr>
            <a:r>
              <a:rPr lang="sk-SK" sz="5400" dirty="0" smtClean="0">
                <a:latin typeface="Bodoni MT Poster Compressed" panose="02070706080601050204" pitchFamily="18" charset="0"/>
              </a:rPr>
              <a:t>!GRATULUJEM!</a:t>
            </a:r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8" name="Ovál 7"/>
          <p:cNvSpPr/>
          <p:nvPr/>
        </p:nvSpPr>
        <p:spPr>
          <a:xfrm>
            <a:off x="772357" y="1690688"/>
            <a:ext cx="399495" cy="4754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772357" y="2166151"/>
            <a:ext cx="399495" cy="5237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779755" y="2734322"/>
            <a:ext cx="392097" cy="461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7" name="Obrázo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1690688"/>
            <a:ext cx="2997200" cy="2717800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779755" y="3207877"/>
            <a:ext cx="392097" cy="461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>
            <a:off x="779755" y="3681432"/>
            <a:ext cx="392097" cy="46163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35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Fírzsky</a:t>
            </a:r>
            <a:r>
              <a:rPr lang="sk-SK" b="1" dirty="0" smtClean="0"/>
              <a:t> kôň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08" y="436479"/>
            <a:ext cx="3746870" cy="2497914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>
          <a:xfrm>
            <a:off x="773084" y="3005747"/>
            <a:ext cx="10620894" cy="3295300"/>
          </a:xfrm>
        </p:spPr>
        <p:txBody>
          <a:bodyPr/>
          <a:lstStyle/>
          <a:p>
            <a:pPr algn="just"/>
            <a:r>
              <a:rPr lang="sk-SK" dirty="0" smtClean="0"/>
              <a:t>Bol </a:t>
            </a:r>
            <a:r>
              <a:rPr lang="sk-SK" dirty="0"/>
              <a:t>územčistý, húževnatý a otužilý s poslušnou povahou a bol z neho vynikajúci záprahový kôň.</a:t>
            </a:r>
          </a:p>
          <a:p>
            <a:pPr algn="just"/>
            <a:r>
              <a:rPr lang="sk-SK" dirty="0"/>
              <a:t>Je vysoký 168cm.</a:t>
            </a:r>
          </a:p>
          <a:p>
            <a:pPr algn="just"/>
            <a:r>
              <a:rPr lang="sk-SK" dirty="0"/>
              <a:t>Jeho hriva je vlnitá a chvost pripomínajúc hrivu a chvost andalúzskeho koňa.</a:t>
            </a:r>
          </a:p>
          <a:p>
            <a:pPr algn="just"/>
            <a:r>
              <a:rPr lang="sk-SK" dirty="0"/>
              <a:t>Prvé </a:t>
            </a:r>
            <a:r>
              <a:rPr lang="sk-SK" dirty="0" err="1"/>
              <a:t>fírzske</a:t>
            </a:r>
            <a:r>
              <a:rPr lang="sk-SK" dirty="0"/>
              <a:t> kone sa uplatňovali v jazdeckých školách vo Francúzsku a v Španielsku, kde vynikali v cvikoch vysokej školy. </a:t>
            </a:r>
          </a:p>
        </p:txBody>
      </p:sp>
    </p:spTree>
    <p:extLst>
      <p:ext uri="{BB962C8B-B14F-4D97-AF65-F5344CB8AC3E}">
        <p14:creationId xmlns:p14="http://schemas.microsoft.com/office/powerpoint/2010/main" val="116225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>
            <a:normAutofit/>
          </a:bodyPr>
          <a:lstStyle/>
          <a:p>
            <a:r>
              <a:rPr lang="sk-SK" b="1" dirty="0" smtClean="0"/>
              <a:t>Lev </a:t>
            </a:r>
            <a:r>
              <a:rPr lang="sk-SK" b="1" dirty="0" smtClean="0"/>
              <a:t>púšťový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1644" y="1413164"/>
            <a:ext cx="10522526" cy="4314912"/>
          </a:xfrm>
        </p:spPr>
        <p:txBody>
          <a:bodyPr/>
          <a:lstStyle/>
          <a:p>
            <a:r>
              <a:rPr lang="sk-SK" dirty="0"/>
              <a:t>Lev sa od iných mačkovitých šeliem odlišuje krátkou priliehavou srsťou a koncom chvosta, kde má dlhú srsť.</a:t>
            </a:r>
          </a:p>
          <a:p>
            <a:r>
              <a:rPr lang="sk-SK" dirty="0"/>
              <a:t>Už na prvý pohľad vidieť pohlavný dimorfizmus. Samce sa od samíc líšia mohutnou hlavou, krk a hruď majú pokrytú hrivou, ktorej farba sa odvíja od dominantnosti v skupine. Samce sú v priemere o 30 až 50% väčší ako samice.</a:t>
            </a:r>
          </a:p>
          <a:p>
            <a:r>
              <a:rPr lang="sk-SK" dirty="0"/>
              <a:t>Jeho hmotnosť je 120 – 260 kg</a:t>
            </a:r>
          </a:p>
          <a:p>
            <a:r>
              <a:rPr lang="sk-SK" dirty="0"/>
              <a:t>Je vysoký 100 – 130 cm</a:t>
            </a:r>
          </a:p>
          <a:p>
            <a:r>
              <a:rPr lang="sk-SK" dirty="0"/>
              <a:t>Je dlhý 160 – 250 cm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852" y="3857590"/>
            <a:ext cx="3577702" cy="268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0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409217" y="238119"/>
            <a:ext cx="11485326" cy="776034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sz="3600" b="1" dirty="0"/>
              <a:t>Jež </a:t>
            </a:r>
            <a:r>
              <a:rPr lang="sk-SK" sz="3600" b="1" dirty="0" smtClean="0"/>
              <a:t>bledý</a:t>
            </a:r>
            <a:endParaRPr lang="sk-SK" sz="3600" dirty="0"/>
          </a:p>
        </p:txBody>
      </p:sp>
      <p:sp>
        <p:nvSpPr>
          <p:cNvPr id="3" name="Podnadpis 2"/>
          <p:cNvSpPr>
            <a:spLocks noGrp="1"/>
          </p:cNvSpPr>
          <p:nvPr>
            <p:ph idx="1"/>
          </p:nvPr>
        </p:nvSpPr>
        <p:spPr>
          <a:xfrm>
            <a:off x="409217" y="1114872"/>
            <a:ext cx="11485326" cy="2293346"/>
          </a:xfrm>
        </p:spPr>
        <p:txBody>
          <a:bodyPr>
            <a:normAutofit/>
          </a:bodyPr>
          <a:lstStyle/>
          <a:p>
            <a:r>
              <a:rPr lang="sk-SK" sz="2000" dirty="0"/>
              <a:t>Jež bledý je hmyzožravec z čeľade </a:t>
            </a:r>
            <a:r>
              <a:rPr lang="sk-SK" sz="2000" dirty="0" smtClean="0"/>
              <a:t>ježovité.</a:t>
            </a:r>
          </a:p>
          <a:p>
            <a:r>
              <a:rPr lang="sk-SK" sz="2000" dirty="0" smtClean="0"/>
              <a:t>Je </a:t>
            </a:r>
            <a:r>
              <a:rPr lang="sk-SK" sz="2000" dirty="0"/>
              <a:t>rozšírený od východnej Európy po rieku Ob v západnej </a:t>
            </a:r>
            <a:r>
              <a:rPr lang="sk-SK" sz="2000" dirty="0" smtClean="0"/>
              <a:t>Sibíri.</a:t>
            </a:r>
          </a:p>
          <a:p>
            <a:r>
              <a:rPr lang="sk-SK" sz="2000" dirty="0" smtClean="0"/>
              <a:t>Výskyt </a:t>
            </a:r>
            <a:r>
              <a:rPr lang="sk-SK" sz="2000" dirty="0"/>
              <a:t>na </a:t>
            </a:r>
            <a:r>
              <a:rPr lang="sk-SK" sz="2000" dirty="0" smtClean="0"/>
              <a:t>Slovensku: </a:t>
            </a:r>
            <a:r>
              <a:rPr lang="pl-PL" sz="2000" dirty="0" smtClean="0"/>
              <a:t>východne </a:t>
            </a:r>
            <a:r>
              <a:rPr lang="pl-PL" sz="2000" dirty="0"/>
              <a:t>a juhovýchodne od líni</a:t>
            </a:r>
            <a:r>
              <a:rPr lang="sk-SK" sz="2000" dirty="0"/>
              <a:t>e prechádzajúcej severovýchodným Nemeckom/západným Poľskom, </a:t>
            </a:r>
            <a:r>
              <a:rPr lang="sk-SK" sz="2000" dirty="0" smtClean="0"/>
              <a:t>potom </a:t>
            </a:r>
            <a:r>
              <a:rPr lang="sk-SK" sz="2000" dirty="0"/>
              <a:t>Českom a potom Alpami v Rakúsku a Taliansku až po stred Ruska</a:t>
            </a:r>
            <a:r>
              <a:rPr lang="sk-SK" sz="2000" dirty="0" smtClean="0"/>
              <a:t>.</a:t>
            </a:r>
          </a:p>
          <a:p>
            <a:r>
              <a:rPr lang="pl-PL" sz="2000" dirty="0"/>
              <a:t>Podobá sa na ježa tmavého. </a:t>
            </a:r>
            <a:r>
              <a:rPr lang="sk-SK" sz="2000" dirty="0"/>
              <a:t>Hmotnosť ježka je 400 – 950 g.</a:t>
            </a:r>
          </a:p>
          <a:p>
            <a:endParaRPr lang="sk-SK" sz="2800" b="1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r="2475"/>
          <a:stretch/>
        </p:blipFill>
        <p:spPr>
          <a:xfrm>
            <a:off x="7505422" y="3258588"/>
            <a:ext cx="4389121" cy="3170099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409217" y="3258588"/>
            <a:ext cx="7096205" cy="3170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Samce ježkov sa po partnerkách začínajú obzerať začiatkom jari. Staršie ježe hľadajú samičky často už v marci, pričom mladé samce niekedy čakajú až do júna. Svadobné hry pôsobia veľmi roztomilo</a:t>
            </a:r>
            <a:r>
              <a:rPr lang="sk-SK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/>
              <a:t>Jeho ostré zúbky si poradia s chrobákmi, húsenicami aj so slimákmi. Ak nepohrabete všetko lístie a neodpracete každú spadnutú halúzku, ježko vás dozaista príde navštíviť.</a:t>
            </a:r>
            <a:br>
              <a:rPr lang="sk-SK" sz="2000" dirty="0"/>
            </a:br>
            <a:r>
              <a:rPr lang="sk-SK" sz="2000" dirty="0"/>
              <a:t/>
            </a:r>
            <a:br>
              <a:rPr lang="sk-SK" sz="2000" dirty="0"/>
            </a:br>
            <a:r>
              <a:rPr lang="sk-SK" sz="2000" dirty="0"/>
              <a:t>Čítajte viac: https://</a:t>
            </a:r>
            <a:r>
              <a:rPr lang="sk-SK" sz="2000" dirty="0" smtClean="0"/>
              <a:t>tech.sme.sk/c/20776491/jez-bledy-nema-rad-prilis-upratane-miesta-neciti-sa-v-nich-bezpecne.html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65088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Pes domáci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06946" y="2435628"/>
            <a:ext cx="10515600" cy="4023909"/>
          </a:xfrm>
        </p:spPr>
        <p:txBody>
          <a:bodyPr/>
          <a:lstStyle/>
          <a:p>
            <a:r>
              <a:rPr lang="sk-SK" dirty="0"/>
              <a:t>Na základe početných archeologických nálezov z rôznych kútov sveta je pes považovaný nielen za prvé domestikované zviera, ale aj za prvé zviera, ktoré človek cielene choval. K udomácneniu vlka došlo viackrát v rôznych častiach sveta a v rôznom čase nezávisle od </a:t>
            </a:r>
            <a:r>
              <a:rPr lang="sk-SK" dirty="0" smtClean="0"/>
              <a:t>seba.</a:t>
            </a:r>
          </a:p>
          <a:p>
            <a:r>
              <a:rPr lang="sk-SK" dirty="0" smtClean="0"/>
              <a:t>Pes </a:t>
            </a:r>
            <a:r>
              <a:rPr lang="sk-SK" dirty="0"/>
              <a:t>patrí s mačkami domácimi nielen k najstarším, ale aj k najvšestrannejším domácim </a:t>
            </a:r>
            <a:r>
              <a:rPr lang="sk-SK" dirty="0" smtClean="0"/>
              <a:t>zvieratám.</a:t>
            </a:r>
          </a:p>
          <a:p>
            <a:r>
              <a:rPr lang="sk-SK" dirty="0" smtClean="0"/>
              <a:t>Zo </a:t>
            </a:r>
            <a:r>
              <a:rPr lang="sk-SK" dirty="0"/>
              <a:t>všetkých domácich zvierat existuje v najväčšej plemennej variabilite. Odhaduje sa, že človek vyšľachtil dodnes viac ako 400 rôznych plemien.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055" y="458195"/>
            <a:ext cx="2619375" cy="17430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45819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8377" y="351286"/>
            <a:ext cx="10515600" cy="1325563"/>
          </a:xfrm>
        </p:spPr>
        <p:txBody>
          <a:bodyPr/>
          <a:lstStyle/>
          <a:p>
            <a:r>
              <a:rPr lang="sk-SK" dirty="0" smtClean="0"/>
              <a:t>Mačka domáca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8185" y="1676849"/>
            <a:ext cx="8222673" cy="443899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k-SK" dirty="0" smtClean="0"/>
              <a:t>Prvé mačkovité zvieratá sa objavili v eocéne pred asi 40 miliónmi rokov</a:t>
            </a:r>
            <a:r>
              <a:rPr lang="sk-SK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sk-SK" dirty="0"/>
              <a:t>Po svojich predkoch zdedila vynikajúci zrak a sluch, k lovu dokonale prispôsobené </a:t>
            </a:r>
            <a:r>
              <a:rPr lang="sk-SK" dirty="0" smtClean="0"/>
              <a:t>telo.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Ešte </a:t>
            </a:r>
            <a:r>
              <a:rPr lang="sk-SK" dirty="0"/>
              <a:t>prednedávnom bola mačka neodmysliteľnou súčasťou každého vidieckeho domu. S rozvojom civilizácie je ale tohto vidieckeho prostredia čoraz menej a mačka stráca svoje postavenie úžitkového domáceho </a:t>
            </a:r>
            <a:r>
              <a:rPr lang="sk-SK" dirty="0" smtClean="0"/>
              <a:t>zvieraťa.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V </a:t>
            </a:r>
            <a:r>
              <a:rPr lang="sk-SK" dirty="0"/>
              <a:t>mestách sa pre svoju reprodukčnú schopnosť a pre potenciálne nebezpečenstvo prenosu </a:t>
            </a:r>
            <a:r>
              <a:rPr lang="sk-SK" dirty="0" err="1"/>
              <a:t>toxoplazmózy</a:t>
            </a:r>
            <a:r>
              <a:rPr lang="sk-SK" dirty="0"/>
              <a:t> a rozličných parazitov stáva nevítaným </a:t>
            </a:r>
            <a:r>
              <a:rPr lang="sk-SK" dirty="0" smtClean="0"/>
              <a:t>problémom.</a:t>
            </a:r>
          </a:p>
          <a:p>
            <a:pPr>
              <a:lnSpc>
                <a:spcPct val="120000"/>
              </a:lnSpc>
            </a:pPr>
            <a:r>
              <a:rPr lang="sk-SK" dirty="0" smtClean="0"/>
              <a:t>Na </a:t>
            </a:r>
            <a:r>
              <a:rPr lang="sk-SK" dirty="0"/>
              <a:t>druhej strane je vďaka relatívne nenáročnej starostlivosti a schopnosti dodať príbytku teplo domova čoraz obľúbenejším domácim zvieraťom. 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58" y="1920762"/>
            <a:ext cx="3262682" cy="21633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58" y="4006734"/>
            <a:ext cx="3262682" cy="17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42" y="365125"/>
            <a:ext cx="10515600" cy="1325563"/>
          </a:xfrm>
        </p:spPr>
        <p:txBody>
          <a:bodyPr/>
          <a:lstStyle/>
          <a:p>
            <a:r>
              <a:rPr lang="sk-SK" dirty="0" smtClean="0"/>
              <a:t>Králik domáci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8942" y="1690687"/>
            <a:ext cx="6477000" cy="4735051"/>
          </a:xfrm>
        </p:spPr>
        <p:txBody>
          <a:bodyPr>
            <a:normAutofit/>
          </a:bodyPr>
          <a:lstStyle/>
          <a:p>
            <a:r>
              <a:rPr lang="sk-SK" sz="2400" b="1" dirty="0"/>
              <a:t>Králik domáci</a:t>
            </a:r>
            <a:r>
              <a:rPr lang="sk-SK" sz="2400" dirty="0"/>
              <a:t> je domestikovaná forma európskeho králika divého (</a:t>
            </a:r>
            <a:r>
              <a:rPr lang="sk-SK" sz="2400" i="1" dirty="0" err="1"/>
              <a:t>Oryctolagus</a:t>
            </a:r>
            <a:r>
              <a:rPr lang="sk-SK" sz="2400" i="1" dirty="0"/>
              <a:t> </a:t>
            </a:r>
            <a:r>
              <a:rPr lang="sk-SK" sz="2400" i="1" dirty="0" err="1"/>
              <a:t>cuniculus</a:t>
            </a:r>
            <a:r>
              <a:rPr lang="sk-SK" sz="2400" dirty="0" smtClean="0"/>
              <a:t>).</a:t>
            </a:r>
          </a:p>
          <a:p>
            <a:r>
              <a:rPr lang="sk-SK" sz="2400" dirty="0" smtClean="0"/>
              <a:t>Chová </a:t>
            </a:r>
            <a:r>
              <a:rPr lang="sk-SK" sz="2400" dirty="0"/>
              <a:t>sa ako úžitkové zviera na mäso a kožušinu alebo ako domáci spoločník. </a:t>
            </a:r>
          </a:p>
          <a:p>
            <a:r>
              <a:rPr lang="sk-SK" sz="2400" dirty="0"/>
              <a:t>Králiky sa na rozdiel od zajacov rodia bez kožušiny a so zlepenými očkami. Zatiaľ čo malé zajace vychádzajú z brlohu už ako 2 až 3 dňové, králiky ostávajú až 2 týždne v nore. </a:t>
            </a:r>
          </a:p>
          <a:p>
            <a:r>
              <a:rPr lang="sk-SK" sz="2400" dirty="0"/>
              <a:t>Sfarbenie králika je veľmi rozmanité. Môžu byť biele, hnedé, čierne, sivé, ryšavé, pieskové alebo strakaté. </a:t>
            </a:r>
          </a:p>
        </p:txBody>
      </p:sp>
      <p:sp>
        <p:nvSpPr>
          <p:cNvPr id="5" name="Obdĺžnik 4"/>
          <p:cNvSpPr/>
          <p:nvPr/>
        </p:nvSpPr>
        <p:spPr>
          <a:xfrm>
            <a:off x="7288163" y="4388216"/>
            <a:ext cx="4459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Králiky sa dožívajú 5 až 10 </a:t>
            </a:r>
            <a:r>
              <a:rPr lang="sk-SK" sz="2400" dirty="0" smtClean="0"/>
              <a:t>rokov.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Jeho </a:t>
            </a:r>
            <a:r>
              <a:rPr lang="sk-SK" sz="2400" dirty="0"/>
              <a:t>váha dosahuje 3-5 kg.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/>
              <a:t>Králik je dlhý asi 40 až 45 cm.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63" y="1163896"/>
            <a:ext cx="4459550" cy="27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3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144097" y="5155284"/>
            <a:ext cx="9144000" cy="2387600"/>
          </a:xfrm>
        </p:spPr>
        <p:txBody>
          <a:bodyPr>
            <a:normAutofit fontScale="90000"/>
          </a:bodyPr>
          <a:lstStyle/>
          <a:p>
            <a:pPr>
              <a:tabLst>
                <a:tab pos="8877300" algn="l"/>
              </a:tabLst>
            </a:pPr>
            <a:r>
              <a:rPr lang="sk-SK" dirty="0" smtClean="0"/>
              <a:t>A nakoniec otázočky</a:t>
            </a:r>
            <a:r>
              <a:rPr lang="sk-SK" dirty="0"/>
              <a:t/>
            </a:r>
            <a:br>
              <a:rPr lang="sk-SK" dirty="0"/>
            </a:br>
            <a:r>
              <a:rPr lang="sk-SK" sz="2800" dirty="0" smtClean="0"/>
              <a:t>Koľko je plemien človek vyšľachtil?</a:t>
            </a:r>
            <a:br>
              <a:rPr lang="sk-SK" sz="2800" dirty="0" smtClean="0"/>
            </a:br>
            <a:r>
              <a:rPr lang="sk-SK" sz="2800" dirty="0" smtClean="0">
                <a:hlinkClick r:id="rId2" action="ppaction://hlinksldjump"/>
              </a:rPr>
              <a:t>A.500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>
                <a:hlinkClick r:id="rId2" action="ppaction://hlinksldjump"/>
              </a:rPr>
              <a:t>B.200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>
                <a:hlinkClick r:id="rId3" action="ppaction://hlinksldjump"/>
              </a:rPr>
              <a:t>C. viac </a:t>
            </a:r>
            <a:r>
              <a:rPr lang="sk-SK" sz="2800" dirty="0">
                <a:hlinkClick r:id="rId3" action="ppaction://hlinksldjump"/>
              </a:rPr>
              <a:t>a</a:t>
            </a:r>
            <a:r>
              <a:rPr lang="sk-SK" sz="2800" dirty="0" smtClean="0">
                <a:hlinkClick r:id="rId3" action="ppaction://hlinksldjump"/>
              </a:rPr>
              <a:t>ko400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Kde sa objavili prvé mačkovité šelmy?</a:t>
            </a:r>
            <a:br>
              <a:rPr lang="sk-SK" sz="2800" dirty="0" smtClean="0"/>
            </a:br>
            <a:r>
              <a:rPr lang="sk-SK" sz="2800" dirty="0" smtClean="0">
                <a:hlinkClick r:id="rId2" action="ppaction://hlinksldjump"/>
              </a:rPr>
              <a:t>A. Budapešti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>
                <a:hlinkClick r:id="rId3" action="ppaction://hlinksldjump"/>
              </a:rPr>
              <a:t>B. Eocéne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>
                <a:hlinkClick r:id="rId2" action="ppaction://hlinksldjump"/>
              </a:rPr>
              <a:t>C na Slovensku</a:t>
            </a: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>Koľko rokov sa dožijú králiky?</a:t>
            </a:r>
            <a:br>
              <a:rPr lang="sk-SK" sz="2800" dirty="0" smtClean="0"/>
            </a:br>
            <a:r>
              <a:rPr lang="sk-SK" sz="2800" dirty="0" smtClean="0">
                <a:hlinkClick r:id="rId3" action="ppaction://hlinksldjump"/>
              </a:rPr>
              <a:t>A. 5-10 r.</a:t>
            </a:r>
            <a:br>
              <a:rPr lang="sk-SK" sz="2800" dirty="0" smtClean="0">
                <a:hlinkClick r:id="rId3" action="ppaction://hlinksldjump"/>
              </a:rPr>
            </a:br>
            <a:r>
              <a:rPr lang="sk-SK" sz="2800" dirty="0" smtClean="0">
                <a:hlinkClick r:id="rId2" action="ppaction://hlinksldjump"/>
              </a:rPr>
              <a:t>B. 4-6r.</a:t>
            </a:r>
            <a:br>
              <a:rPr lang="sk-SK" sz="2800" dirty="0" smtClean="0">
                <a:hlinkClick r:id="rId2" action="ppaction://hlinksldjump"/>
              </a:rPr>
            </a:br>
            <a:r>
              <a:rPr lang="sk-SK" sz="2800" dirty="0" smtClean="0">
                <a:hlinkClick r:id="rId2" action="ppaction://hlinksldjump"/>
              </a:rPr>
              <a:t>C. 7-8r.</a:t>
            </a:r>
            <a:r>
              <a:rPr lang="sk-SK" sz="2800" dirty="0">
                <a:hlinkClick r:id="rId2" action="ppaction://hlinksldjump"/>
              </a:rPr>
              <a:t/>
            </a:r>
            <a:br>
              <a:rPr lang="sk-SK" sz="2800" dirty="0">
                <a:hlinkClick r:id="rId2" action="ppaction://hlinksldjump"/>
              </a:rPr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>
                <a:latin typeface="Forte" panose="03060902040502070203" pitchFamily="66" charset="0"/>
              </a:rPr>
              <a:t>Za každú otázku máš 2 body.</a:t>
            </a:r>
            <a:r>
              <a:rPr lang="sk-SK" sz="2800" dirty="0">
                <a:latin typeface="Forte" panose="03060902040502070203" pitchFamily="66" charset="0"/>
              </a:rPr>
              <a:t/>
            </a:r>
            <a:br>
              <a:rPr lang="sk-SK" sz="2800" dirty="0">
                <a:latin typeface="Forte" panose="03060902040502070203" pitchFamily="66" charset="0"/>
              </a:rPr>
            </a:br>
            <a:r>
              <a:rPr lang="sk-SK" sz="2800" dirty="0" smtClean="0">
                <a:latin typeface="Forte" panose="03060902040502070203" pitchFamily="66" charset="0"/>
              </a:rPr>
              <a:t>   </a:t>
            </a:r>
            <a:br>
              <a:rPr lang="sk-SK" sz="2800" dirty="0" smtClean="0">
                <a:latin typeface="Forte" panose="03060902040502070203" pitchFamily="66" charset="0"/>
              </a:rPr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>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48509" y="403880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sk-SK" sz="8000" dirty="0" smtClean="0"/>
              <a:t>Aký je vysoký  </a:t>
            </a:r>
            <a:r>
              <a:rPr lang="sk-SK" sz="8000" dirty="0"/>
              <a:t>F</a:t>
            </a:r>
            <a:r>
              <a:rPr lang="sk-SK" sz="8000" dirty="0" smtClean="0"/>
              <a:t>írzsky kôň?</a:t>
            </a:r>
          </a:p>
          <a:p>
            <a:r>
              <a:rPr lang="sk-SK" sz="8000" dirty="0" smtClean="0">
                <a:hlinkClick r:id="rId2" action="ppaction://hlinksldjump"/>
              </a:rPr>
              <a:t>A 13 cm</a:t>
            </a:r>
            <a:endParaRPr lang="sk-SK" sz="8000" dirty="0" smtClean="0"/>
          </a:p>
          <a:p>
            <a:r>
              <a:rPr lang="sk-SK" sz="8000" dirty="0" smtClean="0">
                <a:hlinkClick r:id="rId2" action="ppaction://hlinksldjump"/>
              </a:rPr>
              <a:t>B 120 cm</a:t>
            </a:r>
            <a:endParaRPr lang="sk-SK" sz="8000" dirty="0" smtClean="0"/>
          </a:p>
          <a:p>
            <a:r>
              <a:rPr lang="sk-SK" sz="8000" dirty="0" smtClean="0">
                <a:hlinkClick r:id="rId3" action="ppaction://hlinksldjump"/>
              </a:rPr>
              <a:t>C 168cm</a:t>
            </a:r>
            <a:endParaRPr lang="sk-SK" sz="8000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sz="8000" dirty="0" smtClean="0"/>
              <a:t>Aký je dlhý lev?</a:t>
            </a:r>
          </a:p>
          <a:p>
            <a:r>
              <a:rPr lang="sk-SK" sz="8000" dirty="0" smtClean="0">
                <a:hlinkClick r:id="rId2" action="ppaction://hlinksldjump"/>
              </a:rPr>
              <a:t>A 150-140</a:t>
            </a:r>
            <a:endParaRPr lang="sk-SK" sz="8000" dirty="0" smtClean="0"/>
          </a:p>
          <a:p>
            <a:r>
              <a:rPr lang="sk-SK" sz="9600" dirty="0" smtClean="0">
                <a:hlinkClick r:id="rId3" action="ppaction://hlinksldjump"/>
              </a:rPr>
              <a:t>B 160-250</a:t>
            </a:r>
            <a:endParaRPr lang="sk-SK" sz="9600" dirty="0" smtClean="0"/>
          </a:p>
          <a:p>
            <a:r>
              <a:rPr lang="sk-SK" sz="9600" dirty="0" smtClean="0">
                <a:hlinkClick r:id="rId2" action="ppaction://hlinksldjump"/>
              </a:rPr>
              <a:t>C140-130</a:t>
            </a:r>
            <a:endParaRPr lang="sk-SK" sz="9600" dirty="0" smtClean="0"/>
          </a:p>
          <a:p>
            <a:endParaRPr lang="sk-SK" sz="9600" dirty="0"/>
          </a:p>
          <a:p>
            <a:r>
              <a:rPr lang="sk-SK" sz="9600" dirty="0" smtClean="0"/>
              <a:t>Koľko váži jež bledý?</a:t>
            </a:r>
          </a:p>
          <a:p>
            <a:r>
              <a:rPr lang="sk-SK" sz="9600" dirty="0" smtClean="0">
                <a:hlinkClick r:id="rId4" action="ppaction://hlinksldjump"/>
              </a:rPr>
              <a:t>A 400-950g</a:t>
            </a:r>
            <a:endParaRPr lang="sk-SK" sz="9600" dirty="0" smtClean="0"/>
          </a:p>
          <a:p>
            <a:r>
              <a:rPr lang="sk-SK" sz="9600" dirty="0" smtClean="0">
                <a:hlinkClick r:id="rId2" action="ppaction://hlinksldjump"/>
              </a:rPr>
              <a:t>B 300-290g</a:t>
            </a:r>
            <a:endParaRPr lang="sk-SK" sz="9600" dirty="0" smtClean="0"/>
          </a:p>
          <a:p>
            <a:r>
              <a:rPr lang="sk-SK" sz="9600" dirty="0" smtClean="0">
                <a:hlinkClick r:id="rId2" action="ppaction://hlinksldjump"/>
              </a:rPr>
              <a:t>C 499-900g</a:t>
            </a:r>
            <a:endParaRPr lang="sk-SK" sz="9600" dirty="0" smtClean="0"/>
          </a:p>
          <a:p>
            <a:endParaRPr lang="sk-SK" sz="9600" dirty="0" smtClean="0"/>
          </a:p>
          <a:p>
            <a:endParaRPr lang="sk-SK" sz="128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609" y="320301"/>
            <a:ext cx="2060531" cy="166490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82" y="1797624"/>
            <a:ext cx="1650873" cy="83674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344" y="3109552"/>
            <a:ext cx="1524000" cy="10180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97" y="4842576"/>
            <a:ext cx="1577011" cy="118275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46" y="900219"/>
            <a:ext cx="1237600" cy="825067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654" y="2215996"/>
            <a:ext cx="1073184" cy="1501656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94" y="4482251"/>
            <a:ext cx="1695831" cy="1346066"/>
          </a:xfrm>
          <a:prstGeom prst="rect">
            <a:avLst/>
          </a:prstGeom>
        </p:spPr>
      </p:pic>
      <p:sp>
        <p:nvSpPr>
          <p:cNvPr id="11" name="Šípka doprava 10">
            <a:hlinkClick r:id="rId12" action="ppaction://hlinksldjump"/>
          </p:cNvPr>
          <p:cNvSpPr/>
          <p:nvPr/>
        </p:nvSpPr>
        <p:spPr>
          <a:xfrm>
            <a:off x="9643533" y="6034116"/>
            <a:ext cx="1789807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Vyhodnotenie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0912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9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Zle</a:t>
            </a:r>
            <a:endParaRPr lang="sk-SK" sz="9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Šípka doľava 4">
            <a:hlinkClick r:id="rId2" action="ppaction://hlinksldjump"/>
          </p:cNvPr>
          <p:cNvSpPr/>
          <p:nvPr/>
        </p:nvSpPr>
        <p:spPr>
          <a:xfrm>
            <a:off x="719092" y="4269727"/>
            <a:ext cx="2521258" cy="1819923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Skús to ešte raz.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837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549</Words>
  <Application>Microsoft Office PowerPoint</Application>
  <PresentationFormat>Širokouhlá</PresentationFormat>
  <Paragraphs>69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0" baseType="lpstr">
      <vt:lpstr>Algerian</vt:lpstr>
      <vt:lpstr>Arial</vt:lpstr>
      <vt:lpstr>Bodoni MT Poster Compressed</vt:lpstr>
      <vt:lpstr>Calibri</vt:lpstr>
      <vt:lpstr>Calibri Light</vt:lpstr>
      <vt:lpstr>Eras Bold ITC</vt:lpstr>
      <vt:lpstr>Forte</vt:lpstr>
      <vt:lpstr>Motív Office</vt:lpstr>
      <vt:lpstr>Zvieratá</vt:lpstr>
      <vt:lpstr>Fírzsky kôň</vt:lpstr>
      <vt:lpstr>Lev púšťový</vt:lpstr>
      <vt:lpstr>Jež bledý</vt:lpstr>
      <vt:lpstr>Pes domáci</vt:lpstr>
      <vt:lpstr>Mačka domáca</vt:lpstr>
      <vt:lpstr>Králik domáci</vt:lpstr>
      <vt:lpstr>A nakoniec otázočky Koľko je plemien človek vyšľachtil? A.500 B.200 C. viac ako400 Kde sa objavili prvé mačkovité šelmy? A. Budapešti B. Eocéne C na Slovensku  Koľko rokov sa dožijú králiky? A. 5-10 r. B. 4-6r. C. 7-8r.  Za každú otázku máš 2 body.       </vt:lpstr>
      <vt:lpstr>Zle</vt:lpstr>
      <vt:lpstr>DOBRE</vt:lpstr>
      <vt:lpstr>DOBRE</vt:lpstr>
      <vt:lpstr>Vyhodnotenie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Zvieratá</dc:title>
  <dc:creator>lenovo</dc:creator>
  <cp:lastModifiedBy>Andrea Karchutňáková</cp:lastModifiedBy>
  <cp:revision>20</cp:revision>
  <dcterms:created xsi:type="dcterms:W3CDTF">2020-03-25T13:39:26Z</dcterms:created>
  <dcterms:modified xsi:type="dcterms:W3CDTF">2020-03-28T07:30:12Z</dcterms:modified>
</cp:coreProperties>
</file>