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65" r:id="rId5"/>
    <p:sldId id="267" r:id="rId6"/>
    <p:sldId id="268" r:id="rId7"/>
    <p:sldId id="276" r:id="rId8"/>
    <p:sldId id="271" r:id="rId9"/>
    <p:sldId id="272" r:id="rId10"/>
    <p:sldId id="273" r:id="rId11"/>
    <p:sldId id="274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658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8D9B043-B700-470D-BC8D-36E076C19CA5}" type="datetime1">
              <a:rPr lang="pl-PL" smtClean="0"/>
              <a:t>2020-02-21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580088B-7AF3-4ED0-8110-057CF697CAA9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848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65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59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89F5D8-03FD-437F-895F-009BC4025732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7B3872-1D34-46C5-9379-C8C05A9B0075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926DFB-B933-43DF-ABA2-A6524ECB16BE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B53F3E-BBC4-4A25-AC98-A63456851D64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BC653-730A-4911-8892-AED1E439FBA6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F40913-B13E-4198-B839-C67DE0E96CC7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06BDB0-2F6E-4089-BE3E-65EF3B15D4E2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16715A-0E14-4C2F-BDAA-619ED9863345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F1B1B-5CC8-4BBD-930D-B32DDDF1BB71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BD455D-1C23-4685-A2C8-9990B1F64398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1B038-3692-4DE8-9EAB-55E98FA60D37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CB5E6-AD54-499C-BC03-576117E6DCC0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 wzorca tytułu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F3DFA75-421E-4130-950E-1510EA471820}" type="datetime1">
              <a:rPr lang="pl-PL" noProof="0" smtClean="0"/>
              <a:t>2020-02-21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bor.pcss.pl/lomza" TargetMode="External"/><Relationship Id="rId2" Type="http://schemas.openxmlformats.org/officeDocument/2006/relationships/hyperlink" Target="https://ostroleka.edu.com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30062" y="1455313"/>
            <a:ext cx="9144000" cy="3570668"/>
          </a:xfrm>
        </p:spPr>
        <p:txBody>
          <a:bodyPr rtlCol="0">
            <a:normAutofit fontScale="90000"/>
          </a:bodyPr>
          <a:lstStyle/>
          <a:p>
            <a:pPr rtl="0"/>
            <a:r>
              <a:rPr lang="pl" dirty="0" smtClean="0"/>
              <a:t>REKRUTACJA DO SZKÓŁ </a:t>
            </a:r>
            <a:r>
              <a:rPr lang="pl" dirty="0" smtClean="0"/>
              <a:t>PONADPODSTAWOWYCH </a:t>
            </a:r>
            <a:r>
              <a:rPr lang="pl" dirty="0" smtClean="0"/>
              <a:t/>
            </a:r>
            <a:br>
              <a:rPr lang="pl" dirty="0" smtClean="0"/>
            </a:br>
            <a:r>
              <a:rPr lang="pl" dirty="0" smtClean="0"/>
              <a:t>NA ROK SZKOLNY </a:t>
            </a:r>
            <a:br>
              <a:rPr lang="pl" dirty="0" smtClean="0"/>
            </a:br>
            <a:r>
              <a:rPr lang="pl" dirty="0" smtClean="0"/>
              <a:t>2020/2021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09374"/>
              </p:ext>
            </p:extLst>
          </p:nvPr>
        </p:nvGraphicFramePr>
        <p:xfrm>
          <a:off x="360184" y="182880"/>
          <a:ext cx="10980736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762"/>
                <a:gridCol w="4781606"/>
                <a:gridCol w="2745184"/>
                <a:gridCol w="274518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RODZAJ CZYNNOŚCI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 REKRUTACYJNYM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 UZUPEŁNIAJĄCYM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3.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SPRAWDZIANU UZDOLNIEŃ KIERUNKOWYCH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</a:t>
                      </a:r>
                      <a:r>
                        <a:rPr lang="pl-PL" baseline="0" dirty="0" smtClean="0"/>
                        <a:t> 21 MAJA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DO 3 CZERWCA 2020 R.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28 LIPCA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31 LIPCA 2020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4.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PRÓB SPRAWNOŚCI FIZYCNYCH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21 MAJA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29 MAJA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28 LIPCA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31 LIPCA 2020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5.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 SPRAWDZIANU KOMPETENCJI JĘZYKOWYCH</a:t>
                      </a:r>
                      <a:r>
                        <a:rPr lang="pl-PL" baseline="0" dirty="0" smtClean="0"/>
                        <a:t> DLA KANDYDATÓW DO ODDZIAŁÓW DWUJĘZYCZNYCH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I MIĘDZYNARODOWYCH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WOJ. MAZOWIECKIE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OD 27 MAJA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2</a:t>
                      </a:r>
                      <a:r>
                        <a:rPr lang="pl-PL" baseline="0" dirty="0" smtClean="0"/>
                        <a:t> CZERWCA 2020 R.</a:t>
                      </a:r>
                    </a:p>
                    <a:p>
                      <a:r>
                        <a:rPr lang="pl-PL" baseline="0" dirty="0" smtClean="0"/>
                        <a:t>WOJ. PODLASKIE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OD 21 MAJA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DO 3 CZERWCA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28 LIPCA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31 LIPCA 2020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6.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PODANIE LISTY</a:t>
                      </a:r>
                      <a:r>
                        <a:rPr lang="pl-PL" baseline="0" dirty="0" smtClean="0"/>
                        <a:t> KANDYDATÓW, KTÓRZY UZYSKALI POZYTYWNY WYNIK SPRAWDZIANU UZDOLNIEŃ KIERUNKOWYCH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5 CZERWCA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10 CZERWCA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3 SIERPNIA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7 SIERPNIA 2020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7.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PODANIE LISTY</a:t>
                      </a:r>
                      <a:r>
                        <a:rPr lang="pl-PL" baseline="0" dirty="0" smtClean="0"/>
                        <a:t> KANDYDATÓW, KTÓRZY UZYSKALI POZYTYWNE WYNIKI PRÓB SPRAWNOŚCI FIZYCZNEJ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r>
                        <a:rPr lang="pl-PL" baseline="0" dirty="0" smtClean="0"/>
                        <a:t> CZERWCA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 SIERPNIA 2020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8.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PODANIE LISTY</a:t>
                      </a:r>
                      <a:r>
                        <a:rPr lang="pl-PL" baseline="0" dirty="0" smtClean="0"/>
                        <a:t> KANDYDATÓW, KTÓRZY UZYSKALI POZYTYWNE WYNIKI SPRAWDZIANU KOMPETENCJI JĘZYKOWYCH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 CZERWCA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 SIERPNIA 2020 R.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83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49653"/>
              </p:ext>
            </p:extLst>
          </p:nvPr>
        </p:nvGraphicFramePr>
        <p:xfrm>
          <a:off x="892400" y="270456"/>
          <a:ext cx="97917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613"/>
                <a:gridCol w="4088237"/>
                <a:gridCol w="2447925"/>
                <a:gridCol w="2447925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RODZAJ CZYNNOŚCI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 REKRUTACYJNYM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POSTEPOWANIU UZUPEŁNIAJĄCYM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9.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UZUPEŁNIENIE WNIOSKU O PRZYJECIE DO SZKOŁY PONADPODSTAWOWEJ</a:t>
                      </a:r>
                      <a:r>
                        <a:rPr lang="pl-PL" b="1" baseline="0" dirty="0" smtClean="0"/>
                        <a:t> </a:t>
                      </a:r>
                      <a:br>
                        <a:rPr lang="pl-PL" b="1" baseline="0" dirty="0" smtClean="0"/>
                      </a:br>
                      <a:r>
                        <a:rPr lang="pl-PL" b="1" baseline="0" dirty="0" smtClean="0"/>
                        <a:t>O ŚWIADECTWO UKOŃCZENIA SZKOŁY ORAZ ZAŚWIADCZENIE O WYNIKACH EGZAMINU ÓSMKLASISTY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OD 26 CZERWCA </a:t>
                      </a:r>
                      <a:br>
                        <a:rPr lang="pl-PL" sz="1800" b="1" dirty="0" smtClean="0"/>
                      </a:br>
                      <a:r>
                        <a:rPr lang="pl-PL" sz="1800" b="1" dirty="0" smtClean="0"/>
                        <a:t>DO</a:t>
                      </a:r>
                      <a:r>
                        <a:rPr lang="pl-PL" sz="1800" b="1" baseline="0" dirty="0" smtClean="0"/>
                        <a:t> 30 CZERWCA </a:t>
                      </a:r>
                      <a:br>
                        <a:rPr lang="pl-PL" sz="1800" b="1" baseline="0" dirty="0" smtClean="0"/>
                      </a:br>
                      <a:r>
                        <a:rPr lang="pl-PL" sz="1800" b="1" baseline="0" dirty="0" smtClean="0"/>
                        <a:t>2020 R. </a:t>
                      </a:r>
                      <a:br>
                        <a:rPr lang="pl-PL" sz="1800" b="1" baseline="0" dirty="0" smtClean="0"/>
                      </a:br>
                      <a:r>
                        <a:rPr lang="pl-PL" sz="1600" baseline="0" dirty="0" smtClean="0"/>
                        <a:t>DO GODZ. 15.00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--------------------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10.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PODANIE DO PUBLICZNEJ WIADOMOŚCI LIST KANDYDATÓW ZAKWALIFIKOWANYCH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I NIEZAKWALIFIKOWANYCH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 LIPCA 2020 R.</a:t>
                      </a:r>
                      <a:r>
                        <a:rPr lang="pl-PL" baseline="0" dirty="0" smtClean="0"/>
                        <a:t>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GODZ. :</a:t>
                      </a:r>
                    </a:p>
                    <a:p>
                      <a:r>
                        <a:rPr lang="pl-PL" sz="1600" baseline="0" dirty="0" smtClean="0"/>
                        <a:t>10.00 – WOJ.PODLASKIE</a:t>
                      </a:r>
                    </a:p>
                    <a:p>
                      <a:r>
                        <a:rPr lang="pl-PL" sz="1600" baseline="0" dirty="0" smtClean="0"/>
                        <a:t>12.00 – </a:t>
                      </a:r>
                      <a:r>
                        <a:rPr lang="pl-PL" sz="1400" baseline="0" dirty="0" smtClean="0"/>
                        <a:t>WOJ.MAZOWIECKIE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 SIERPNIA 2020 R.</a:t>
                      </a:r>
                    </a:p>
                    <a:p>
                      <a:r>
                        <a:rPr lang="pl-PL" dirty="0" smtClean="0"/>
                        <a:t>GODZ.: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10.00 – WOJ. PODLASKIE</a:t>
                      </a:r>
                    </a:p>
                    <a:p>
                      <a:r>
                        <a:rPr lang="pl-PL" sz="1600" dirty="0" smtClean="0"/>
                        <a:t>12.00- WOJ.MAZOWIECKIE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11.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WYDANIE PRZEZ SZKOŁY PROWADZĄCE KSZTAŁCENIE ZAWODOWE SKIEROWANIA NA BADANIE LEKARSKIE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11 MAJA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14 LIPCA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22 LIPCA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18 SIERPNIA 2020</a:t>
                      </a:r>
                      <a:r>
                        <a:rPr lang="pl-PL" baseline="0" dirty="0" smtClean="0"/>
                        <a:t> R.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12.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POTWIERDZENIE PRZEZ RODZICA KANDYDATA WOLI</a:t>
                      </a:r>
                      <a:r>
                        <a:rPr lang="pl-PL" sz="1600" b="1" baseline="0" dirty="0" smtClean="0"/>
                        <a:t> PRZYJĘCIA W POSTACI PRZEDŁOŻENIAORYGINAŁU ŚWIADECTWA UKOŃCZENIA SZKOŁY I ORYGINAŁU ZAŚWADCZENIA O WYNIKACH EGZAMINU </a:t>
                      </a:r>
                      <a:br>
                        <a:rPr lang="pl-PL" sz="1600" b="1" baseline="0" dirty="0" smtClean="0"/>
                      </a:br>
                      <a:r>
                        <a:rPr lang="pl-PL" sz="1600" b="1" baseline="0" dirty="0" smtClean="0"/>
                        <a:t>A W PRZYPADKU SZKOŁY PROWADZĄCEJ KSZTAŁCENIE ZAWODOWE – ZAŚWIADCZENIA LEKARSKIEGO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13 LIPCA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20 LIPCA 2020 R.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GODZ. 15.00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17 SIERPNIA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21 SIERPNIA 2020 R. DO GODZ. 15.00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72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34692"/>
              </p:ext>
            </p:extLst>
          </p:nvPr>
        </p:nvGraphicFramePr>
        <p:xfrm>
          <a:off x="669925" y="579438"/>
          <a:ext cx="1068387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872"/>
                <a:gridCol w="4608066"/>
                <a:gridCol w="2670969"/>
                <a:gridCol w="2670969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RODZAJ CZYNNOŚCI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 REKRUTACYJNYM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</a:t>
                      </a:r>
                      <a:r>
                        <a:rPr lang="pl-PL" sz="1200" baseline="0" dirty="0" smtClean="0"/>
                        <a:t> UZUPEŁNIAJĄCYM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13.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u="sng" dirty="0" smtClean="0"/>
                        <a:t>PODANIE DO PUBLICZNEJ WIADOMOŚCI</a:t>
                      </a:r>
                      <a:r>
                        <a:rPr lang="pl-PL" b="1" u="sng" baseline="0" dirty="0" smtClean="0"/>
                        <a:t> PRZEZ KOMISJĘ REKRUTACYJNĄ LISTY KANDYDATÓW PRZYJĘTYCH I NIEPRZYJĘTYCH</a:t>
                      </a:r>
                      <a:endParaRPr lang="pl-PL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u="sng" dirty="0" smtClean="0"/>
                        <a:t>21 LIPCA 2020 R. </a:t>
                      </a:r>
                      <a:br>
                        <a:rPr lang="pl-PL" b="1" u="sng" dirty="0" smtClean="0"/>
                      </a:br>
                      <a:r>
                        <a:rPr lang="pl-PL" b="1" u="sng" dirty="0" smtClean="0"/>
                        <a:t>GODZ.:</a:t>
                      </a:r>
                    </a:p>
                    <a:p>
                      <a:r>
                        <a:rPr lang="pl-PL" b="1" u="sng" dirty="0" smtClean="0"/>
                        <a:t> </a:t>
                      </a:r>
                      <a:r>
                        <a:rPr lang="pl-PL" sz="1600" b="1" u="sng" dirty="0" smtClean="0"/>
                        <a:t>10.00 – WOJ.PODLASKIE</a:t>
                      </a:r>
                    </a:p>
                    <a:p>
                      <a:r>
                        <a:rPr lang="pl-PL" sz="1600" b="1" u="sng" dirty="0" smtClean="0"/>
                        <a:t>14.00 – WOJ.MAZOWIECKIE</a:t>
                      </a:r>
                      <a:endParaRPr lang="pl-PL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u="sng" dirty="0" smtClean="0"/>
                        <a:t>24 SIERPNIA 2020</a:t>
                      </a:r>
                      <a:r>
                        <a:rPr lang="pl-PL" b="1" u="sng" baseline="0" dirty="0" smtClean="0"/>
                        <a:t> R.</a:t>
                      </a:r>
                    </a:p>
                    <a:p>
                      <a:r>
                        <a:rPr lang="pl-PL" b="1" u="sng" baseline="0" dirty="0" smtClean="0"/>
                        <a:t>GODZ.:</a:t>
                      </a:r>
                    </a:p>
                    <a:p>
                      <a:r>
                        <a:rPr lang="pl-PL" sz="1600" b="1" u="sng" baseline="0" dirty="0" smtClean="0"/>
                        <a:t>10.00 – WOJ.PODLASKIE</a:t>
                      </a:r>
                    </a:p>
                    <a:p>
                      <a:r>
                        <a:rPr lang="pl-PL" sz="1600" b="1" u="sng" baseline="0" dirty="0" smtClean="0"/>
                        <a:t>14.00 – WOJ. MAZOWIECKIE</a:t>
                      </a:r>
                      <a:endParaRPr lang="pl-PL" sz="16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14.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MOŻLIWOŚĆ WYSTĄPIENIA RODZICA KANDYDATA DO KOMISJI</a:t>
                      </a:r>
                      <a:r>
                        <a:rPr lang="pl-PL" baseline="0" dirty="0" smtClean="0"/>
                        <a:t> REKRUTACYJNEJ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O SPORZĄDZENIE UZASADNIENIA ODMOWY PRZYJECIA UCZNIA DO SZKOŁY (DO 5 DNI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OD WYSTAPIENIA KOMISJA SPORZĄDZA UZASADNIENIE ODMOWY, PO OTRZYMANIU KTÓREGO RODZIC MA DO 7 DNI NA WNIESIENIE ODWOŁANIA OD DECYZJI KOMISJI DO DYREKTORA SZKOŁY, DYREKTOR SZKOŁY </a:t>
                      </a:r>
                      <a:br>
                        <a:rPr lang="pl-PL" baseline="0" dirty="0" smtClean="0"/>
                      </a:br>
                      <a:r>
                        <a:rPr lang="pl-PL" baseline="0" dirty="0" smtClean="0"/>
                        <a:t>W CIĄGU 7 DNI ROZPATRUJE ODWOŁANIE)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 28 LIPCA 2020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 31 SIERPNIA 2020 R.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70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370" y="983311"/>
            <a:ext cx="10139430" cy="1325563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REKRUTACJA DO SZKÓŁ PONADPODSTAWOWYCH </a:t>
            </a:r>
            <a:br>
              <a:rPr lang="pl-PL" sz="2400" dirty="0" smtClean="0"/>
            </a:br>
            <a:r>
              <a:rPr lang="pl-PL" sz="2400" dirty="0" smtClean="0"/>
              <a:t>ODBYWA SIĘ W SPOSÓB ELEKTRONICZNY. </a:t>
            </a:r>
            <a:br>
              <a:rPr lang="pl-PL" sz="2400" dirty="0" smtClean="0"/>
            </a:br>
            <a:r>
              <a:rPr lang="pl-PL" sz="2400" dirty="0" smtClean="0"/>
              <a:t>Podania </a:t>
            </a:r>
            <a:r>
              <a:rPr lang="pl-PL" sz="2400" dirty="0"/>
              <a:t>w wersji elektronicznej znajdują się na niżej podanych stronach internetowych. </a:t>
            </a:r>
            <a:r>
              <a:rPr lang="pl-PL" sz="2400" dirty="0" smtClean="0"/>
              <a:t>Po </a:t>
            </a:r>
            <a:r>
              <a:rPr lang="pl-PL" sz="2400" dirty="0"/>
              <a:t>wypełnieniu wersji elektronicznej podanie drukuje się </a:t>
            </a:r>
            <a:br>
              <a:rPr lang="pl-PL" sz="2400" dirty="0"/>
            </a:br>
            <a:r>
              <a:rPr lang="pl-PL" sz="2400" dirty="0"/>
              <a:t>i po podpisaniu składa w wybranej przez ucznia szkole, </a:t>
            </a:r>
            <a:br>
              <a:rPr lang="pl-PL" sz="2400" dirty="0"/>
            </a:br>
            <a:r>
              <a:rPr lang="pl-PL" sz="2400" dirty="0"/>
              <a:t>w określonym terminie.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370" y="2614411"/>
            <a:ext cx="9791700" cy="3562552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latin typeface="+mj-lt"/>
              </a:rPr>
              <a:t>WOJEWÓDZTWO MAZOWIECKIE</a:t>
            </a:r>
            <a:r>
              <a:rPr lang="pl-PL" dirty="0">
                <a:latin typeface="+mj-lt"/>
              </a:rPr>
              <a:t>: wszystkie informacje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o naborze do szkół ponadgimnazjalnych w Ostrołęce znajdują na stronie</a:t>
            </a:r>
          </a:p>
          <a:p>
            <a:r>
              <a:rPr lang="pl-PL" dirty="0">
                <a:latin typeface="+mj-lt"/>
                <a:hlinkClick r:id="rId2"/>
              </a:rPr>
              <a:t>https://ostroleka.edu.com.pl</a:t>
            </a: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b="1" dirty="0">
                <a:latin typeface="+mj-lt"/>
              </a:rPr>
              <a:t>WOJEWÓDZTWO PODLASKIE</a:t>
            </a:r>
            <a:r>
              <a:rPr lang="pl-PL" dirty="0">
                <a:latin typeface="+mj-lt"/>
              </a:rPr>
              <a:t>: wszystkie informacje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</a:t>
            </a:r>
            <a:r>
              <a:rPr lang="pl-PL" dirty="0">
                <a:latin typeface="+mj-lt"/>
              </a:rPr>
              <a:t>naborze do szkół ponadgimnazjalnych w Łomży znajdują się na </a:t>
            </a:r>
            <a:r>
              <a:rPr lang="pl-PL" dirty="0" smtClean="0">
                <a:latin typeface="+mj-lt"/>
              </a:rPr>
              <a:t>stronie</a:t>
            </a:r>
          </a:p>
          <a:p>
            <a:r>
              <a:rPr lang="pl-PL" dirty="0" smtClean="0">
                <a:latin typeface="+mj-lt"/>
                <a:hlinkClick r:id="rId3"/>
              </a:rPr>
              <a:t>www.nabor.pcss.pl/lomza</a:t>
            </a:r>
            <a:endParaRPr lang="pl-PL" dirty="0">
              <a:latin typeface="+mj-lt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580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3341" y="365125"/>
            <a:ext cx="102204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Zapraszamy serdecznie rodziców na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II </a:t>
            </a:r>
            <a:r>
              <a:rPr lang="pl-PL" b="1" dirty="0"/>
              <a:t>Targi Edukacyjne </a:t>
            </a:r>
            <a:br>
              <a:rPr lang="pl-PL" b="1" dirty="0"/>
            </a:br>
            <a:r>
              <a:rPr lang="pl-PL" b="1" dirty="0"/>
              <a:t>Szkoły Podstawowej w Miastkowie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3341" y="2315023"/>
            <a:ext cx="9791700" cy="4351338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latin typeface="+mj-lt"/>
              </a:rPr>
              <a:t>Targi odbędą się w dniu </a:t>
            </a:r>
            <a:r>
              <a:rPr lang="pl-PL" sz="3200" b="1" dirty="0" smtClean="0">
                <a:latin typeface="+mj-lt"/>
              </a:rPr>
              <a:t>27 </a:t>
            </a:r>
            <a:r>
              <a:rPr lang="pl-PL" sz="3200" b="1" dirty="0">
                <a:latin typeface="+mj-lt"/>
              </a:rPr>
              <a:t>marca </a:t>
            </a:r>
            <a:r>
              <a:rPr lang="pl-PL" sz="3200" b="1" dirty="0" smtClean="0">
                <a:latin typeface="+mj-lt"/>
              </a:rPr>
              <a:t>2020 </a:t>
            </a:r>
            <a:r>
              <a:rPr lang="pl-PL" dirty="0">
                <a:latin typeface="+mj-lt"/>
              </a:rPr>
              <a:t>roku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o godz. 9.00 na hali sportowej przy Szkole Podstawowej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w Miastkowie.</a:t>
            </a:r>
          </a:p>
          <a:p>
            <a:pPr algn="just"/>
            <a:r>
              <a:rPr lang="pl-PL" dirty="0" smtClean="0">
                <a:latin typeface="+mj-lt"/>
              </a:rPr>
              <a:t>Celem </a:t>
            </a:r>
            <a:r>
              <a:rPr lang="pl-PL" dirty="0">
                <a:latin typeface="+mj-lt"/>
              </a:rPr>
              <a:t>spotkania jest zapoznanie rodziców, uczniów </a:t>
            </a:r>
            <a:r>
              <a:rPr lang="pl-PL" dirty="0" smtClean="0">
                <a:latin typeface="+mj-lt"/>
              </a:rPr>
              <a:t>z </a:t>
            </a:r>
            <a:r>
              <a:rPr lang="pl-PL" dirty="0">
                <a:latin typeface="+mj-lt"/>
              </a:rPr>
              <a:t>ofertą </a:t>
            </a:r>
            <a:r>
              <a:rPr lang="pl-PL" dirty="0" smtClean="0">
                <a:latin typeface="+mj-lt"/>
              </a:rPr>
              <a:t>szkół ponadpodstawowych</a:t>
            </a:r>
            <a:r>
              <a:rPr lang="pl-PL" dirty="0">
                <a:latin typeface="+mj-lt"/>
              </a:rPr>
              <a:t>: z </a:t>
            </a:r>
            <a:r>
              <a:rPr lang="pl-PL" dirty="0" smtClean="0">
                <a:latin typeface="+mj-lt"/>
              </a:rPr>
              <a:t>Łomży i </a:t>
            </a:r>
            <a:r>
              <a:rPr lang="pl-PL" dirty="0">
                <a:latin typeface="+mj-lt"/>
              </a:rPr>
              <a:t>powiatu łomżyńskiego, </a:t>
            </a:r>
            <a:r>
              <a:rPr lang="pl-PL" dirty="0" smtClean="0">
                <a:latin typeface="+mj-lt"/>
              </a:rPr>
              <a:t/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z </a:t>
            </a:r>
            <a:r>
              <a:rPr lang="pl-PL" dirty="0">
                <a:latin typeface="+mj-lt"/>
              </a:rPr>
              <a:t>Ostrołęki i powiatu ostrołęckiego.</a:t>
            </a:r>
          </a:p>
          <a:p>
            <a:r>
              <a:rPr lang="pl-PL" dirty="0">
                <a:latin typeface="+mj-lt"/>
              </a:rPr>
              <a:t>	W programie:</a:t>
            </a:r>
          </a:p>
          <a:p>
            <a:pPr marL="342900" indent="-342900"/>
            <a:r>
              <a:rPr lang="pl-PL" dirty="0">
                <a:latin typeface="+mj-lt"/>
              </a:rPr>
              <a:t>10 minutowe prezentacje szkół;</a:t>
            </a:r>
          </a:p>
          <a:p>
            <a:pPr marL="342900" indent="-342900"/>
            <a:r>
              <a:rPr lang="pl-PL" dirty="0">
                <a:latin typeface="+mj-lt"/>
              </a:rPr>
              <a:t>zwiedzanie stoisk przygotowanych przez zaproszone szkoły.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007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>
                <a:solidFill>
                  <a:srgbClr val="9A5315">
                    <a:lumMod val="50000"/>
                  </a:srgbClr>
                </a:solidFill>
              </a:rPr>
              <a:t>Programy stypendialne dla uczniów zdolnych </a:t>
            </a:r>
            <a:br>
              <a:rPr lang="pl-PL" sz="2800" dirty="0">
                <a:solidFill>
                  <a:srgbClr val="9A5315">
                    <a:lumMod val="50000"/>
                  </a:srgbClr>
                </a:solidFill>
              </a:rPr>
            </a:br>
            <a:r>
              <a:rPr lang="pl-PL" sz="2800" dirty="0">
                <a:solidFill>
                  <a:srgbClr val="9A5315">
                    <a:lumMod val="50000"/>
                  </a:srgbClr>
                </a:solidFill>
              </a:rPr>
              <a:t>z małych miejscowości, którym często sytuacja materialna utrudnia kontynuację nauki</a:t>
            </a:r>
            <a:r>
              <a:rPr lang="pl-PL" sz="3200" dirty="0">
                <a:solidFill>
                  <a:srgbClr val="9A5315">
                    <a:lumMod val="50000"/>
                  </a:srgbClr>
                </a:solidFill>
              </a:rPr>
              <a:t>.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KLASA Fundacja BGŻ BNP </a:t>
            </a:r>
            <a:r>
              <a:rPr lang="pl-PL" b="1" dirty="0" err="1" smtClean="0">
                <a:solidFill>
                  <a:schemeClr val="accent1">
                    <a:lumMod val="75000"/>
                  </a:schemeClr>
                </a:solidFill>
              </a:rPr>
              <a:t>Paribas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pełne wsparcie w trakcie </a:t>
            </a:r>
            <a:r>
              <a:rPr lang="pl-PL" dirty="0" smtClean="0"/>
              <a:t>4</a:t>
            </a:r>
            <a:r>
              <a:rPr lang="pl-PL" dirty="0"/>
              <a:t> lat nauki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liceum</a:t>
            </a:r>
          </a:p>
          <a:p>
            <a:r>
              <a:rPr lang="pl-PL" dirty="0"/>
              <a:t>Każdy uczestnik programu ma zapewniony pobyt w internacie oraz wyżywienie. Otrzymuje podręczniki </a:t>
            </a:r>
            <a:br>
              <a:rPr lang="pl-PL" dirty="0"/>
            </a:br>
            <a:r>
              <a:rPr lang="pl-PL" dirty="0"/>
              <a:t>i comiesięczne kieszonkowe. Bierze udział w wycieczkach szkolnych, wyjściach kulturalnych i zajęciach dodatkowych. Stypendyści programu są pod stalą opieką wychowawcy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pedagogów.</a:t>
            </a:r>
          </a:p>
          <a:p>
            <a:r>
              <a:rPr lang="pl-PL" dirty="0"/>
              <a:t>stypendium finansowe na I roku studiów</a:t>
            </a:r>
          </a:p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sz="7200" b="1" dirty="0" smtClean="0">
                <a:solidFill>
                  <a:schemeClr val="accent1">
                    <a:lumMod val="75000"/>
                  </a:schemeClr>
                </a:solidFill>
              </a:rPr>
              <a:t>Kryteria</a:t>
            </a:r>
            <a:r>
              <a:rPr lang="pl-PL" sz="7200" b="1" dirty="0">
                <a:solidFill>
                  <a:schemeClr val="accent1">
                    <a:lumMod val="75000"/>
                  </a:schemeClr>
                </a:solidFill>
              </a:rPr>
              <a:t>, uczeń: </a:t>
            </a:r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dobrze się uczy (średnia ocen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wybranych przedmiotów wyniosła co najmniej </a:t>
            </a:r>
            <a:r>
              <a:rPr lang="pl-PL" b="1" dirty="0"/>
              <a:t>4,5</a:t>
            </a:r>
            <a:r>
              <a:rPr lang="pl-PL" dirty="0"/>
              <a:t>) </a:t>
            </a:r>
            <a:r>
              <a:rPr lang="pl-PL" dirty="0" smtClean="0"/>
              <a:t>po </a:t>
            </a:r>
            <a:r>
              <a:rPr lang="pl-PL" dirty="0"/>
              <a:t>I półroczu </a:t>
            </a:r>
          </a:p>
          <a:p>
            <a:r>
              <a:rPr lang="pl-PL" dirty="0"/>
              <a:t>pochodzi z rodziny, w której dochód na osobę </a:t>
            </a:r>
            <a:r>
              <a:rPr lang="pl-PL" dirty="0" smtClean="0"/>
              <a:t>nie </a:t>
            </a:r>
            <a:r>
              <a:rPr lang="pl-PL" dirty="0"/>
              <a:t>przekracza kwoty </a:t>
            </a:r>
            <a:r>
              <a:rPr lang="pl-PL" b="1" dirty="0"/>
              <a:t>1200,00 zł,</a:t>
            </a:r>
            <a:endParaRPr lang="pl-PL" dirty="0"/>
          </a:p>
          <a:p>
            <a:r>
              <a:rPr lang="pl-PL" dirty="0"/>
              <a:t>mieszka w miejscowości do 100.000 mieszkańców,</a:t>
            </a:r>
          </a:p>
          <a:p>
            <a:r>
              <a:rPr lang="pl-PL" dirty="0"/>
              <a:t>chce się rozwijać, ma ponadprzeciętną motywację,</a:t>
            </a:r>
          </a:p>
          <a:p>
            <a:r>
              <a:rPr lang="pl-PL" dirty="0"/>
              <a:t>lubi i chce pomagać innym (wolontariat, pomoc społeczna),</a:t>
            </a:r>
          </a:p>
          <a:p>
            <a:r>
              <a:rPr lang="pl-PL" dirty="0"/>
              <a:t>uzyska rekomendację od Dyrektora </a:t>
            </a:r>
            <a:br>
              <a:rPr lang="pl-PL" dirty="0"/>
            </a:br>
            <a:r>
              <a:rPr lang="pl-PL" dirty="0"/>
              <a:t>lub Wychowawcy szkoły macierzystej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326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Program stypendialny HORYZONTY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62100" y="2791198"/>
            <a:ext cx="4754563" cy="2783729"/>
          </a:xfrm>
          <a:prstGeom prst="rect">
            <a:avLst/>
          </a:prstGeo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Kryteria, uczeń: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99238" y="2681929"/>
            <a:ext cx="4754562" cy="30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5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511380" y="1065580"/>
            <a:ext cx="938869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3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  <a:t>Nie oczekuj, że twoje dziecko będzie takim, jakim Ty chcesz, </a:t>
            </a:r>
            <a:br>
              <a:rPr kumimoji="0" lang="pl-PL" sz="53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</a:br>
            <a:r>
              <a:rPr kumimoji="0" lang="pl-PL" sz="53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  <a:t>żeby było. </a:t>
            </a:r>
            <a:br>
              <a:rPr kumimoji="0" lang="pl-PL" sz="53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</a:br>
            <a:r>
              <a:rPr kumimoji="0" lang="pl-PL" sz="53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  <a:t>Pomóż mu stać się sobą…</a:t>
            </a:r>
            <a:br>
              <a:rPr kumimoji="0" lang="pl-PL" sz="53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</a:br>
            <a:r>
              <a:rPr kumimoji="0" lang="pl-PL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  <a:t>J. Korczak</a:t>
            </a:r>
            <a:br>
              <a:rPr kumimoji="0" lang="pl-PL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9A5315">
                    <a:lumMod val="50000"/>
                  </a:srgbClr>
                </a:solidFill>
                <a:effectLst/>
                <a:uLnTx/>
                <a:uFillTx/>
                <a:latin typeface="Segoe Print"/>
              </a:rPr>
            </a:b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1228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title="Układ Tytuł i zawartość z wykresem"/>
          <p:cNvSpPr>
            <a:spLocks noGrp="1"/>
          </p:cNvSpPr>
          <p:nvPr>
            <p:ph type="title"/>
          </p:nvPr>
        </p:nvSpPr>
        <p:spPr>
          <a:xfrm>
            <a:off x="1030310" y="365125"/>
            <a:ext cx="10323490" cy="1325563"/>
          </a:xfrm>
        </p:spPr>
        <p:txBody>
          <a:bodyPr rtlCol="0">
            <a:normAutofit fontScale="90000"/>
          </a:bodyPr>
          <a:lstStyle/>
          <a:p>
            <a:pPr algn="ctr"/>
            <a:r>
              <a:rPr lang="pl-PL" dirty="0" smtClean="0"/>
              <a:t>Ścieżki </a:t>
            </a:r>
            <a:r>
              <a:rPr lang="pl-PL" dirty="0"/>
              <a:t>kształcenia – </a:t>
            </a:r>
            <a:br>
              <a:rPr lang="pl-PL" dirty="0"/>
            </a:br>
            <a:r>
              <a:rPr lang="pl-PL" dirty="0"/>
              <a:t>możliwe drogi kształcenia przez całe </a:t>
            </a:r>
            <a:r>
              <a:rPr lang="pl-PL" dirty="0" smtClean="0"/>
              <a:t>życie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4558" y="1690688"/>
            <a:ext cx="8937938" cy="494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dirty="0" smtClean="0"/>
              <a:t>Podstawa prawna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7127" y="1825625"/>
            <a:ext cx="10516673" cy="4351338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r>
              <a:rPr lang="pl-PL" dirty="0"/>
              <a:t>Ustawa z dnia 14 grudnia 2016 r. Prawo oświatowe (Dz. U. z 2019r. Poz. 1148 ze zm.) </a:t>
            </a:r>
            <a:endParaRPr lang="pl-PL" dirty="0" smtClean="0"/>
          </a:p>
          <a:p>
            <a:r>
              <a:rPr lang="pl-PL" dirty="0" smtClean="0"/>
              <a:t>Rozporządzenie Ministra Edukacji Narodowej </a:t>
            </a:r>
            <a:br>
              <a:rPr lang="pl-PL" dirty="0" smtClean="0"/>
            </a:br>
            <a:r>
              <a:rPr lang="pl-PL" dirty="0" smtClean="0"/>
              <a:t>z dnia 21 sierpnia 2019 r. w sprawie </a:t>
            </a:r>
            <a:br>
              <a:rPr lang="pl-PL" dirty="0" smtClean="0"/>
            </a:br>
            <a:r>
              <a:rPr lang="pl-PL" dirty="0" smtClean="0"/>
              <a:t>przeprowadzania postępowania rekrutacyjnego oraz postępowania uzupełniającego do publicznych przedszkoli, szkół, placówek i centrów</a:t>
            </a:r>
          </a:p>
          <a:p>
            <a:r>
              <a:rPr lang="pl-PL" dirty="0" smtClean="0"/>
              <a:t>Zarządzenie nr 12/2020 Podlaskiego Kuratora Oświaty </a:t>
            </a:r>
            <a:br>
              <a:rPr lang="pl-PL" dirty="0" smtClean="0"/>
            </a:br>
            <a:r>
              <a:rPr lang="pl-PL" dirty="0" smtClean="0"/>
              <a:t>z dn. 30 stycznia 2020 r. wraz z załącznikami</a:t>
            </a:r>
          </a:p>
          <a:p>
            <a:r>
              <a:rPr lang="pl-PL" dirty="0" smtClean="0"/>
              <a:t>Zarządzenie nr 8 Mazowieckiego Kuratora Oświaty </a:t>
            </a:r>
            <a:br>
              <a:rPr lang="pl-PL" dirty="0" smtClean="0"/>
            </a:br>
            <a:r>
              <a:rPr lang="pl-PL" dirty="0" smtClean="0"/>
              <a:t>z dnia 31 stycznia 2020 r.</a:t>
            </a:r>
            <a:r>
              <a:rPr lang="pl-PL" dirty="0"/>
              <a:t> </a:t>
            </a:r>
            <a:r>
              <a:rPr lang="pl-PL" dirty="0" smtClean="0"/>
              <a:t>wraz </a:t>
            </a:r>
            <a:r>
              <a:rPr lang="pl-PL" dirty="0"/>
              <a:t>z </a:t>
            </a:r>
            <a:r>
              <a:rPr lang="pl-PL" dirty="0" smtClean="0"/>
              <a:t>załącznikami</a:t>
            </a:r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562100" y="352246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PODCZAS POTĘPOWANIA REKRUTACYJNEGO POD UWAGĘ BRANE SĄ NASTĘPUJACE KRYTERIA: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562100" y="2611237"/>
            <a:ext cx="9791700" cy="269486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WYNIKI EGZAMINU</a:t>
            </a:r>
          </a:p>
          <a:p>
            <a:r>
              <a:rPr lang="pl-PL" dirty="0" smtClean="0"/>
              <a:t>ŚWIADECZTWO UKOŃCZENIA SZKOŁY PODSTAWOWEJ</a:t>
            </a:r>
          </a:p>
          <a:p>
            <a:r>
              <a:rPr lang="pl-PL" dirty="0" smtClean="0"/>
              <a:t>OCENY (NA ŚWIADECTWIE UKOŃCZENIA SZKOŁY PODTAWOWEJ </a:t>
            </a:r>
            <a:br>
              <a:rPr lang="pl-PL" dirty="0" smtClean="0"/>
            </a:br>
            <a:r>
              <a:rPr lang="pl-PL" dirty="0" smtClean="0"/>
              <a:t>Z JĘZYKA POLSKIEGO, MATEMTYKI I Z DWÓCH OBOWIĄZKOWYCH ZAJĘĆ EDUKACYJNYCH USTALONYCH PRZEZ DYREKTORA SZKOŁY PONADPODSTAWOWEJ)</a:t>
            </a:r>
          </a:p>
          <a:p>
            <a:r>
              <a:rPr lang="pl-PL" dirty="0" smtClean="0"/>
              <a:t>SZCZEGÓLNE OSIĄGNIĘCIA WYMIENIONE NA ŚWIADECTWIE UKOŃCZENIA SZKOŁY PODSTAWOWEJ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4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35865" y="1930179"/>
            <a:ext cx="38679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Przeliczanie na punkty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wyników egzaminu ósmoklasisty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wynik przedstawiony w procentach z: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języka polskiego,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matematyki </a:t>
            </a:r>
          </a:p>
          <a:p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mnoży się przez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0,35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wynik przedstawiony w procentach z: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języka obcego nowożytnego </a:t>
            </a:r>
          </a:p>
          <a:p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mnoży się przez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0,3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396507" y="1983112"/>
            <a:ext cx="48467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Przeliczanie na punkty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ocen z języka polskiego, matematyki  i dwóch wybranych obowiązkowych zajęć edukacyjnych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wymienionych na świadectwie ukończenia szkoły podstawowej: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celujący –18 punktów;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bardzo dobry –17 punktów;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dobry –14 punktów;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dostateczny –8 punktów;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dopuszczający –2 punkty.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869842" y="53619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Świadectwo ukończenia szkoły podstawowej z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wyróżnieniem: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7punktów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37127" y="365125"/>
            <a:ext cx="1051667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SPOSOBY PRZELICZANIA NA PUNKTY PODCZAS POSTĘPOWANIA REKRUTACYJNEGO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74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45712" y="422254"/>
            <a:ext cx="1119603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Przeliczanie na punkty szczególnych osiągnięć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Zawody wiedzy </a:t>
            </a:r>
            <a:r>
              <a:rPr lang="pl-PL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będące konkursem o </a:t>
            </a:r>
            <a:r>
              <a:rPr 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zasięgu </a:t>
            </a:r>
            <a:r>
              <a:rPr lang="pl-PL" sz="20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ponadwojewódzkim</a:t>
            </a:r>
            <a:r>
              <a:rPr lang="pl-PL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organizowanym przez kuratorów oświaty</a:t>
            </a: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a)tytuł finalisty konkursu przedmiotowego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punktów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b)tytuł laureata konkursu tematycznego lub interdyscyplinarnego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7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punktów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c)tytuł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finalisty konkursu tematycznego lub interdyscyplinarnego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5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punktów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845713" y="2377663"/>
            <a:ext cx="11028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Zawody wiedzy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będące konkursem o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zasięgu międzynarodowym lub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ogólnopolskim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albo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turniejem o zasięgu ogólnopolskim: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a) tytuł finalisty konkursu z przedmiotu lub przedmiotów artystycznych objętych ramowym planem nauczania szkoły artystycznej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10 punktów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b) tytuł laureata turnieju z przedmiotu lub przedmiotów artystycznych nieobjętych ramowym planem nauczania szkoły artystycznej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4 punkty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c) tytuł finalisty turnieju z przedmiotu lub przedmiotów artystycznych nieobjętych ramowym planem nauczania szkoły artystycznej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3 punkty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45712" y="4685987"/>
            <a:ext cx="114493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Zawody wiedzy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będące konkursem o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zasięgu wojewódzkim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organizowanym przez kuratora oświaty: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a)dwa lub więcej tytułów finalisty konkursu przedmiotowego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10 punktów,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) dwa lub więcej tytułów laureata konkursu tematycznego lub interdyscyplinarnego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7 punktów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c) dwa lub więcej tytułów finalisty konkursu tematycznego lub interdyscyplinarnego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5 punktów,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d) tytuł finalisty konkursu przedmiotowego –przyznaje się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7 punktów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e) tytuł laureata konkursu tematycznego lub interdyscyplinarnego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5 punktów,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f) tytuł finalisty konkursu tematycznego lub interdyscyplinarnego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3 punkty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43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21217" y="528033"/>
            <a:ext cx="11011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Zawody wiedzy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będące konkursem albo turniejem, o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zasięgu </a:t>
            </a:r>
            <a:r>
              <a:rPr lang="pl-PL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ponadwojewódzkim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lub wojewódzkim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a)Dwa lub więcej tytułów finalisty konkursu z przedmiotu lub przedmiotów artystycznych objętych ramowym planem nauczania szkoły artystycznej 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10punktów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b)Dwa lub więcej tytułów laureata turnieju z przedmiotu lub przedmiotów artystycznych nieobjętych ramowym planem nauczania szkoły artystycznej 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7punktów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c)Dwa lub więcej tytułów finalisty turnieju z przedmiotu lub przedmiotów artystycznych nieobjętych ramowym planem nauczania szkoły artystycznej 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5punktów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d)Tytułu finalisty konkursu z przedmiotu lub przedmiotów artystycznych objętych ramowym planem nauczania szkoły artystycznej – 7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punktów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e)Tytułu laureata turnieju z przedmiotu lub przedmiotów artystycznych nieobjętych ramowym  planem nauczania szkoły artystycznej 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3punkty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f)Tytułu finalisty turnieju z przedmiotu lub przedmiotów artystycznych nieobjętych ramowym planem nauczania szkoły artystycznej –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2punkty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21216" y="4221352"/>
            <a:ext cx="108440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Uzyskanie wysokiego miejsca w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zawodach wiedzy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innych niż wymienione wyżej,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artystycznych lub sportowych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organizowanych przez kuratora oświaty lub inne podmioty działające na terenie szkoły, na szczeblu: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a) międzynarodowym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4 punkty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b) krajowym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3 punkty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c) wojewódzkim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2 punkty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d) powiatowym –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1 punkt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162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87378" y="1983829"/>
            <a:ext cx="101013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 przypadku gdy kandydat ma więcej niż jedno szczególne osiągnięcie w zawodach wiedzy, artystycznych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sportowych wymienione na świadectwie ukończenia szkoły podstawowej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maksymalna liczba punktów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możliwych do uzyskania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za wszystkie osiągnięcia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wynosi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18 punktów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87379" y="3302186"/>
            <a:ext cx="101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Za osiągnięcia w zakresie aktywności społecznej, w tym na rzecz środowiska szkolnego, w szczególności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w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formie wolontariatu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przyznaje się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3 punkty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987381" y="942471"/>
            <a:ext cx="10268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Aby za osiągnięcie kandydat otrzymał punkty musi ono zostać wpisane na świadectwo ukończenia szkoły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podstawowej. 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3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4704" y="365125"/>
            <a:ext cx="1025909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TERMINY POSTĘPOWANIA REKRUTACYJNEGO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054717"/>
              </p:ext>
            </p:extLst>
          </p:nvPr>
        </p:nvGraphicFramePr>
        <p:xfrm>
          <a:off x="798513" y="1825625"/>
          <a:ext cx="105552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69"/>
                <a:gridCol w="4069724"/>
                <a:gridCol w="3292973"/>
                <a:gridCol w="263882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L.P.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RODZAJ CZYNNOŚCI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 REKRUTACYJNYM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TERMIN W POSTĘPOWANIU UZUPEŁNIAJĄCYM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ZŁOŻENIE WNIOSKU O PRZYJĘCIE DO SZKOŁY PONADPODSTAWOWEJ </a:t>
                      </a:r>
                      <a:br>
                        <a:rPr lang="pl-PL" sz="1600" b="1" dirty="0" smtClean="0"/>
                      </a:br>
                      <a:r>
                        <a:rPr lang="pl-PL" sz="1600" dirty="0" smtClean="0"/>
                        <a:t>WRAZ Z DOKUMENTAMI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(Z WYŁACZENIEM SZKÓŁ I ODDZIAŁÓW DWUJĘZYCZNYCH I ODDZIAŁÓW MIĘDZYNARODOWYCH, ODDZIAŁÓW</a:t>
                      </a:r>
                      <a:r>
                        <a:rPr lang="pl-PL" sz="1600" baseline="0" dirty="0" smtClean="0"/>
                        <a:t> PRZYGOTOWANIA WOJSKOWEGO, SZKÓŁ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I ODDZIAŁÓW PROWADZĄCYCH SZKOLENIE SPORTOWE)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</a:t>
                      </a:r>
                      <a:r>
                        <a:rPr lang="pl-PL" b="1" dirty="0" smtClean="0"/>
                        <a:t>11 MAJA 2020 R. </a:t>
                      </a:r>
                      <a:r>
                        <a:rPr lang="pl-PL" dirty="0" smtClean="0"/>
                        <a:t/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</a:t>
                      </a:r>
                      <a:r>
                        <a:rPr lang="pl-PL" b="1" dirty="0" smtClean="0"/>
                        <a:t>23 CZERWCA 2020 R. </a:t>
                      </a:r>
                      <a:r>
                        <a:rPr lang="pl-PL" dirty="0" smtClean="0"/>
                        <a:t/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GODZ. 15.00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22 LIPCA 2020 R.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27 LIPCA 2020 R.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DO GODZ. 15.00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ZŁOŻENIE WNIOSKU WRAZ Z DOKUMENTAMI O PRZYJĘCIE DO SZKOŁY PONADPODSTAWOWEJ DWUJĘZYCZNEJ, ODDZIAŁU DWUJĘZYCZNEGO, ODDZIAŁU MIĘDZYNARODOWEGO, ODDZIAŁU WOJSKOWEGO, SZKÓŁ SPORTOWYCH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11 MAJA 2020 R. DO 20 MAJA 2020 R. DO GODZ. 15.00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 22 LIPCA 2020 R. DO 27 LIPCA 2020 R. DO GODZ. 15.00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78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 projektu Chmu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8_TF03460508.potx" id="{BD7154B1-711B-4128-A533-1240CC487E52}" vid="{DEF585DF-340C-44CD-B522-E8765C890A51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4f35948-e619-41b3-aa29-22878b09cfd2"/>
    <ds:schemaRef ds:uri="http://purl.org/dc/dcmitype/"/>
    <ds:schemaRef ds:uri="http://schemas.openxmlformats.org/package/2006/metadata/core-properties"/>
    <ds:schemaRef ds:uri="40262f94-9f35-4ac3-9a90-690165a166b7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Slajdy (projekt Chmury)</Template>
  <TotalTime>137</TotalTime>
  <Words>1034</Words>
  <Application>Microsoft Office PowerPoint</Application>
  <PresentationFormat>Panoramiczny</PresentationFormat>
  <Paragraphs>178</Paragraphs>
  <Slides>17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Segoe Print</vt:lpstr>
      <vt:lpstr>Szablon projektu Chmury</vt:lpstr>
      <vt:lpstr>REKRUTACJA DO SZKÓŁ PONADPODSTAWOWYCH  NA ROK SZKOLNY  2020/2021</vt:lpstr>
      <vt:lpstr>Ścieżki kształcenia –  możliwe drogi kształcenia przez całe życie</vt:lpstr>
      <vt:lpstr>Podstawa prawna </vt:lpstr>
      <vt:lpstr>PODCZAS POTĘPOWANIA REKRUTACYJNEGO POD UWAGĘ BRANE SĄ NASTĘPUJACE KRYTERIA:</vt:lpstr>
      <vt:lpstr>SPOSOBY PRZELICZANIA NA PUNKTY PODCZAS POSTĘPOWANIA REKRUTACYJNEGO</vt:lpstr>
      <vt:lpstr>Prezentacja programu PowerPoint</vt:lpstr>
      <vt:lpstr>Prezentacja programu PowerPoint</vt:lpstr>
      <vt:lpstr>Prezentacja programu PowerPoint</vt:lpstr>
      <vt:lpstr>TERMINY POSTĘPOWANIA REKRUTACYJNEGO</vt:lpstr>
      <vt:lpstr>Prezentacja programu PowerPoint</vt:lpstr>
      <vt:lpstr>Prezentacja programu PowerPoint</vt:lpstr>
      <vt:lpstr>Prezentacja programu PowerPoint</vt:lpstr>
      <vt:lpstr>REKRUTACJA DO SZKÓŁ PONADPODSTAWOWYCH  ODBYWA SIĘ W SPOSÓB ELEKTRONICZNY.  Podania w wersji elektronicznej znajdują się na niżej podanych stronach internetowych. Po wypełnieniu wersji elektronicznej podanie drukuje się  i po podpisaniu składa w wybranej przez ucznia szkole,  w określonym terminie. </vt:lpstr>
      <vt:lpstr>Zapraszamy serdecznie rodziców na  II Targi Edukacyjne  Szkoły Podstawowej w Miastkowie</vt:lpstr>
      <vt:lpstr>Programy stypendialne dla uczniów zdolnych  z małych miejscowości, którym często sytuacja materialna utrudnia kontynuację nauki.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TERMINY PRZEPROWADZANIA POSTĘPOWANIA REKRUTACYJNEGO NA ROK SZKOLNY 2020/2021</dc:title>
  <dc:creator>ppe-user</dc:creator>
  <cp:lastModifiedBy>Szkola</cp:lastModifiedBy>
  <cp:revision>16</cp:revision>
  <dcterms:created xsi:type="dcterms:W3CDTF">2020-02-10T10:44:50Z</dcterms:created>
  <dcterms:modified xsi:type="dcterms:W3CDTF">2020-02-21T11:50:17Z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